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48" r:id="rId1"/>
  </p:sldMasterIdLst>
  <p:sldIdLst>
    <p:sldId id="256" r:id="rId2"/>
    <p:sldId id="363" r:id="rId3"/>
    <p:sldId id="373" r:id="rId4"/>
    <p:sldId id="378" r:id="rId5"/>
    <p:sldId id="366" r:id="rId6"/>
    <p:sldId id="356" r:id="rId7"/>
    <p:sldId id="367" r:id="rId8"/>
    <p:sldId id="368" r:id="rId9"/>
    <p:sldId id="369" r:id="rId10"/>
    <p:sldId id="341" r:id="rId11"/>
    <p:sldId id="334" r:id="rId12"/>
    <p:sldId id="370" r:id="rId13"/>
    <p:sldId id="359" r:id="rId14"/>
    <p:sldId id="365" r:id="rId15"/>
    <p:sldId id="361" r:id="rId16"/>
    <p:sldId id="362" r:id="rId17"/>
    <p:sldId id="374" r:id="rId18"/>
    <p:sldId id="354" r:id="rId19"/>
    <p:sldId id="358" r:id="rId20"/>
    <p:sldId id="343" r:id="rId21"/>
    <p:sldId id="344" r:id="rId22"/>
    <p:sldId id="352" r:id="rId23"/>
    <p:sldId id="345" r:id="rId24"/>
    <p:sldId id="372" r:id="rId25"/>
    <p:sldId id="371" r:id="rId26"/>
    <p:sldId id="348" r:id="rId27"/>
    <p:sldId id="375" r:id="rId28"/>
    <p:sldId id="376" r:id="rId29"/>
    <p:sldId id="377" r:id="rId30"/>
    <p:sldId id="269" r:id="rId31"/>
    <p:sldId id="379" r:id="rId3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976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918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102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3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289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809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36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96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705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7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898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77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58858" y="2943274"/>
            <a:ext cx="10137931" cy="1970467"/>
          </a:xfrm>
        </p:spPr>
        <p:txBody>
          <a:bodyPr>
            <a:normAutofit fontScale="90000"/>
          </a:bodyPr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Tájékoztató </a:t>
            </a:r>
            <a:r>
              <a:rPr lang="hu-HU" sz="6000" dirty="0" smtClean="0">
                <a:solidFill>
                  <a:schemeClr val="bg1"/>
                </a:solidFill>
              </a:rPr>
              <a:t/>
            </a:r>
            <a:br>
              <a:rPr lang="hu-HU" sz="6000" dirty="0" smtClean="0">
                <a:solidFill>
                  <a:schemeClr val="bg1"/>
                </a:solidFill>
              </a:rPr>
            </a:br>
            <a:r>
              <a:rPr lang="hu-HU" sz="3600" dirty="0" smtClean="0">
                <a:solidFill>
                  <a:schemeClr val="bg1"/>
                </a:solidFill>
              </a:rPr>
              <a:t/>
            </a:r>
            <a:br>
              <a:rPr lang="hu-HU" sz="3600" dirty="0" smtClean="0">
                <a:solidFill>
                  <a:schemeClr val="bg1"/>
                </a:solidFill>
              </a:rPr>
            </a:br>
            <a:r>
              <a:rPr lang="hu-HU" sz="4000" b="1" dirty="0" smtClean="0">
                <a:solidFill>
                  <a:schemeClr val="tx1"/>
                </a:solidFill>
              </a:rPr>
              <a:t>a BDSZ szervezeti egységeinek vezetői és gazdasági felelősei részére II.</a:t>
            </a:r>
            <a:br>
              <a:rPr lang="hu-HU" sz="4000" b="1" dirty="0" smtClean="0">
                <a:solidFill>
                  <a:schemeClr val="tx1"/>
                </a:solidFill>
              </a:rPr>
            </a:br>
            <a:r>
              <a:rPr lang="hu-HU" sz="4000" dirty="0"/>
              <a:t/>
            </a:r>
            <a:br>
              <a:rPr lang="hu-HU" sz="4000" dirty="0"/>
            </a:b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4000" b="1" dirty="0" smtClean="0">
                <a:solidFill>
                  <a:schemeClr val="tx1"/>
                </a:solidFill>
              </a:rPr>
              <a:t/>
            </a:r>
            <a:br>
              <a:rPr lang="hu-HU" sz="4000" b="1" dirty="0" smtClean="0">
                <a:solidFill>
                  <a:schemeClr val="tx1"/>
                </a:solidFill>
              </a:rPr>
            </a:br>
            <a:r>
              <a:rPr lang="hu-HU" sz="4000" dirty="0" smtClean="0"/>
              <a:t> </a:t>
            </a:r>
            <a:endParaRPr lang="hu-HU" sz="4000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lcím 2"/>
          <p:cNvSpPr>
            <a:spLocks noGrp="1"/>
          </p:cNvSpPr>
          <p:nvPr>
            <p:ph type="subTitle" idx="1"/>
          </p:nvPr>
        </p:nvSpPr>
        <p:spPr>
          <a:xfrm>
            <a:off x="1652789" y="5576551"/>
            <a:ext cx="9144000" cy="100777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hu-HU" b="1" dirty="0" smtClean="0"/>
              <a:t>Budapest, 2023. január 24.  </a:t>
            </a:r>
            <a:r>
              <a:rPr lang="hu-HU" dirty="0" smtClean="0"/>
              <a:t>								</a:t>
            </a:r>
            <a:r>
              <a:rPr lang="hu-HU" b="1" dirty="0" smtClean="0"/>
              <a:t>Kolláth János								főkönyvelő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6266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A nyomtatvány kitöltése 3-5. oldal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7428" y="2383459"/>
            <a:ext cx="10019361" cy="315859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A PK-742-höz képest nincs eltérés. 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Külön oszlopa van az alaptevékenységnek és a vállalkozási tevékenységnek.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Itt is „3 oszlopos” rendszer van: előző év, előző év helyesbítése, tárgyév.</a:t>
            </a:r>
          </a:p>
          <a:p>
            <a:r>
              <a:rPr lang="hu-HU" sz="2400" b="1" dirty="0" smtClean="0"/>
              <a:t>Elkülönítetten kell az </a:t>
            </a:r>
            <a:r>
              <a:rPr lang="hu-HU" sz="2400" b="1" dirty="0" err="1" smtClean="0"/>
              <a:t>eredménykimutatásban</a:t>
            </a:r>
            <a:r>
              <a:rPr lang="hu-HU" sz="2400" b="1" dirty="0" smtClean="0"/>
              <a:t> az alaptevékenységet és ha van, a vállalkozási tevékenységet.</a:t>
            </a:r>
          </a:p>
          <a:p>
            <a:r>
              <a:rPr lang="hu-HU" sz="2400" b="1" dirty="0" smtClean="0"/>
              <a:t>Jelölni kell, hogy volt-e könyvvizsgálat.</a:t>
            </a:r>
          </a:p>
          <a:p>
            <a:pPr marL="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757" y="10159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7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958519" y="377780"/>
            <a:ext cx="10353762" cy="9704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200" b="1" dirty="0" smtClean="0">
                <a:solidFill>
                  <a:schemeClr val="tx1"/>
                </a:solidFill>
              </a:rPr>
              <a:t>3. oldal: Mérleg </a:t>
            </a:r>
            <a:endParaRPr lang="hu-HU" sz="3200" b="1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05" y="1618076"/>
            <a:ext cx="10774589" cy="44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36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958519" y="377780"/>
            <a:ext cx="10353762" cy="9704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200" b="1" dirty="0" smtClean="0">
                <a:solidFill>
                  <a:schemeClr val="tx1"/>
                </a:solidFill>
              </a:rPr>
              <a:t>3. oldal: Mérleg </a:t>
            </a:r>
            <a:endParaRPr lang="hu-HU" sz="3200" b="1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99" y="519984"/>
            <a:ext cx="10368001" cy="58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2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58" y="697827"/>
            <a:ext cx="10977883" cy="546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40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82" y="602554"/>
            <a:ext cx="10876236" cy="565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9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58" y="964593"/>
            <a:ext cx="10977883" cy="492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47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58" y="1110679"/>
            <a:ext cx="10977883" cy="463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35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18990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A nyomtatvány kitöltése 3-5. oldal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b="1" dirty="0" smtClean="0"/>
              <a:t>PK-841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5136" y="2614047"/>
            <a:ext cx="10019361" cy="2530447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A PK-841 és PK-842 között annyiban van eltérés, amit az egyszeres és a kettős könyvvitel különbsége eredményez</a:t>
            </a:r>
          </a:p>
          <a:p>
            <a:pPr lvl="1"/>
            <a:r>
              <a:rPr lang="hu-HU" sz="2000" b="1" dirty="0" smtClean="0">
                <a:solidFill>
                  <a:schemeClr val="tx1"/>
                </a:solidFill>
              </a:rPr>
              <a:t>Nincsenek elhatárolások</a:t>
            </a:r>
          </a:p>
          <a:p>
            <a:pPr lvl="1"/>
            <a:r>
              <a:rPr lang="hu-HU" sz="2000" b="1" dirty="0" smtClean="0"/>
              <a:t>Nincs aktivált teljesítés</a:t>
            </a:r>
          </a:p>
          <a:p>
            <a:pPr lvl="1"/>
            <a:r>
              <a:rPr lang="hu-HU" sz="2000" b="1" dirty="0" smtClean="0"/>
              <a:t>A költségeket más szerkezetben kéri</a:t>
            </a:r>
          </a:p>
          <a:p>
            <a:pPr lvl="1"/>
            <a:endParaRPr lang="hu-HU" sz="2000" b="1" dirty="0" smtClean="0"/>
          </a:p>
          <a:p>
            <a:pPr lvl="1"/>
            <a:endParaRPr lang="hu-HU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757" y="10159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6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Közhasznúsági melléklet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1800" b="1" dirty="0" smtClean="0"/>
              <a:t>6-8. oldal</a:t>
            </a:r>
            <a:endParaRPr lang="hu-HU" sz="18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6366" y="2916421"/>
            <a:ext cx="11169945" cy="2814677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tx1"/>
                </a:solidFill>
              </a:rPr>
              <a:t>1. A Közhasznúsági melléklet kötelezően kitöltendő.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2. A szervezet adatait a címoldal szerint kell kitölteni.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3. A 2. </a:t>
            </a:r>
            <a:r>
              <a:rPr lang="hu-HU" sz="2200" b="1" dirty="0" smtClean="0"/>
              <a:t>pontban r</a:t>
            </a:r>
            <a:r>
              <a:rPr lang="hu-HU" sz="2200" b="1" dirty="0" smtClean="0">
                <a:solidFill>
                  <a:schemeClr val="tx1"/>
                </a:solidFill>
              </a:rPr>
              <a:t>öviden be kell mutatni az alapcél szerinti tevékenységet (érdekképviselet, segélyezés stb.)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4. Szakszervezet esetén nem kell a 3. pont közhasznú tevékenység rovatokat kitölteni</a:t>
            </a:r>
          </a:p>
          <a:p>
            <a:r>
              <a:rPr lang="hu-HU" sz="2200" b="1" dirty="0" smtClean="0"/>
              <a:t>APK-841 ezen oldalai megegyeznek a PK-842-vel</a:t>
            </a:r>
            <a:endParaRPr lang="hu-HU" sz="2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200" b="1" dirty="0" smtClean="0">
              <a:solidFill>
                <a:schemeClr val="tx1"/>
              </a:solidFill>
            </a:endParaRPr>
          </a:p>
          <a:p>
            <a:endParaRPr lang="hu-HU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6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70" y="637325"/>
            <a:ext cx="9470371" cy="589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6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Általános információk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0037" y="1580049"/>
            <a:ext cx="11169945" cy="4949539"/>
          </a:xfrm>
        </p:spPr>
        <p:txBody>
          <a:bodyPr>
            <a:normAutofit/>
          </a:bodyPr>
          <a:lstStyle/>
          <a:p>
            <a:endParaRPr lang="hu-HU" dirty="0">
              <a:solidFill>
                <a:schemeClr val="tx1"/>
              </a:solidFill>
            </a:endParaRPr>
          </a:p>
          <a:p>
            <a:r>
              <a:rPr lang="hu-HU" sz="2400" b="1" dirty="0" smtClean="0">
                <a:solidFill>
                  <a:schemeClr val="tx1"/>
                </a:solidFill>
              </a:rPr>
              <a:t>1. A nyomtatványt a kettős könyvvitelt vezető, önálló bírósági bejegyzéssel rendelkező szervezeteknek, és származtatott jogi szervezeteiknek kell kitölteni!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2. A </a:t>
            </a:r>
            <a:r>
              <a:rPr lang="hu-HU" sz="2400" b="1" dirty="0" err="1" smtClean="0">
                <a:solidFill>
                  <a:schemeClr val="tx1"/>
                </a:solidFill>
              </a:rPr>
              <a:t>BDSZ-nek</a:t>
            </a:r>
            <a:r>
              <a:rPr lang="hu-HU" sz="2400" b="1" dirty="0" smtClean="0">
                <a:solidFill>
                  <a:schemeClr val="tx1"/>
                </a:solidFill>
              </a:rPr>
              <a:t> és a származtatott jogi szervezeteinek is a PK-842-t kell kitölteni.</a:t>
            </a:r>
          </a:p>
          <a:p>
            <a:r>
              <a:rPr lang="hu-HU" sz="2400" b="1" dirty="0" smtClean="0"/>
              <a:t>3. A nyomtatvány letölthető a Bírósági </a:t>
            </a:r>
            <a:r>
              <a:rPr lang="hu-HU" sz="2400" b="1" dirty="0" smtClean="0">
                <a:solidFill>
                  <a:schemeClr val="tx1"/>
                </a:solidFill>
              </a:rPr>
              <a:t>Hivatal vagy a Civil Információs Portál honlapjairól. Javasolt a NAV </a:t>
            </a:r>
            <a:r>
              <a:rPr lang="hu-HU" sz="2400" b="1" dirty="0" err="1" smtClean="0">
                <a:solidFill>
                  <a:schemeClr val="tx1"/>
                </a:solidFill>
              </a:rPr>
              <a:t>ÁNYK-ból</a:t>
            </a:r>
            <a:r>
              <a:rPr lang="hu-HU" sz="2400" b="1" dirty="0" smtClean="0">
                <a:solidFill>
                  <a:schemeClr val="tx1"/>
                </a:solidFill>
              </a:rPr>
              <a:t> letölteni.</a:t>
            </a:r>
          </a:p>
          <a:p>
            <a:r>
              <a:rPr lang="hu-HU" sz="2400" b="1" dirty="0" smtClean="0"/>
              <a:t>4. A nyomtatvány felépítése az előző évihez hasonlítva nem változott.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5. Mivel minden szervezet rendelkezik cégkapuval, a NAV ÁNYK nyomtatványkitöltő programon keresztül kell beküldeni. 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6. Ez évben sem lehet papíralapú bevallást készíteni.</a:t>
            </a:r>
            <a:endParaRPr lang="hu-HU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132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7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983" y="1110703"/>
            <a:ext cx="9598814" cy="432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02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301" y="1405863"/>
            <a:ext cx="9743847" cy="418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6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531" y="760288"/>
            <a:ext cx="8635320" cy="568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57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56" y="1397931"/>
            <a:ext cx="10137873" cy="408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65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Ú rész a mellékletek fejezet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1874" y="2697482"/>
            <a:ext cx="9942490" cy="3175284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/>
              <a:t>1. Könyvvizsgálói jelentés, ha van, feltöltendő, de nem kötelező</a:t>
            </a:r>
          </a:p>
          <a:p>
            <a:endParaRPr lang="hu-HU" b="1" dirty="0" smtClean="0"/>
          </a:p>
          <a:p>
            <a:r>
              <a:rPr lang="hu-HU" b="1" dirty="0" smtClean="0"/>
              <a:t>2. Kiegészítő mellékelt 2019. évről kötelező</a:t>
            </a:r>
          </a:p>
          <a:p>
            <a:endParaRPr lang="hu-HU" b="1" dirty="0"/>
          </a:p>
          <a:p>
            <a:r>
              <a:rPr lang="hu-HU" b="1" dirty="0" smtClean="0"/>
              <a:t>3. Meghatalmazás, ha nem a szervezet képviselője tölti fel: pl. könyvelő</a:t>
            </a:r>
            <a:endParaRPr lang="hu-HU" b="1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2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00" y="639003"/>
            <a:ext cx="10489371" cy="355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658" y="4031890"/>
            <a:ext cx="10270048" cy="250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67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Közhasznúsági melléklet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6367" y="2272478"/>
            <a:ext cx="9942490" cy="3960897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1. A Közhasznúsági melléklet több rovatát a kitöltő program automatikusan kitölti.</a:t>
            </a:r>
          </a:p>
          <a:p>
            <a:endParaRPr lang="hu-HU" b="1" dirty="0" smtClean="0">
              <a:solidFill>
                <a:schemeClr val="tx1"/>
              </a:solidFill>
            </a:endParaRPr>
          </a:p>
          <a:p>
            <a:r>
              <a:rPr lang="hu-HU" b="1" dirty="0" smtClean="0">
                <a:solidFill>
                  <a:schemeClr val="tx1"/>
                </a:solidFill>
              </a:rPr>
              <a:t>2. Ha van, a vezető tisztségviselők díjazásának feltüntetése kötelező.</a:t>
            </a:r>
          </a:p>
          <a:p>
            <a:endParaRPr lang="hu-HU" b="1" dirty="0">
              <a:solidFill>
                <a:schemeClr val="tx1"/>
              </a:solidFill>
            </a:endParaRPr>
          </a:p>
          <a:p>
            <a:r>
              <a:rPr lang="hu-HU" b="1" dirty="0" smtClean="0">
                <a:solidFill>
                  <a:schemeClr val="tx1"/>
                </a:solidFill>
              </a:rPr>
              <a:t>3. Szükség esetén segítünk a kitöltésben. </a:t>
            </a:r>
          </a:p>
          <a:p>
            <a:endParaRPr lang="hu-H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5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4144" y="1008550"/>
            <a:ext cx="10972800" cy="1143000"/>
          </a:xfrm>
        </p:spPr>
        <p:txBody>
          <a:bodyPr>
            <a:normAutofit/>
          </a:bodyPr>
          <a:lstStyle/>
          <a:p>
            <a:r>
              <a:rPr lang="hu-HU" sz="3200" b="1" dirty="0"/>
              <a:t>A </a:t>
            </a:r>
            <a:r>
              <a:rPr lang="hu-HU" sz="3200" b="1" dirty="0" smtClean="0"/>
              <a:t>2022. </a:t>
            </a:r>
            <a:r>
              <a:rPr lang="hu-HU" sz="3200" b="1" dirty="0"/>
              <a:t>évi </a:t>
            </a:r>
            <a:r>
              <a:rPr lang="hu-HU" sz="3200" b="1" dirty="0" smtClean="0"/>
              <a:t>TAONY vagy 2229 nyomtatvány</a:t>
            </a:r>
            <a:endParaRPr lang="hu-HU" sz="32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094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648759" y="2566677"/>
            <a:ext cx="9942490" cy="350812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1. TAONY nyomtatvány tölthető ki, ha a szervezetnek nincs társasági adófizetési kötelezettsége. Beadási határidő 2023. május 31.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2. Nem tölthető ki a TAONY csak a 2229-es ha 2023. május 31-ig nem került a </a:t>
            </a:r>
            <a:r>
              <a:rPr lang="hu-HU" sz="2400" b="1" dirty="0" smtClean="0"/>
              <a:t>TAONY leadásra</a:t>
            </a:r>
            <a:r>
              <a:rPr lang="hu-HU" sz="2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3. Nem tölthető ki a TAONY akkor sem, ha a szervezetnek volt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	- volt vállalkozási tevékenysége, ill. ezzel szemben költséget számolt el</a:t>
            </a:r>
          </a:p>
          <a:p>
            <a:pPr marL="0" indent="0">
              <a:buNone/>
            </a:pPr>
            <a:r>
              <a:rPr lang="hu-HU" sz="2400" b="1" dirty="0"/>
              <a:t>	</a:t>
            </a:r>
            <a:r>
              <a:rPr lang="hu-HU" sz="2400" b="1" dirty="0" smtClean="0"/>
              <a:t>- adóköteles bevételt nem szerzett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	</a:t>
            </a:r>
            <a:r>
              <a:rPr lang="hu-HU" sz="2400" b="1" dirty="0" smtClean="0">
                <a:solidFill>
                  <a:schemeClr val="tx1"/>
                </a:solidFill>
              </a:rPr>
              <a:t>- Ezekben az esetekben a 2229-et kell kitölteni.</a:t>
            </a:r>
            <a:endParaRPr lang="hu-H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9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38" y="407506"/>
            <a:ext cx="7797530" cy="605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925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06" y="1917866"/>
            <a:ext cx="843915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38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5015" y="3003334"/>
            <a:ext cx="10972800" cy="1143000"/>
          </a:xfrm>
        </p:spPr>
        <p:txBody>
          <a:bodyPr>
            <a:normAutofit/>
          </a:bodyPr>
          <a:lstStyle/>
          <a:p>
            <a:r>
              <a:rPr lang="hu-HU" sz="3200" b="1" dirty="0"/>
              <a:t>A </a:t>
            </a:r>
            <a:r>
              <a:rPr lang="hu-HU" sz="3200" b="1" dirty="0" smtClean="0"/>
              <a:t>2022. </a:t>
            </a:r>
            <a:r>
              <a:rPr lang="hu-HU" sz="3200" b="1" dirty="0"/>
              <a:t>évi beszámoló </a:t>
            </a:r>
            <a:r>
              <a:rPr lang="hu-HU" sz="3200" b="1" dirty="0" smtClean="0"/>
              <a:t>PK-841-es </a:t>
            </a:r>
            <a:r>
              <a:rPr lang="hu-HU" sz="3200" b="1" dirty="0"/>
              <a:t>és </a:t>
            </a:r>
            <a:r>
              <a:rPr lang="hu-HU" sz="3200" b="1" dirty="0" smtClean="0"/>
              <a:t>PK-842-es </a:t>
            </a:r>
            <a:r>
              <a:rPr lang="hu-HU" sz="3200" b="1" dirty="0"/>
              <a:t>nyomtatványa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5703" y="1647825"/>
            <a:ext cx="11169945" cy="4450294"/>
          </a:xfrm>
        </p:spPr>
        <p:txBody>
          <a:bodyPr>
            <a:normAutofit/>
          </a:bodyPr>
          <a:lstStyle/>
          <a:p>
            <a:endParaRPr lang="hu-H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094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33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8944" y="1927997"/>
            <a:ext cx="8635116" cy="26281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hu-HU" sz="6000" b="1" dirty="0" smtClean="0">
                <a:solidFill>
                  <a:schemeClr val="tx1"/>
                </a:solidFill>
              </a:rPr>
              <a:t>H a valamely szervezetnek egyedi kérdései vannak, állunk rendelkezésre!</a:t>
            </a:r>
          </a:p>
          <a:p>
            <a:pPr marL="0" indent="0" algn="ctr">
              <a:buNone/>
            </a:pPr>
            <a:endParaRPr lang="hu-HU" sz="6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6000" dirty="0" smtClean="0"/>
              <a:t>- Foglalkoztatással kapcsolatos kérdések</a:t>
            </a:r>
          </a:p>
          <a:p>
            <a:pPr>
              <a:buFontTx/>
              <a:buChar char="-"/>
            </a:pPr>
            <a:r>
              <a:rPr lang="hu-HU" sz="6000" dirty="0" smtClean="0"/>
              <a:t>Vállalkozási tevékenységgel kapcsolatos kérdések</a:t>
            </a:r>
          </a:p>
          <a:p>
            <a:pPr>
              <a:buFontTx/>
              <a:buChar char="-"/>
            </a:pPr>
            <a:r>
              <a:rPr lang="hu-HU" sz="6000" dirty="0" smtClean="0"/>
              <a:t>Bevallások beküldésével kapcsolatos kérdések </a:t>
            </a:r>
          </a:p>
          <a:p>
            <a:pPr algn="ctr">
              <a:buFontTx/>
              <a:buChar char="-"/>
            </a:pPr>
            <a:endParaRPr lang="hu-HU" sz="60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hu-HU" sz="6000" b="1" dirty="0"/>
          </a:p>
          <a:p>
            <a:pPr marL="0" indent="0" algn="ctr">
              <a:buNone/>
            </a:pPr>
            <a:endParaRPr lang="hu-HU" sz="60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58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78822" y="3367183"/>
            <a:ext cx="5334113" cy="88284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6000" b="1" dirty="0" smtClean="0">
                <a:solidFill>
                  <a:schemeClr val="tx1"/>
                </a:solidFill>
              </a:rPr>
              <a:t>Jó szerencsét!</a:t>
            </a:r>
            <a:endParaRPr lang="hu-HU" sz="60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9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358" y="1580050"/>
            <a:ext cx="10972800" cy="1143000"/>
          </a:xfrm>
        </p:spPr>
        <p:txBody>
          <a:bodyPr>
            <a:normAutofit/>
          </a:bodyPr>
          <a:lstStyle/>
          <a:p>
            <a:r>
              <a:rPr lang="hu-HU" sz="3200" b="1" dirty="0"/>
              <a:t>A </a:t>
            </a:r>
            <a:r>
              <a:rPr lang="hu-HU" sz="3200" b="1" dirty="0" smtClean="0"/>
              <a:t>2022. </a:t>
            </a:r>
            <a:r>
              <a:rPr lang="hu-HU" sz="3200" b="1" dirty="0"/>
              <a:t>évi beszámoló </a:t>
            </a:r>
            <a:r>
              <a:rPr lang="hu-HU" sz="3200" b="1" dirty="0" smtClean="0"/>
              <a:t>PK-841-es </a:t>
            </a:r>
            <a:r>
              <a:rPr lang="hu-HU" sz="3200" b="1" dirty="0"/>
              <a:t>és </a:t>
            </a:r>
            <a:r>
              <a:rPr lang="hu-HU" sz="3200" b="1" dirty="0" smtClean="0"/>
              <a:t>PK-842-es </a:t>
            </a:r>
            <a:r>
              <a:rPr lang="hu-HU" sz="3200" b="1" dirty="0"/>
              <a:t>nyomtatványa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3569" y="2544417"/>
            <a:ext cx="10952079" cy="3553702"/>
          </a:xfrm>
        </p:spPr>
        <p:txBody>
          <a:bodyPr>
            <a:normAutofit/>
          </a:bodyPr>
          <a:lstStyle/>
          <a:p>
            <a:endParaRPr lang="hu-H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nyomtatvány csak ABEV JAVA nyomtatványkitöltőn keresztül küldhető be.</a:t>
            </a:r>
          </a:p>
          <a:p>
            <a:pPr marL="0" indent="0">
              <a:buNone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nyomtatvány letöltése előtt szükséges az ÁNYK programot frissíteni kell, e nélkül nem működik.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Szerviz menüpont        frissítés       tovább       OBHGEPI kiválasztása 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tovább       újdonságok 2.       PK nyomtatvány kiválasztása       Telepítés</a:t>
            </a: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094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Jobbra nyíl 3"/>
          <p:cNvSpPr/>
          <p:nvPr/>
        </p:nvSpPr>
        <p:spPr>
          <a:xfrm>
            <a:off x="3283884" y="4318218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4642233" y="4307616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5902513" y="4307614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>
            <a:off x="8800764" y="4307616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947529" y="4670729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2165403" y="4693588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4203588" y="4693588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7846611" y="4681329"/>
            <a:ext cx="24649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7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1. oldal: Beküldő adatai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1580050"/>
            <a:ext cx="11169945" cy="48207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b="1" dirty="0" smtClean="0">
                <a:solidFill>
                  <a:schemeClr val="tx1"/>
                </a:solidFill>
              </a:rPr>
              <a:t>1. sor: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- önálló bejegyzés esetén (pl.: alapítvány) értelemszerűen a saját bejegyzés alapján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- BDSZ és származtatott szervezeteink esetén a nyilvántartó bíróság megnevezése: 01. Fővárosi Törvényszék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2. sor: beküldő neve: aki a cégkapu használatára jogosult és regisztrált vagy írásos</a:t>
            </a:r>
          </a:p>
          <a:p>
            <a:pPr marL="0" indent="0">
              <a:buNone/>
            </a:pPr>
            <a:r>
              <a:rPr lang="hu-HU" sz="2400" b="1" dirty="0" smtClean="0"/>
              <a:t>     </a:t>
            </a:r>
            <a:r>
              <a:rPr lang="hu-HU" sz="2400" b="1" dirty="0" smtClean="0">
                <a:solidFill>
                  <a:schemeClr val="tx1"/>
                </a:solidFill>
              </a:rPr>
              <a:t>meghatalmazással rendelkezik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3. sor: Szervezet neve: a bírósági bejegyzés szerint, pontosan.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4. sor: Nyilvántartási szám: BDSZ és származtatottak esetén is 01-02-0000917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5. sor: Tárgyév: 2022. teljes év, 2022.01.01-2022.12.31</a:t>
            </a:r>
          </a:p>
          <a:p>
            <a:pPr marL="0" indent="0">
              <a:buNone/>
            </a:pPr>
            <a:r>
              <a:rPr lang="hu-HU" sz="2400" b="1" dirty="0"/>
              <a:t>	</a:t>
            </a:r>
            <a:r>
              <a:rPr lang="hu-HU" sz="2400" b="1" dirty="0" smtClean="0">
                <a:solidFill>
                  <a:schemeClr val="tx1"/>
                </a:solidFill>
              </a:rPr>
              <a:t>Törtév csak induló vagy megszűnő szervezet esetén lehet.</a:t>
            </a:r>
            <a:endParaRPr lang="hu-HU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98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38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2. oldal: Szervezet adatai 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5703" y="1647825"/>
            <a:ext cx="11169945" cy="4450294"/>
          </a:xfrm>
        </p:spPr>
        <p:txBody>
          <a:bodyPr>
            <a:normAutofit/>
          </a:bodyPr>
          <a:lstStyle/>
          <a:p>
            <a:endParaRPr lang="hu-HU" sz="2200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1. Szervezet vagy jogi szervezeti egység kiválasztása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2. A szervezet adatai rovatba csak önálló szervezet írhat (Pl.: a BDSZ adatai kerülnek)</a:t>
            </a:r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3. Származtatott szervezet esetén a nevet hozza az 1. oldalról, címet kell kitölteni.</a:t>
            </a:r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4. egyéb adatok: </a:t>
            </a:r>
          </a:p>
          <a:p>
            <a:pPr lvl="1"/>
            <a:r>
              <a:rPr lang="hu-HU" sz="1800" b="1" dirty="0" smtClean="0"/>
              <a:t>Nyilvántartási szám: 01-02-0000917</a:t>
            </a:r>
          </a:p>
          <a:p>
            <a:pPr lvl="1"/>
            <a:r>
              <a:rPr lang="hu-HU" sz="1800" b="1" dirty="0" smtClean="0">
                <a:solidFill>
                  <a:schemeClr val="tx1"/>
                </a:solidFill>
              </a:rPr>
              <a:t>adószám:  saját adószám</a:t>
            </a:r>
          </a:p>
          <a:p>
            <a:pPr lvl="1"/>
            <a:r>
              <a:rPr lang="hu-HU" sz="1800" b="1" dirty="0" smtClean="0">
                <a:solidFill>
                  <a:schemeClr val="tx1"/>
                </a:solidFill>
              </a:rPr>
              <a:t>ügyszám: 0100/</a:t>
            </a:r>
            <a:r>
              <a:rPr lang="hu-HU" sz="1800" b="1" dirty="0" err="1" smtClean="0">
                <a:solidFill>
                  <a:schemeClr val="tx1"/>
                </a:solidFill>
              </a:rPr>
              <a:t>Pk</a:t>
            </a:r>
            <a:r>
              <a:rPr lang="hu-HU" sz="1800" b="1" dirty="0" smtClean="0">
                <a:solidFill>
                  <a:schemeClr val="tx1"/>
                </a:solidFill>
              </a:rPr>
              <a:t>/61103/1989</a:t>
            </a:r>
          </a:p>
          <a:p>
            <a:pPr marL="36900" indent="0"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	</a:t>
            </a:r>
          </a:p>
          <a:p>
            <a:pPr marL="36900" indent="0">
              <a:buNone/>
            </a:pPr>
            <a:endParaRPr lang="hu-H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094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24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312" y="1107062"/>
            <a:ext cx="10418825" cy="13211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548" y="2798212"/>
            <a:ext cx="10266354" cy="283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23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37" y="335887"/>
            <a:ext cx="10317177" cy="247711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37" y="3257633"/>
            <a:ext cx="10418825" cy="222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5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09" y="2410088"/>
            <a:ext cx="10571295" cy="257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2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662</Words>
  <Application>Microsoft Office PowerPoint</Application>
  <PresentationFormat>Egyéni</PresentationFormat>
  <Paragraphs>84</Paragraphs>
  <Slides>31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Office-téma</vt:lpstr>
      <vt:lpstr>Tájékoztató   a BDSZ szervezeti egységeinek vezetői és gazdasági felelősei részére II.      </vt:lpstr>
      <vt:lpstr>Általános információk</vt:lpstr>
      <vt:lpstr>A 2022. évi beszámoló PK-841-es és PK-842-es nyomtatványa</vt:lpstr>
      <vt:lpstr>A 2022. évi beszámoló PK-841-es és PK-842-es nyomtatványa</vt:lpstr>
      <vt:lpstr>1. oldal: Beküldő adatai</vt:lpstr>
      <vt:lpstr>2. oldal: Szervezet adatai </vt:lpstr>
      <vt:lpstr>PowerPoint bemutató</vt:lpstr>
      <vt:lpstr>PowerPoint bemutató</vt:lpstr>
      <vt:lpstr>PowerPoint bemutató</vt:lpstr>
      <vt:lpstr>A nyomtatvány kitöltése 3-5. oldal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nyomtatvány kitöltése 3-5. oldal PK-841</vt:lpstr>
      <vt:lpstr>Közhasznúsági melléklet 6-8. oldal</vt:lpstr>
      <vt:lpstr>PowerPoint bemutató</vt:lpstr>
      <vt:lpstr>PowerPoint bemutató</vt:lpstr>
      <vt:lpstr>PowerPoint bemutató</vt:lpstr>
      <vt:lpstr>PowerPoint bemutató</vt:lpstr>
      <vt:lpstr>PowerPoint bemutató</vt:lpstr>
      <vt:lpstr>Ú rész a mellékletek fejezet</vt:lpstr>
      <vt:lpstr>PowerPoint bemutató</vt:lpstr>
      <vt:lpstr>Közhasznúsági melléklet</vt:lpstr>
      <vt:lpstr>A 2022. évi TAONY vagy 2229 nyomtatvány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én2</dc:creator>
  <cp:lastModifiedBy>36206259884</cp:lastModifiedBy>
  <cp:revision>126</cp:revision>
  <dcterms:created xsi:type="dcterms:W3CDTF">2014-03-24T10:55:22Z</dcterms:created>
  <dcterms:modified xsi:type="dcterms:W3CDTF">2023-01-24T08:39:35Z</dcterms:modified>
</cp:coreProperties>
</file>