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86" r:id="rId1"/>
  </p:sldMasterIdLst>
  <p:sldIdLst>
    <p:sldId id="256" r:id="rId2"/>
    <p:sldId id="391" r:id="rId3"/>
    <p:sldId id="297" r:id="rId4"/>
    <p:sldId id="302" r:id="rId5"/>
    <p:sldId id="303" r:id="rId6"/>
    <p:sldId id="304" r:id="rId7"/>
    <p:sldId id="305" r:id="rId8"/>
    <p:sldId id="306" r:id="rId9"/>
    <p:sldId id="308" r:id="rId10"/>
    <p:sldId id="386" r:id="rId11"/>
    <p:sldId id="387" r:id="rId12"/>
    <p:sldId id="389" r:id="rId13"/>
    <p:sldId id="390" r:id="rId14"/>
    <p:sldId id="335" r:id="rId15"/>
    <p:sldId id="379" r:id="rId16"/>
    <p:sldId id="384" r:id="rId17"/>
    <p:sldId id="354" r:id="rId18"/>
    <p:sldId id="307" r:id="rId19"/>
    <p:sldId id="309" r:id="rId20"/>
    <p:sldId id="313" r:id="rId21"/>
    <p:sldId id="314" r:id="rId22"/>
    <p:sldId id="310" r:id="rId23"/>
    <p:sldId id="358" r:id="rId24"/>
    <p:sldId id="378" r:id="rId25"/>
    <p:sldId id="388" r:id="rId2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-178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5354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7982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6847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814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93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3313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613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93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097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429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695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D302E-F0DB-4AE1-90BF-A3863CA76429}" type="datetimeFigureOut">
              <a:rPr lang="hu-HU" smtClean="0"/>
              <a:pPr/>
              <a:t>2023. 01. 24.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1F4B8-D1E6-47B2-A1BE-88D60294BDD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342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914454" y="2308400"/>
            <a:ext cx="8144134" cy="1970467"/>
          </a:xfrm>
        </p:spPr>
        <p:txBody>
          <a:bodyPr>
            <a:normAutofit fontScale="90000"/>
          </a:bodyPr>
          <a:lstStyle/>
          <a:p>
            <a:pPr algn="ctr"/>
            <a:r>
              <a:rPr lang="hu-HU" sz="6000" b="1" dirty="0" smtClean="0">
                <a:solidFill>
                  <a:schemeClr val="tx1"/>
                </a:solidFill>
              </a:rPr>
              <a:t>Tájékoztató </a:t>
            </a:r>
            <a:r>
              <a:rPr lang="hu-HU" sz="6000" dirty="0" smtClean="0">
                <a:solidFill>
                  <a:schemeClr val="bg1"/>
                </a:solidFill>
              </a:rPr>
              <a:t/>
            </a:r>
            <a:br>
              <a:rPr lang="hu-HU" sz="6000" dirty="0" smtClean="0">
                <a:solidFill>
                  <a:schemeClr val="bg1"/>
                </a:solidFill>
              </a:rPr>
            </a:br>
            <a:r>
              <a:rPr lang="hu-HU" sz="3100" dirty="0">
                <a:solidFill>
                  <a:schemeClr val="bg1"/>
                </a:solidFill>
              </a:rPr>
              <a:t/>
            </a:r>
            <a:br>
              <a:rPr lang="hu-HU" sz="3100" dirty="0">
                <a:solidFill>
                  <a:schemeClr val="bg1"/>
                </a:solidFill>
              </a:rPr>
            </a:br>
            <a:r>
              <a:rPr lang="hu-HU" sz="4000" b="1" dirty="0" smtClean="0">
                <a:solidFill>
                  <a:schemeClr val="tx1"/>
                </a:solidFill>
              </a:rPr>
              <a:t>a BDSZ szervezeti egységeinek vezetői és gazdasági felelősei részére.</a:t>
            </a:r>
            <a:br>
              <a:rPr lang="hu-HU" sz="4000" b="1" dirty="0" smtClean="0">
                <a:solidFill>
                  <a:schemeClr val="tx1"/>
                </a:solidFill>
              </a:rPr>
            </a:br>
            <a:r>
              <a:rPr lang="hu-HU" sz="1800" dirty="0" smtClean="0">
                <a:solidFill>
                  <a:schemeClr val="tx1"/>
                </a:solidFill>
              </a:rPr>
              <a:t/>
            </a:r>
            <a:br>
              <a:rPr lang="hu-HU" sz="1800" dirty="0" smtClean="0">
                <a:solidFill>
                  <a:schemeClr val="tx1"/>
                </a:solidFill>
              </a:rPr>
            </a:br>
            <a:r>
              <a:rPr lang="hu-HU" sz="1800" dirty="0" smtClean="0">
                <a:solidFill>
                  <a:schemeClr val="tx1"/>
                </a:solidFill>
              </a:rPr>
              <a:t> </a:t>
            </a:r>
            <a:r>
              <a:rPr lang="hu-HU" sz="4000" b="1" dirty="0" smtClean="0">
                <a:solidFill>
                  <a:schemeClr val="tx1"/>
                </a:solidFill>
              </a:rPr>
              <a:t> </a:t>
            </a:r>
            <a:endParaRPr lang="hu-HU" sz="4000" dirty="0">
              <a:solidFill>
                <a:schemeClr val="tx1"/>
              </a:solidFill>
            </a:endParaRPr>
          </a:p>
        </p:txBody>
      </p:sp>
      <p:pic>
        <p:nvPicPr>
          <p:cNvPr id="3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lcím 2"/>
          <p:cNvSpPr>
            <a:spLocks noGrp="1"/>
          </p:cNvSpPr>
          <p:nvPr>
            <p:ph type="subTitle" idx="1"/>
          </p:nvPr>
        </p:nvSpPr>
        <p:spPr>
          <a:xfrm>
            <a:off x="1652789" y="5576551"/>
            <a:ext cx="9144000" cy="1007771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hu-HU" b="1" dirty="0" smtClean="0"/>
              <a:t>Budapest, 2023. január 24.  </a:t>
            </a:r>
            <a:r>
              <a:rPr lang="hu-HU" dirty="0" smtClean="0"/>
              <a:t>								</a:t>
            </a:r>
            <a:r>
              <a:rPr lang="hu-HU" b="1" dirty="0" smtClean="0"/>
              <a:t>Kolláth János								főkönyvelő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62663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Közhasznúsági beszámoló 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5004" y="2195205"/>
            <a:ext cx="10174310" cy="4450294"/>
          </a:xfrm>
        </p:spPr>
        <p:txBody>
          <a:bodyPr>
            <a:normAutofit/>
          </a:bodyPr>
          <a:lstStyle/>
          <a:p>
            <a:pPr marL="36900" indent="0">
              <a:buNone/>
            </a:pPr>
            <a:endParaRPr lang="hu-HU" sz="2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200" b="1" dirty="0" smtClean="0">
                <a:solidFill>
                  <a:schemeClr val="tx1"/>
                </a:solidFill>
              </a:rPr>
              <a:t>A PK nyomtatványoknak része, a beszámolóval együtt kell elkészíteni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Csak ABEV JAVA nyomtatványkitöltővel készíthető el 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A </a:t>
            </a:r>
            <a:r>
              <a:rPr lang="hu-HU" sz="2200" b="1" dirty="0" err="1" smtClean="0">
                <a:solidFill>
                  <a:schemeClr val="tx1"/>
                </a:solidFill>
              </a:rPr>
              <a:t>beltartalom</a:t>
            </a:r>
            <a:r>
              <a:rPr lang="hu-HU" sz="2200" b="1" dirty="0" smtClean="0">
                <a:solidFill>
                  <a:schemeClr val="tx1"/>
                </a:solidFill>
              </a:rPr>
              <a:t> részletezettsége mutatja meg a szervezet tevékenységének részletességét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Csak a minimálisan szükséges adatok kitöltését végezzük el!</a:t>
            </a:r>
            <a:endParaRPr lang="hu-HU" sz="2200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486" y="704513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302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Kiegészítő mellékelt 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0630" y="1742738"/>
            <a:ext cx="10174310" cy="4450294"/>
          </a:xfrm>
        </p:spPr>
        <p:txBody>
          <a:bodyPr>
            <a:normAutofit/>
          </a:bodyPr>
          <a:lstStyle/>
          <a:p>
            <a:pPr marL="36900" indent="0">
              <a:buNone/>
            </a:pPr>
            <a:endParaRPr lang="hu-HU" sz="2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200" b="1" dirty="0" smtClean="0">
                <a:solidFill>
                  <a:schemeClr val="tx1"/>
                </a:solidFill>
              </a:rPr>
              <a:t>A 2019-es évről kötelező elkészíteni a kiegészítő mellékletet.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Alapja a számviteli törvény (2000. évi C törvény) 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SZT 19 § (1) </a:t>
            </a:r>
            <a:r>
              <a:rPr lang="hu-HU" sz="2400" b="1" dirty="0">
                <a:effectLst/>
              </a:rPr>
              <a:t>Az éves beszámoló mérlegből, </a:t>
            </a:r>
            <a:r>
              <a:rPr lang="hu-HU" sz="2400" b="1" dirty="0" err="1">
                <a:effectLst/>
              </a:rPr>
              <a:t>eredménykimutatásból</a:t>
            </a:r>
            <a:r>
              <a:rPr lang="hu-HU" sz="2400" b="1" dirty="0">
                <a:effectLst/>
              </a:rPr>
              <a:t> és kiegészítő mellékletből áll</a:t>
            </a:r>
            <a:r>
              <a:rPr lang="hu-HU" sz="2400" b="1" dirty="0" smtClean="0">
                <a:effectLst/>
              </a:rPr>
              <a:t>.</a:t>
            </a:r>
          </a:p>
          <a:p>
            <a:r>
              <a:rPr lang="hu-HU" sz="2400" b="1" dirty="0" smtClean="0"/>
              <a:t>Részletesen 88-94A § írja le.</a:t>
            </a:r>
            <a:endParaRPr lang="hu-HU" sz="2200" b="1" dirty="0" smtClean="0"/>
          </a:p>
          <a:p>
            <a:r>
              <a:rPr lang="hu-HU" sz="2200" b="1" dirty="0" smtClean="0">
                <a:solidFill>
                  <a:schemeClr val="tx1"/>
                </a:solidFill>
              </a:rPr>
              <a:t>A </a:t>
            </a:r>
            <a:r>
              <a:rPr lang="hu-HU" sz="2200" b="1" dirty="0" err="1">
                <a:solidFill>
                  <a:schemeClr val="tx1"/>
                </a:solidFill>
              </a:rPr>
              <a:t>SZT-ben</a:t>
            </a:r>
            <a:r>
              <a:rPr lang="hu-HU" sz="2200" b="1" dirty="0">
                <a:solidFill>
                  <a:schemeClr val="tx1"/>
                </a:solidFill>
              </a:rPr>
              <a:t> 120 utalás van a kiegészítő mellékletre</a:t>
            </a:r>
          </a:p>
          <a:p>
            <a:endParaRPr lang="hu-HU" sz="2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486" y="704513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870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Kiegészítő mellékelt 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0630" y="1742738"/>
            <a:ext cx="10174310" cy="4450294"/>
          </a:xfrm>
        </p:spPr>
        <p:txBody>
          <a:bodyPr>
            <a:normAutofit/>
          </a:bodyPr>
          <a:lstStyle/>
          <a:p>
            <a:pPr marL="36900" indent="0">
              <a:buNone/>
            </a:pPr>
            <a:endParaRPr lang="hu-HU" sz="2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200" b="1" dirty="0">
                <a:solidFill>
                  <a:schemeClr val="tx1"/>
                </a:solidFill>
              </a:rPr>
              <a:t>Tartalma:</a:t>
            </a:r>
          </a:p>
          <a:p>
            <a:r>
              <a:rPr lang="hu-HU" sz="2200" b="1" dirty="0">
                <a:solidFill>
                  <a:schemeClr val="tx1"/>
                </a:solidFill>
              </a:rPr>
              <a:t>- cég, szervezet bemutatása</a:t>
            </a:r>
          </a:p>
          <a:p>
            <a:r>
              <a:rPr lang="hu-HU" sz="2200" b="1" dirty="0">
                <a:solidFill>
                  <a:schemeClr val="tx1"/>
                </a:solidFill>
              </a:rPr>
              <a:t>- a valós összkép biztosítása érdekében a tevékenységek hatásának bemutatása</a:t>
            </a:r>
          </a:p>
          <a:p>
            <a:r>
              <a:rPr lang="hu-HU" sz="2200" b="1" dirty="0">
                <a:solidFill>
                  <a:schemeClr val="tx1"/>
                </a:solidFill>
              </a:rPr>
              <a:t>- a mérleg és eredmény-kimutatás tételeinek </a:t>
            </a:r>
            <a:r>
              <a:rPr lang="hu-HU" sz="2200" b="1" dirty="0" smtClean="0">
                <a:solidFill>
                  <a:schemeClr val="tx1"/>
                </a:solidFill>
              </a:rPr>
              <a:t>magyarázata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- alkalmazott értékelési </a:t>
            </a:r>
            <a:r>
              <a:rPr lang="hu-HU" sz="2200" b="1" dirty="0" smtClean="0">
                <a:solidFill>
                  <a:schemeClr val="tx1"/>
                </a:solidFill>
              </a:rPr>
              <a:t>módszere</a:t>
            </a:r>
            <a:endParaRPr lang="hu-HU" sz="2200" b="1" dirty="0" smtClean="0">
              <a:solidFill>
                <a:schemeClr val="tx1"/>
              </a:solidFill>
            </a:endParaRPr>
          </a:p>
          <a:p>
            <a:r>
              <a:rPr lang="hu-HU" sz="2200" b="1" dirty="0" smtClean="0">
                <a:solidFill>
                  <a:schemeClr val="tx1"/>
                </a:solidFill>
              </a:rPr>
              <a:t>- </a:t>
            </a:r>
            <a:r>
              <a:rPr lang="hu-HU" sz="2200" b="1" dirty="0">
                <a:solidFill>
                  <a:schemeClr val="tx1"/>
                </a:solidFill>
              </a:rPr>
              <a:t>a jelentősebb eltérések bemutatása az előző évhez </a:t>
            </a:r>
            <a:r>
              <a:rPr lang="hu-HU" sz="2200" b="1" dirty="0" smtClean="0">
                <a:solidFill>
                  <a:schemeClr val="tx1"/>
                </a:solidFill>
              </a:rPr>
              <a:t>hasonlítva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- a nem összehasonlítható tételek eltérésének magyarázata</a:t>
            </a:r>
            <a:endParaRPr lang="hu-HU" sz="2200" b="1" dirty="0">
              <a:solidFill>
                <a:schemeClr val="tx1"/>
              </a:solidFill>
            </a:endParaRPr>
          </a:p>
          <a:p>
            <a:r>
              <a:rPr lang="hu-HU" sz="2200" b="1" dirty="0" smtClean="0">
                <a:solidFill>
                  <a:schemeClr val="tx1"/>
                </a:solidFill>
              </a:rPr>
              <a:t>- ha szerkezeti változás van, annak magyarázata és összehasonlítás</a:t>
            </a:r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486" y="704513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52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Kiegészítő mellékelt 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0630" y="1742738"/>
            <a:ext cx="10174310" cy="4450294"/>
          </a:xfrm>
        </p:spPr>
        <p:txBody>
          <a:bodyPr>
            <a:normAutofit/>
          </a:bodyPr>
          <a:lstStyle/>
          <a:p>
            <a:pPr marL="36900" indent="0">
              <a:buNone/>
            </a:pPr>
            <a:endParaRPr lang="hu-HU" sz="2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200" b="1" dirty="0">
                <a:solidFill>
                  <a:schemeClr val="tx1"/>
                </a:solidFill>
              </a:rPr>
              <a:t>Tartalma:</a:t>
            </a:r>
          </a:p>
          <a:p>
            <a:r>
              <a:rPr lang="hu-HU" sz="2200" b="1" dirty="0">
                <a:solidFill>
                  <a:schemeClr val="tx1"/>
                </a:solidFill>
              </a:rPr>
              <a:t>- </a:t>
            </a:r>
            <a:r>
              <a:rPr lang="hu-HU" sz="2200" b="1" dirty="0" smtClean="0">
                <a:solidFill>
                  <a:schemeClr val="tx1"/>
                </a:solidFill>
              </a:rPr>
              <a:t>kapott és adott hitelek bemutatása (cél, lejárat stb.)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- alkalmazott módszerek megváltoztatásának oka és hatása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- rendkívüli tételek (ami csak abban az évben merül fel)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- minden, amit a SZT szerint be </a:t>
            </a:r>
            <a:r>
              <a:rPr lang="hu-HU" sz="2200" b="1" dirty="0" smtClean="0">
                <a:solidFill>
                  <a:schemeClr val="tx1"/>
                </a:solidFill>
              </a:rPr>
              <a:t>kell, vagy érdemes bemutatni</a:t>
            </a:r>
            <a:r>
              <a:rPr lang="hu-HU" sz="2200" b="1" dirty="0" smtClean="0">
                <a:solidFill>
                  <a:schemeClr val="tx1"/>
                </a:solidFill>
              </a:rPr>
              <a:t>.</a:t>
            </a:r>
          </a:p>
          <a:p>
            <a:endParaRPr lang="hu-HU" sz="2200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1486" y="704513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491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 smtClean="0"/>
              <a:t>Nyomtatványok</a:t>
            </a:r>
            <a:endParaRPr lang="hu-HU" sz="32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05844" y="1992891"/>
            <a:ext cx="8946541" cy="3729696"/>
          </a:xfrm>
        </p:spPr>
        <p:txBody>
          <a:bodyPr>
            <a:noAutofit/>
          </a:bodyPr>
          <a:lstStyle/>
          <a:p>
            <a:r>
              <a:rPr lang="hu-HU" sz="2200" b="1" dirty="0" smtClean="0">
                <a:solidFill>
                  <a:schemeClr val="tx1"/>
                </a:solidFill>
              </a:rPr>
              <a:t>A beszámolót a PK-841 (egyszeres könyvvitel) vagy a PK-842 (kettős könyvvitelű szervezetek) nyomtatványon kell leadni.</a:t>
            </a:r>
          </a:p>
          <a:p>
            <a:endParaRPr lang="hu-HU" sz="2200" b="1" dirty="0"/>
          </a:p>
          <a:p>
            <a:r>
              <a:rPr lang="hu-HU" sz="2200" b="1" dirty="0" smtClean="0"/>
              <a:t>Szükséges továbbá a társasági adó bevallása TAONY vagy 2229EUD nyomtatványon</a:t>
            </a:r>
          </a:p>
          <a:p>
            <a:endParaRPr lang="hu-HU" sz="2200" b="1" dirty="0" smtClean="0">
              <a:solidFill>
                <a:schemeClr val="tx1"/>
              </a:solidFill>
            </a:endParaRPr>
          </a:p>
          <a:p>
            <a:r>
              <a:rPr lang="hu-HU" sz="2200" b="1" dirty="0" smtClean="0"/>
              <a:t>Beküldendő a 1965-ös KSH adatszolgáltatás </a:t>
            </a:r>
            <a:endParaRPr lang="hu-HU" sz="22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6343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>
                <a:solidFill>
                  <a:schemeClr val="tx1"/>
                </a:solidFill>
              </a:rPr>
              <a:t>Alkalmazható nyomtatványok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0321" y="2336873"/>
            <a:ext cx="9044124" cy="1823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8000" b="1" dirty="0" smtClean="0">
                <a:solidFill>
                  <a:schemeClr val="tx1"/>
                </a:solidFill>
                <a:effectLst/>
              </a:rPr>
              <a:t>PK-841 </a:t>
            </a:r>
            <a:r>
              <a:rPr lang="hu-HU" sz="3800" b="1" dirty="0" smtClean="0">
                <a:solidFill>
                  <a:schemeClr val="tx1"/>
                </a:solidFill>
                <a:effectLst/>
              </a:rPr>
              <a:t>Egyszeres könyvvitel esetén </a:t>
            </a:r>
            <a:endParaRPr lang="hu-HU" sz="3800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artalom helye 2"/>
          <p:cNvSpPr txBox="1">
            <a:spLocks/>
          </p:cNvSpPr>
          <p:nvPr/>
        </p:nvSpPr>
        <p:spPr>
          <a:xfrm>
            <a:off x="680321" y="4005198"/>
            <a:ext cx="9441689" cy="1823004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charset="2"/>
              <a:buNone/>
            </a:pPr>
            <a:r>
              <a:rPr lang="hu-HU" sz="8000" b="1" dirty="0" smtClean="0">
                <a:solidFill>
                  <a:schemeClr val="tx1"/>
                </a:solidFill>
                <a:effectLst/>
              </a:rPr>
              <a:t>PK-842 </a:t>
            </a:r>
            <a:r>
              <a:rPr lang="hu-HU" sz="3800" b="1" dirty="0" smtClean="0">
                <a:solidFill>
                  <a:schemeClr val="tx1"/>
                </a:solidFill>
                <a:effectLst/>
              </a:rPr>
              <a:t>Kettős</a:t>
            </a:r>
            <a:r>
              <a:rPr lang="hu-HU" sz="4200" b="1" dirty="0" smtClean="0">
                <a:solidFill>
                  <a:schemeClr val="tx1"/>
                </a:solidFill>
                <a:effectLst/>
              </a:rPr>
              <a:t> könyvvitel esetén</a:t>
            </a:r>
            <a:endParaRPr lang="hu-HU" sz="4200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0227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>
                <a:solidFill>
                  <a:schemeClr val="tx1"/>
                </a:solidFill>
              </a:rPr>
              <a:t>Legfontosabb számviteli előírások</a:t>
            </a:r>
            <a:endParaRPr lang="hu-HU" sz="3200" dirty="0">
              <a:solidFill>
                <a:schemeClr val="tx1"/>
              </a:solidFill>
            </a:endParaRP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875201" y="2825650"/>
            <a:ext cx="9342225" cy="1515761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/>
                </a:solidFill>
              </a:rPr>
              <a:t>2022-ben bekövetkezett szabályváltozások az első előadásban hangzottak el.</a:t>
            </a:r>
            <a:endParaRPr lang="hu-HU" sz="24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6383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>
                <a:solidFill>
                  <a:schemeClr val="tx1"/>
                </a:solidFill>
              </a:rPr>
              <a:t>Legfontosabb </a:t>
            </a:r>
            <a:r>
              <a:rPr lang="hu-HU" sz="3200" b="1" dirty="0" smtClean="0">
                <a:solidFill>
                  <a:schemeClr val="tx1"/>
                </a:solidFill>
              </a:rPr>
              <a:t>szabályzatok</a:t>
            </a:r>
            <a:endParaRPr lang="hu-HU" sz="3200" dirty="0">
              <a:solidFill>
                <a:schemeClr val="tx1"/>
              </a:solidFill>
            </a:endParaRPr>
          </a:p>
        </p:txBody>
      </p:sp>
      <p:sp>
        <p:nvSpPr>
          <p:cNvPr id="5" name="Tartalom helye 2"/>
          <p:cNvSpPr>
            <a:spLocks noGrp="1"/>
          </p:cNvSpPr>
          <p:nvPr>
            <p:ph idx="1"/>
          </p:nvPr>
        </p:nvSpPr>
        <p:spPr>
          <a:xfrm>
            <a:off x="899055" y="1736322"/>
            <a:ext cx="8946541" cy="4362328"/>
          </a:xfrm>
        </p:spPr>
        <p:txBody>
          <a:bodyPr>
            <a:normAutofit fontScale="92500"/>
          </a:bodyPr>
          <a:lstStyle/>
          <a:p>
            <a:r>
              <a:rPr lang="hu-HU" sz="2200" b="1" dirty="0" smtClean="0">
                <a:solidFill>
                  <a:schemeClr val="tx1"/>
                </a:solidFill>
              </a:rPr>
              <a:t>A szervezetnek rendelkeznie kell az alábbi szabályzatokkal:</a:t>
            </a:r>
          </a:p>
          <a:p>
            <a:pPr marL="0" indent="0">
              <a:buNone/>
            </a:pPr>
            <a:r>
              <a:rPr lang="hu-HU" sz="2200" b="1" dirty="0">
                <a:solidFill>
                  <a:schemeClr val="tx1"/>
                </a:solidFill>
              </a:rPr>
              <a:t>	</a:t>
            </a:r>
            <a:r>
              <a:rPr lang="hu-HU" sz="2200" b="1" dirty="0" smtClean="0">
                <a:solidFill>
                  <a:schemeClr val="tx1"/>
                </a:solidFill>
              </a:rPr>
              <a:t>- szervezeti és működési szabályzat</a:t>
            </a:r>
          </a:p>
          <a:p>
            <a:pPr marL="0" indent="0">
              <a:buNone/>
            </a:pPr>
            <a:r>
              <a:rPr lang="hu-HU" sz="2200" b="1" dirty="0"/>
              <a:t>	</a:t>
            </a:r>
            <a:r>
              <a:rPr lang="hu-HU" sz="2200" b="1" dirty="0" smtClean="0"/>
              <a:t>- adatkezelési szabályzat</a:t>
            </a:r>
            <a:endParaRPr lang="hu-HU" sz="2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sz="2200" b="1" dirty="0" smtClean="0"/>
              <a:t>	- </a:t>
            </a:r>
            <a:r>
              <a:rPr lang="hu-HU" sz="2200" b="1" dirty="0" smtClean="0">
                <a:solidFill>
                  <a:schemeClr val="tx1"/>
                </a:solidFill>
              </a:rPr>
              <a:t>számviteli politika</a:t>
            </a:r>
          </a:p>
          <a:p>
            <a:pPr marL="0" indent="0">
              <a:buNone/>
            </a:pPr>
            <a:r>
              <a:rPr lang="hu-HU" sz="2200" b="1" dirty="0"/>
              <a:t>	</a:t>
            </a:r>
            <a:r>
              <a:rPr lang="hu-HU" sz="2200" b="1" dirty="0" smtClean="0"/>
              <a:t>- pénzkezelési szabályzat</a:t>
            </a:r>
          </a:p>
          <a:p>
            <a:pPr marL="0" indent="0">
              <a:buNone/>
            </a:pPr>
            <a:r>
              <a:rPr lang="hu-HU" sz="2200" b="1" dirty="0" smtClean="0"/>
              <a:t>Javasolt szabályzat:</a:t>
            </a:r>
            <a:endParaRPr lang="hu-HU" sz="2200" b="1" dirty="0"/>
          </a:p>
          <a:p>
            <a:pPr marL="0" indent="0">
              <a:buNone/>
            </a:pPr>
            <a:r>
              <a:rPr lang="hu-HU" sz="2200" b="1" dirty="0" smtClean="0"/>
              <a:t>	- támogatási szabályzat</a:t>
            </a:r>
          </a:p>
          <a:p>
            <a:pPr marL="0" indent="0">
              <a:buNone/>
            </a:pPr>
            <a:r>
              <a:rPr lang="hu-HU" sz="2200" b="1" dirty="0" smtClean="0"/>
              <a:t>Feltételes szabályzatok:</a:t>
            </a:r>
          </a:p>
          <a:p>
            <a:pPr marL="0" indent="0">
              <a:buNone/>
            </a:pPr>
            <a:r>
              <a:rPr lang="hu-HU" sz="2200" b="1" dirty="0" smtClean="0"/>
              <a:t>	- leltározási, selejtezési, tűzvédelmi stb.</a:t>
            </a:r>
          </a:p>
          <a:p>
            <a:pPr marL="0" indent="0">
              <a:buNone/>
            </a:pPr>
            <a:endParaRPr lang="hu-HU" sz="2200" b="1" dirty="0"/>
          </a:p>
          <a:p>
            <a:pPr marL="0" indent="0">
              <a:buNone/>
            </a:pPr>
            <a:r>
              <a:rPr lang="hu-HU" sz="2200" b="1" dirty="0" smtClean="0"/>
              <a:t>A jogszabályi változások után a szabályzatokat 90 napon belül módosítani kell.</a:t>
            </a:r>
            <a:endParaRPr lang="hu-HU" sz="22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1758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Könyvvizsgálati kötelezettség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5004" y="2195205"/>
            <a:ext cx="10264462" cy="4450294"/>
          </a:xfrm>
        </p:spPr>
        <p:txBody>
          <a:bodyPr>
            <a:normAutofit/>
          </a:bodyPr>
          <a:lstStyle/>
          <a:p>
            <a:r>
              <a:rPr lang="hu-HU" sz="2200" b="1" dirty="0">
                <a:solidFill>
                  <a:schemeClr val="tx1"/>
                </a:solidFill>
              </a:rPr>
              <a:t>Kötelező a könyvvizsgálat minden közalapítványnál, továbbá annál a szervezetnél, amelynél a vállalkozási tevékenységből elért éves </a:t>
            </a:r>
            <a:r>
              <a:rPr lang="hu-HU" sz="2200" b="1" dirty="0" smtClean="0">
                <a:solidFill>
                  <a:schemeClr val="tx1"/>
                </a:solidFill>
              </a:rPr>
              <a:t>(</a:t>
            </a:r>
            <a:r>
              <a:rPr lang="hu-HU" sz="2200" b="1" dirty="0">
                <a:solidFill>
                  <a:schemeClr val="tx1"/>
                </a:solidFill>
              </a:rPr>
              <a:t>ár)bevétel az üzleti évet megelőző két üzleti év átlagában meghaladja a 300 millió forintot. </a:t>
            </a:r>
            <a:endParaRPr lang="hu-HU" sz="2200" b="1" dirty="0" smtClean="0">
              <a:solidFill>
                <a:schemeClr val="tx1"/>
              </a:solidFill>
            </a:endParaRPr>
          </a:p>
          <a:p>
            <a:endParaRPr lang="hu-HU" sz="2200" b="1" dirty="0" smtClean="0">
              <a:solidFill>
                <a:schemeClr val="tx1"/>
              </a:solidFill>
            </a:endParaRPr>
          </a:p>
          <a:p>
            <a:r>
              <a:rPr lang="hu-HU" sz="2200" b="1" dirty="0" smtClean="0">
                <a:solidFill>
                  <a:schemeClr val="tx1"/>
                </a:solidFill>
              </a:rPr>
              <a:t>Az alapítványink nem közalapítványok.</a:t>
            </a:r>
          </a:p>
          <a:p>
            <a:endParaRPr lang="hu-HU" sz="2200" b="1" dirty="0" smtClean="0">
              <a:solidFill>
                <a:schemeClr val="tx1"/>
              </a:solidFill>
            </a:endParaRPr>
          </a:p>
          <a:p>
            <a:r>
              <a:rPr lang="hu-HU" sz="2200" b="1" dirty="0" smtClean="0">
                <a:solidFill>
                  <a:schemeClr val="tx1"/>
                </a:solidFill>
              </a:rPr>
              <a:t>Egy szervezetnél sem érjük el a 300 millió forintos határt</a:t>
            </a:r>
          </a:p>
          <a:p>
            <a:endParaRPr lang="hu-HU" sz="2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200" b="1" dirty="0" smtClean="0">
                <a:solidFill>
                  <a:schemeClr val="tx1"/>
                </a:solidFill>
              </a:rPr>
              <a:t>Nem kötelező a könyvvizsgálat. Ha nincs könyvvizsgálat, kötelező a beszámolóban feltüntetni, hogy „A </a:t>
            </a:r>
            <a:r>
              <a:rPr lang="hu-HU" sz="2200" b="1" dirty="0">
                <a:solidFill>
                  <a:schemeClr val="tx1"/>
                </a:solidFill>
              </a:rPr>
              <a:t>közzétett adatok könyvvizsgálattal nincsenek alátámasztva.” </a:t>
            </a:r>
            <a:r>
              <a:rPr lang="hu-HU" sz="2200" b="1" dirty="0" smtClean="0">
                <a:solidFill>
                  <a:schemeClr val="tx1"/>
                </a:solidFill>
              </a:rPr>
              <a:t>!</a:t>
            </a:r>
            <a:endParaRPr lang="hu-HU" sz="2200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819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Nyilvánosságra hozatal, letétbe helyezés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5003" y="2195205"/>
            <a:ext cx="10200067" cy="4450294"/>
          </a:xfrm>
        </p:spPr>
        <p:txBody>
          <a:bodyPr>
            <a:normAutofit/>
          </a:bodyPr>
          <a:lstStyle/>
          <a:p>
            <a:r>
              <a:rPr lang="hu-HU" sz="2200" b="1" dirty="0">
                <a:solidFill>
                  <a:schemeClr val="tx1"/>
                </a:solidFill>
              </a:rPr>
              <a:t>A civil szervezet és más nonprofit szervezet a beszámolót </a:t>
            </a:r>
            <a:r>
              <a:rPr lang="hu-HU" sz="2200" b="1" dirty="0" smtClean="0">
                <a:solidFill>
                  <a:schemeClr val="tx1"/>
                </a:solidFill>
              </a:rPr>
              <a:t>az </a:t>
            </a:r>
            <a:r>
              <a:rPr lang="hu-HU" sz="2200" b="1" dirty="0" err="1">
                <a:solidFill>
                  <a:schemeClr val="tx1"/>
                </a:solidFill>
              </a:rPr>
              <a:t>Ectv</a:t>
            </a:r>
            <a:r>
              <a:rPr lang="hu-HU" sz="2200" b="1" dirty="0">
                <a:solidFill>
                  <a:schemeClr val="tx1"/>
                </a:solidFill>
              </a:rPr>
              <a:t>. 30. §, illetve 46. § (1) bekezdés szerint hozza nyilvánosságra. </a:t>
            </a:r>
            <a:endParaRPr lang="hu-HU" sz="2200" b="1" dirty="0" smtClean="0">
              <a:solidFill>
                <a:schemeClr val="tx1"/>
              </a:solidFill>
            </a:endParaRPr>
          </a:p>
          <a:p>
            <a:r>
              <a:rPr lang="hu-HU" sz="2200" b="1" dirty="0" smtClean="0">
                <a:solidFill>
                  <a:schemeClr val="tx1"/>
                </a:solidFill>
              </a:rPr>
              <a:t>E </a:t>
            </a:r>
            <a:r>
              <a:rPr lang="hu-HU" sz="2200" b="1" dirty="0">
                <a:solidFill>
                  <a:schemeClr val="tx1"/>
                </a:solidFill>
              </a:rPr>
              <a:t>szerint a szervezet köteles a jóváhagyásra jogosult testület által elfogadott beszámolóját, valamint közhasznúsági </a:t>
            </a:r>
            <a:r>
              <a:rPr lang="hu-HU" sz="2200" b="1" dirty="0" smtClean="0">
                <a:solidFill>
                  <a:schemeClr val="tx1"/>
                </a:solidFill>
              </a:rPr>
              <a:t>mellékletét </a:t>
            </a:r>
            <a:r>
              <a:rPr lang="hu-HU" sz="2200" b="1" dirty="0">
                <a:solidFill>
                  <a:schemeClr val="tx1"/>
                </a:solidFill>
              </a:rPr>
              <a:t>az adott üzleti év </a:t>
            </a:r>
            <a:r>
              <a:rPr lang="hu-HU" sz="2200" b="1" dirty="0" err="1">
                <a:solidFill>
                  <a:schemeClr val="tx1"/>
                </a:solidFill>
              </a:rPr>
              <a:t>mérlegfordulónapját</a:t>
            </a:r>
            <a:r>
              <a:rPr lang="hu-HU" sz="2200" b="1" dirty="0">
                <a:solidFill>
                  <a:schemeClr val="tx1"/>
                </a:solidFill>
              </a:rPr>
              <a:t> követő ötödik hónap utolsó napjáig letétbe helyezni és közzétenni. </a:t>
            </a:r>
            <a:endParaRPr lang="hu-HU" sz="2200" b="1" dirty="0" smtClean="0">
              <a:solidFill>
                <a:schemeClr val="tx1"/>
              </a:solidFill>
            </a:endParaRPr>
          </a:p>
          <a:p>
            <a:r>
              <a:rPr lang="hu-HU" sz="2200" b="1" dirty="0" smtClean="0">
                <a:solidFill>
                  <a:schemeClr val="tx1"/>
                </a:solidFill>
              </a:rPr>
              <a:t>E </a:t>
            </a:r>
            <a:r>
              <a:rPr lang="hu-HU" sz="2200" b="1" dirty="0">
                <a:solidFill>
                  <a:schemeClr val="tx1"/>
                </a:solidFill>
              </a:rPr>
              <a:t>letétbe helyezési és közzétételi kötelezettséget a </a:t>
            </a:r>
            <a:r>
              <a:rPr lang="hu-HU" sz="2200" b="1" dirty="0" err="1" smtClean="0">
                <a:solidFill>
                  <a:schemeClr val="tx1"/>
                </a:solidFill>
              </a:rPr>
              <a:t>Cnytv</a:t>
            </a:r>
            <a:r>
              <a:rPr lang="hu-HU" sz="2200" b="1" dirty="0">
                <a:solidFill>
                  <a:schemeClr val="tx1"/>
                </a:solidFill>
              </a:rPr>
              <a:t>. </a:t>
            </a:r>
            <a:r>
              <a:rPr lang="hu-HU" sz="2200" b="1" dirty="0" smtClean="0">
                <a:solidFill>
                  <a:schemeClr val="tx1"/>
                </a:solidFill>
              </a:rPr>
              <a:t>(Civil szervezetek nyilvántartása tv., 2011. évi CLXXXI törvény) 39</a:t>
            </a:r>
            <a:r>
              <a:rPr lang="hu-HU" sz="2200" b="1" dirty="0">
                <a:solidFill>
                  <a:schemeClr val="tx1"/>
                </a:solidFill>
              </a:rPr>
              <a:t>.-40. §, valamint 105. § szerint kell teljesíteni, azaz a beszámolót az </a:t>
            </a:r>
            <a:r>
              <a:rPr lang="hu-HU" sz="2200" b="1" dirty="0" smtClean="0">
                <a:solidFill>
                  <a:schemeClr val="tx1"/>
                </a:solidFill>
              </a:rPr>
              <a:t>OBH </a:t>
            </a:r>
            <a:r>
              <a:rPr lang="hu-HU" sz="2200" b="1" dirty="0">
                <a:solidFill>
                  <a:schemeClr val="tx1"/>
                </a:solidFill>
              </a:rPr>
              <a:t>részére kell megküldeni. </a:t>
            </a:r>
            <a:endParaRPr lang="hu-HU" sz="22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361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 szakszervezet felépítése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892085" y="2276988"/>
            <a:ext cx="2440657" cy="646518"/>
          </a:xfrm>
          <a:ln w="127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4000" b="1" dirty="0" smtClean="0"/>
              <a:t>BDSZ</a:t>
            </a:r>
            <a:r>
              <a:rPr lang="hu-HU" sz="4000" b="1" dirty="0" smtClean="0">
                <a:solidFill>
                  <a:schemeClr val="bg1"/>
                </a:solidFill>
              </a:rPr>
              <a:t>DSZ</a:t>
            </a:r>
            <a:endParaRPr lang="hu-HU" sz="4000" b="1" dirty="0">
              <a:solidFill>
                <a:schemeClr val="bg1"/>
              </a:solidFill>
            </a:endParaRPr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1275009" y="2754356"/>
            <a:ext cx="2524259" cy="1838029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u-HU" sz="12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hu-HU" b="1" dirty="0" smtClean="0">
                <a:effectLst/>
              </a:rPr>
              <a:t>Bírósági bejegyzéssel rendelkező szervezetek</a:t>
            </a:r>
            <a:endParaRPr lang="hu-HU" b="1" dirty="0">
              <a:effectLst/>
            </a:endParaRPr>
          </a:p>
        </p:txBody>
      </p:sp>
      <p:sp>
        <p:nvSpPr>
          <p:cNvPr id="5" name="Tartalom helye 2"/>
          <p:cNvSpPr txBox="1">
            <a:spLocks/>
          </p:cNvSpPr>
          <p:nvPr/>
        </p:nvSpPr>
        <p:spPr>
          <a:xfrm>
            <a:off x="4224271" y="3506702"/>
            <a:ext cx="2653048" cy="1825152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hu-HU" b="1" dirty="0" smtClean="0">
                <a:effectLst/>
              </a:rPr>
              <a:t>Származtatott jogi személyiséggel rendelkező szervezetek</a:t>
            </a:r>
            <a:endParaRPr lang="hu-HU" b="1" dirty="0">
              <a:effectLst/>
            </a:endParaRPr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7308648" y="3506704"/>
            <a:ext cx="2814147" cy="1838029"/>
          </a:xfrm>
          <a:prstGeom prst="rect">
            <a:avLst/>
          </a:prstGeom>
          <a:ln w="12700"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hu-HU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hu-HU" b="1" dirty="0" smtClean="0">
                <a:effectLst/>
              </a:rPr>
              <a:t>Jogi státusszal nem rendelkező alapszervezetek</a:t>
            </a:r>
            <a:endParaRPr lang="hu-HU" b="1" dirty="0">
              <a:effectLst/>
            </a:endParaRPr>
          </a:p>
        </p:txBody>
      </p:sp>
      <p:cxnSp>
        <p:nvCxnSpPr>
          <p:cNvPr id="8" name="Egyenes összekötő nyíllal 7"/>
          <p:cNvCxnSpPr>
            <a:stCxn id="4" idx="0"/>
          </p:cNvCxnSpPr>
          <p:nvPr/>
        </p:nvCxnSpPr>
        <p:spPr>
          <a:xfrm flipV="1">
            <a:off x="2537137" y="2184035"/>
            <a:ext cx="1796491" cy="57032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>
            <a:stCxn id="5" idx="0"/>
            <a:endCxn id="3" idx="2"/>
          </p:cNvCxnSpPr>
          <p:nvPr/>
        </p:nvCxnSpPr>
        <p:spPr>
          <a:xfrm flipV="1">
            <a:off x="5550795" y="2923506"/>
            <a:ext cx="1561619" cy="58319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>
            <a:stCxn id="6" idx="0"/>
          </p:cNvCxnSpPr>
          <p:nvPr/>
        </p:nvCxnSpPr>
        <p:spPr>
          <a:xfrm flipH="1" flipV="1">
            <a:off x="6774286" y="2923504"/>
            <a:ext cx="1941436" cy="58319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2"/>
            <a:ext cx="704851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nyíllal 10"/>
          <p:cNvCxnSpPr>
            <a:stCxn id="3" idx="2"/>
            <a:endCxn id="5" idx="0"/>
          </p:cNvCxnSpPr>
          <p:nvPr/>
        </p:nvCxnSpPr>
        <p:spPr>
          <a:xfrm flipH="1">
            <a:off x="5550795" y="2923506"/>
            <a:ext cx="1561619" cy="5831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>
            <a:stCxn id="3" idx="2"/>
            <a:endCxn id="6" idx="0"/>
          </p:cNvCxnSpPr>
          <p:nvPr/>
        </p:nvCxnSpPr>
        <p:spPr>
          <a:xfrm>
            <a:off x="7112414" y="2923506"/>
            <a:ext cx="1603308" cy="583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16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Nyilvánosságra hozatal, letétbe helyezés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5003" y="2195205"/>
            <a:ext cx="10724211" cy="44502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200" b="1" dirty="0" smtClean="0">
                <a:solidFill>
                  <a:schemeClr val="tx1"/>
                </a:solidFill>
              </a:rPr>
              <a:t>A </a:t>
            </a:r>
            <a:r>
              <a:rPr lang="hu-HU" sz="2200" b="1" dirty="0">
                <a:solidFill>
                  <a:schemeClr val="tx1"/>
                </a:solidFill>
              </a:rPr>
              <a:t>származtatott jogi szervezeteinek </a:t>
            </a:r>
            <a:r>
              <a:rPr lang="hu-HU" sz="2200" b="1" dirty="0" smtClean="0">
                <a:solidFill>
                  <a:schemeClr val="tx1"/>
                </a:solidFill>
              </a:rPr>
              <a:t>feladata:</a:t>
            </a:r>
          </a:p>
          <a:p>
            <a:endParaRPr lang="hu-HU" sz="2200" b="1" dirty="0" smtClean="0">
              <a:solidFill>
                <a:schemeClr val="tx1"/>
              </a:solidFill>
            </a:endParaRPr>
          </a:p>
          <a:p>
            <a:r>
              <a:rPr lang="hu-HU" sz="2200" b="1" dirty="0" smtClean="0">
                <a:solidFill>
                  <a:schemeClr val="tx1"/>
                </a:solidFill>
              </a:rPr>
              <a:t>- A beszámolót elkészíti a 2022. évről (a kettős könyvvitel miatt csak PK-842)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- </a:t>
            </a:r>
            <a:r>
              <a:rPr lang="hu-HU" sz="2200" b="1" dirty="0" smtClean="0">
                <a:solidFill>
                  <a:srgbClr val="FF0000"/>
                </a:solidFill>
              </a:rPr>
              <a:t>Lehetőség: </a:t>
            </a:r>
            <a:r>
              <a:rPr lang="hu-HU" sz="2200" b="1" dirty="0" smtClean="0">
                <a:solidFill>
                  <a:schemeClr val="tx1"/>
                </a:solidFill>
              </a:rPr>
              <a:t>Előzetes ellenőrzésre megküldi a BDSZ főkönyvelőség részére </a:t>
            </a:r>
            <a:endParaRPr lang="hu-HU" sz="2200" b="1" dirty="0">
              <a:solidFill>
                <a:schemeClr val="tx1"/>
              </a:solidFill>
            </a:endParaRPr>
          </a:p>
          <a:p>
            <a:r>
              <a:rPr lang="hu-HU" sz="2200" b="1" dirty="0" smtClean="0">
                <a:solidFill>
                  <a:schemeClr val="tx1"/>
                </a:solidFill>
              </a:rPr>
              <a:t>- Elfogadja a beszámolót</a:t>
            </a:r>
          </a:p>
          <a:p>
            <a:r>
              <a:rPr lang="hu-HU" sz="2200" b="1" dirty="0" smtClean="0"/>
              <a:t>- Ügyfélkapun keresztül megküldi a beszámolót és mellékleteit a Bírósági Hivatal részére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- Megküldi a beszámolót, mellékleteit  az elfogadásról szóló jegyzőkönyvvel együtt (Határidő: legkésőbb 2023. május 31.)</a:t>
            </a:r>
            <a:endParaRPr lang="hu-HU" sz="2200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9062" y="833302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981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Nyilvánosságra hozatal, letétbe helyezés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5004" y="2195205"/>
            <a:ext cx="10457644" cy="3792127"/>
          </a:xfrm>
        </p:spPr>
        <p:txBody>
          <a:bodyPr>
            <a:noAutofit/>
          </a:bodyPr>
          <a:lstStyle/>
          <a:p>
            <a:r>
              <a:rPr lang="hu-HU" sz="2000" b="1" dirty="0">
                <a:solidFill>
                  <a:schemeClr val="tx1"/>
                </a:solidFill>
              </a:rPr>
              <a:t>Ha a civil szervezet saját honlappal rendelkezik, a közzétételi kötelezettség kiterjed a beszámoló, valamint a közhasznúsági melléklet saját honlapon történő elhelyezésére is. </a:t>
            </a:r>
            <a:endParaRPr lang="hu-HU" sz="2000" b="1" dirty="0" smtClean="0">
              <a:solidFill>
                <a:schemeClr val="tx1"/>
              </a:solidFill>
            </a:endParaRPr>
          </a:p>
          <a:p>
            <a:endParaRPr lang="hu-HU" sz="2000" b="1" dirty="0" smtClean="0">
              <a:solidFill>
                <a:schemeClr val="tx1"/>
              </a:solidFill>
            </a:endParaRPr>
          </a:p>
          <a:p>
            <a:r>
              <a:rPr lang="hu-HU" sz="2000" b="1" dirty="0" smtClean="0">
                <a:solidFill>
                  <a:schemeClr val="tx1"/>
                </a:solidFill>
              </a:rPr>
              <a:t>A </a:t>
            </a:r>
            <a:r>
              <a:rPr lang="hu-HU" sz="2000" b="1" dirty="0">
                <a:solidFill>
                  <a:schemeClr val="tx1"/>
                </a:solidFill>
              </a:rPr>
              <a:t>civil szervezet a saját honlapon közzétett adatok folyamatos megtekinthetőségét legalább a közzétételt követő második üzleti évre vonatkozó adatok közzétételéig </a:t>
            </a:r>
            <a:r>
              <a:rPr lang="hu-HU" sz="2000" b="1" dirty="0" smtClean="0">
                <a:solidFill>
                  <a:schemeClr val="tx1"/>
                </a:solidFill>
              </a:rPr>
              <a:t>biztosítja (</a:t>
            </a:r>
            <a:r>
              <a:rPr lang="hu-HU" sz="2000" b="1" dirty="0" err="1">
                <a:solidFill>
                  <a:schemeClr val="tx1"/>
                </a:solidFill>
              </a:rPr>
              <a:t>Ectv</a:t>
            </a:r>
            <a:r>
              <a:rPr lang="hu-HU" sz="2000" b="1" dirty="0">
                <a:solidFill>
                  <a:schemeClr val="tx1"/>
                </a:solidFill>
              </a:rPr>
              <a:t>. 30. § (4) bekezdés </a:t>
            </a:r>
            <a:r>
              <a:rPr lang="hu-HU" sz="2000" b="1" dirty="0" smtClean="0">
                <a:solidFill>
                  <a:schemeClr val="tx1"/>
                </a:solidFill>
              </a:rPr>
              <a:t>) </a:t>
            </a:r>
          </a:p>
          <a:p>
            <a:endParaRPr lang="hu-HU" sz="2000" b="1" dirty="0" smtClean="0">
              <a:solidFill>
                <a:schemeClr val="tx1"/>
              </a:solidFill>
            </a:endParaRPr>
          </a:p>
          <a:p>
            <a:r>
              <a:rPr lang="hu-HU" sz="2000" b="1" dirty="0" smtClean="0">
                <a:solidFill>
                  <a:schemeClr val="tx1"/>
                </a:solidFill>
              </a:rPr>
              <a:t>A </a:t>
            </a:r>
            <a:r>
              <a:rPr lang="hu-HU" sz="2000" b="1" dirty="0">
                <a:solidFill>
                  <a:schemeClr val="tx1"/>
                </a:solidFill>
              </a:rPr>
              <a:t>közhasznú </a:t>
            </a:r>
            <a:r>
              <a:rPr lang="hu-HU" sz="2000" b="1" dirty="0" smtClean="0">
                <a:solidFill>
                  <a:schemeClr val="tx1"/>
                </a:solidFill>
              </a:rPr>
              <a:t>szervezet (1%-ot gyűjtő alapítványok), </a:t>
            </a:r>
            <a:r>
              <a:rPr lang="hu-HU" sz="2000" b="1" dirty="0">
                <a:solidFill>
                  <a:schemeClr val="tx1"/>
                </a:solidFill>
              </a:rPr>
              <a:t>valamint közhasznú szervezet jogi személyiséggel rendelkező szervezeti </a:t>
            </a:r>
            <a:r>
              <a:rPr lang="hu-HU" sz="2000" b="1" dirty="0" smtClean="0">
                <a:solidFill>
                  <a:schemeClr val="tx1"/>
                </a:solidFill>
              </a:rPr>
              <a:t>egysége </a:t>
            </a:r>
            <a:r>
              <a:rPr lang="hu-HU" sz="2000" b="1" dirty="0">
                <a:solidFill>
                  <a:schemeClr val="tx1"/>
                </a:solidFill>
              </a:rPr>
              <a:t>köteles a beszámoló jóváhagyásával egyidejűleg közhasznúsági mellékletet készíteni, amelyet a beszámolóval azonos módon köteles jóváhagyni, letétbe helyezni és közzétenni </a:t>
            </a:r>
            <a:endParaRPr lang="hu-H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2707" y="897697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77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Gazdálkodás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5003" y="2195205"/>
            <a:ext cx="10457645" cy="4450294"/>
          </a:xfrm>
        </p:spPr>
        <p:txBody>
          <a:bodyPr>
            <a:noAutofit/>
          </a:bodyPr>
          <a:lstStyle/>
          <a:p>
            <a:r>
              <a:rPr lang="hu-HU" sz="2000" b="1" dirty="0">
                <a:solidFill>
                  <a:schemeClr val="tx1"/>
                </a:solidFill>
              </a:rPr>
              <a:t>A civil szervezet a létesítő okiratában meghatározott cél megvalósítása érdekében vagyonával önállóan </a:t>
            </a:r>
            <a:r>
              <a:rPr lang="hu-HU" sz="2000" b="1" dirty="0" smtClean="0">
                <a:solidFill>
                  <a:schemeClr val="tx1"/>
                </a:solidFill>
              </a:rPr>
              <a:t>gazdálkodik, </a:t>
            </a:r>
            <a:r>
              <a:rPr lang="hu-HU" sz="2000" b="1" dirty="0">
                <a:solidFill>
                  <a:schemeClr val="tx1"/>
                </a:solidFill>
              </a:rPr>
              <a:t>de céljainak megvalósítása érdekében – azt nem veszélyeztetve – kiegészítő vállalkozási tevékenységet is </a:t>
            </a:r>
            <a:r>
              <a:rPr lang="hu-HU" sz="2000" b="1" dirty="0" smtClean="0">
                <a:solidFill>
                  <a:schemeClr val="tx1"/>
                </a:solidFill>
              </a:rPr>
              <a:t>folytathat.</a:t>
            </a:r>
          </a:p>
          <a:p>
            <a:endParaRPr lang="hu-H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000" b="1" dirty="0">
                <a:solidFill>
                  <a:schemeClr val="tx1"/>
                </a:solidFill>
              </a:rPr>
              <a:t>Elsődlegesen gazdasági-vállalkozási tevékenységű </a:t>
            </a:r>
            <a:r>
              <a:rPr lang="hu-HU" sz="2000" b="1" dirty="0" smtClean="0">
                <a:solidFill>
                  <a:schemeClr val="tx1"/>
                </a:solidFill>
              </a:rPr>
              <a:t>szervezetnek minősül a szervezet, amelynek </a:t>
            </a:r>
            <a:r>
              <a:rPr lang="hu-HU" sz="2000" b="1" dirty="0">
                <a:solidFill>
                  <a:schemeClr val="tx1"/>
                </a:solidFill>
              </a:rPr>
              <a:t>éves összes bevétele 60%-át eléri vagy meghaladja a gazdasági-vállalkozási tevékenységéből származó </a:t>
            </a:r>
            <a:r>
              <a:rPr lang="hu-HU" sz="2000" b="1" dirty="0" smtClean="0">
                <a:solidFill>
                  <a:schemeClr val="tx1"/>
                </a:solidFill>
              </a:rPr>
              <a:t>bevétele</a:t>
            </a:r>
            <a:r>
              <a:rPr lang="hu-HU" sz="2000" b="1" dirty="0">
                <a:solidFill>
                  <a:schemeClr val="tx1"/>
                </a:solidFill>
              </a:rPr>
              <a:t>. </a:t>
            </a:r>
            <a:endParaRPr lang="hu-HU" sz="2000" b="1" dirty="0" smtClean="0">
              <a:solidFill>
                <a:schemeClr val="tx1"/>
              </a:solidFill>
            </a:endParaRPr>
          </a:p>
          <a:p>
            <a:endParaRPr lang="hu-HU" sz="2000" b="1" dirty="0" smtClean="0">
              <a:solidFill>
                <a:schemeClr val="tx1"/>
              </a:solidFill>
            </a:endParaRPr>
          </a:p>
          <a:p>
            <a:r>
              <a:rPr lang="hu-HU" sz="2000" b="1" dirty="0" smtClean="0">
                <a:solidFill>
                  <a:schemeClr val="tx1"/>
                </a:solidFill>
              </a:rPr>
              <a:t>Ha a 60%-ot a vállalkozás bevétele eléri, a Bírósági Hivatal a </a:t>
            </a:r>
            <a:r>
              <a:rPr lang="hu-HU" sz="2000" b="1" dirty="0">
                <a:solidFill>
                  <a:schemeClr val="tx1"/>
                </a:solidFill>
              </a:rPr>
              <a:t>civil szervezettel szemben törvényességi ellenőrzési eljárást </a:t>
            </a:r>
            <a:r>
              <a:rPr lang="hu-HU" sz="2000" b="1" dirty="0" smtClean="0">
                <a:solidFill>
                  <a:schemeClr val="tx1"/>
                </a:solidFill>
              </a:rPr>
              <a:t>kezdeményez, és vállalkozássá minősíti át! </a:t>
            </a:r>
            <a:endParaRPr lang="hu-H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7488" y="87373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72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57308" y="274638"/>
            <a:ext cx="10972800" cy="1143000"/>
          </a:xfrm>
        </p:spPr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Gazdálkodás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5003" y="2195205"/>
            <a:ext cx="10457645" cy="4450294"/>
          </a:xfrm>
        </p:spPr>
        <p:txBody>
          <a:bodyPr>
            <a:normAutofit/>
          </a:bodyPr>
          <a:lstStyle/>
          <a:p>
            <a:r>
              <a:rPr lang="hu-HU" sz="2200" b="1" dirty="0" smtClean="0">
                <a:solidFill>
                  <a:schemeClr val="tx1"/>
                </a:solidFill>
              </a:rPr>
              <a:t>A civil törvény szerint ( 2011. évi CLXXV. 2. § 11. pont) </a:t>
            </a:r>
            <a:r>
              <a:rPr lang="hu-HU" sz="2200" b="1" dirty="0" smtClean="0">
                <a:solidFill>
                  <a:schemeClr val="tx1"/>
                </a:solidFill>
              </a:rPr>
              <a:t>a</a:t>
            </a:r>
            <a:endParaRPr lang="hu-HU" sz="2200" b="1" dirty="0" smtClean="0">
              <a:solidFill>
                <a:schemeClr val="tx1"/>
              </a:solidFill>
            </a:endParaRPr>
          </a:p>
          <a:p>
            <a:r>
              <a:rPr lang="hu-HU" sz="2200" b="1" dirty="0">
                <a:solidFill>
                  <a:schemeClr val="tx1"/>
                </a:solidFill>
              </a:rPr>
              <a:t>gazdasági-vállalkozási tevékenység: a jövedelem- és vagyonszerzésre irányuló vagy azt eredményező, üzletszerűen végzett gazdasági tevékenység, </a:t>
            </a:r>
            <a:r>
              <a:rPr lang="hu-HU" sz="2200" b="1" dirty="0" smtClean="0">
                <a:solidFill>
                  <a:schemeClr val="tx1"/>
                </a:solidFill>
              </a:rPr>
              <a:t>kivéve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- </a:t>
            </a:r>
            <a:r>
              <a:rPr lang="hu-HU" sz="2200" b="1" i="1" dirty="0" smtClean="0">
                <a:solidFill>
                  <a:schemeClr val="tx1"/>
                </a:solidFill>
              </a:rPr>
              <a:t>a) </a:t>
            </a:r>
            <a:r>
              <a:rPr lang="hu-HU" sz="2200" b="1" dirty="0" smtClean="0">
                <a:solidFill>
                  <a:schemeClr val="tx1"/>
                </a:solidFill>
              </a:rPr>
              <a:t>az adomány (ajándék) elfogadását,</a:t>
            </a:r>
          </a:p>
          <a:p>
            <a:r>
              <a:rPr lang="hu-HU" sz="2200" b="1" i="1" dirty="0" smtClean="0">
                <a:solidFill>
                  <a:schemeClr val="tx1"/>
                </a:solidFill>
              </a:rPr>
              <a:t>- b</a:t>
            </a:r>
            <a:r>
              <a:rPr lang="hu-HU" sz="2200" b="1" i="1" dirty="0">
                <a:solidFill>
                  <a:schemeClr val="tx1"/>
                </a:solidFill>
              </a:rPr>
              <a:t>) </a:t>
            </a:r>
            <a:r>
              <a:rPr lang="hu-HU" sz="2200" b="1" dirty="0">
                <a:solidFill>
                  <a:schemeClr val="tx1"/>
                </a:solidFill>
              </a:rPr>
              <a:t>a létesítő okiratban meghatározott cél szerinti tevékenységet (ideértve a közhasznú tevékenységet is),</a:t>
            </a:r>
          </a:p>
          <a:p>
            <a:r>
              <a:rPr lang="hu-HU" sz="2200" b="1" i="1" dirty="0" smtClean="0">
                <a:solidFill>
                  <a:schemeClr val="tx1"/>
                </a:solidFill>
              </a:rPr>
              <a:t>- c</a:t>
            </a:r>
            <a:r>
              <a:rPr lang="hu-HU" sz="2200" b="1" i="1" dirty="0">
                <a:solidFill>
                  <a:schemeClr val="tx1"/>
                </a:solidFill>
              </a:rPr>
              <a:t>) </a:t>
            </a:r>
            <a:r>
              <a:rPr lang="hu-HU" sz="2200" b="1" dirty="0">
                <a:solidFill>
                  <a:schemeClr val="tx1"/>
                </a:solidFill>
              </a:rPr>
              <a:t>a pénzeszközök betétbe, értékpapírba, társasági részesedésbe történő elhelyezését,</a:t>
            </a:r>
          </a:p>
          <a:p>
            <a:r>
              <a:rPr lang="hu-HU" sz="2200" b="1" i="1" dirty="0" smtClean="0">
                <a:solidFill>
                  <a:schemeClr val="tx1"/>
                </a:solidFill>
              </a:rPr>
              <a:t>- d) </a:t>
            </a:r>
            <a:r>
              <a:rPr lang="hu-HU" sz="2200" b="1" dirty="0" smtClean="0">
                <a:solidFill>
                  <a:schemeClr val="tx1"/>
                </a:solidFill>
              </a:rPr>
              <a:t>az ingatlan megszerzését, használatának átengedését és átruházását;</a:t>
            </a:r>
          </a:p>
          <a:p>
            <a:endParaRPr lang="hu-HU" sz="2200" b="1" dirty="0" smtClean="0">
              <a:solidFill>
                <a:schemeClr val="tx1"/>
              </a:solidFill>
            </a:endParaRPr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582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>Gazdálkodás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3639" y="2579865"/>
            <a:ext cx="10457645" cy="3664682"/>
          </a:xfrm>
        </p:spPr>
        <p:txBody>
          <a:bodyPr>
            <a:normAutofit/>
          </a:bodyPr>
          <a:lstStyle/>
          <a:p>
            <a:r>
              <a:rPr lang="hu-HU" sz="2200" b="1" dirty="0" smtClean="0">
                <a:solidFill>
                  <a:schemeClr val="tx1"/>
                </a:solidFill>
              </a:rPr>
              <a:t>A civil szervezet köteles a vállalkozási tevékenységet elkülönítetten nyilvántartani, emiatt kell</a:t>
            </a:r>
          </a:p>
          <a:p>
            <a:pPr lvl="1"/>
            <a:r>
              <a:rPr lang="hu-HU" sz="2200" b="1" dirty="0" smtClean="0">
                <a:solidFill>
                  <a:schemeClr val="tx1"/>
                </a:solidFill>
              </a:rPr>
              <a:t>- kizárólagosan alaptevékenység bevételei, költségei</a:t>
            </a:r>
          </a:p>
          <a:p>
            <a:pPr lvl="1"/>
            <a:r>
              <a:rPr lang="hu-HU" sz="2200" b="1" dirty="0" smtClean="0">
                <a:solidFill>
                  <a:schemeClr val="tx1"/>
                </a:solidFill>
              </a:rPr>
              <a:t>- közvetett tevékenység bevételei, költségei</a:t>
            </a:r>
          </a:p>
          <a:p>
            <a:pPr lvl="1"/>
            <a:r>
              <a:rPr lang="hu-HU" sz="2200" b="1" dirty="0" smtClean="0">
                <a:solidFill>
                  <a:schemeClr val="tx1"/>
                </a:solidFill>
              </a:rPr>
              <a:t>- vállalkozási tevékenység bevételei, költségei.</a:t>
            </a:r>
          </a:p>
          <a:p>
            <a:pPr marL="342900" lvl="1" indent="-342900"/>
            <a:r>
              <a:rPr lang="hu-HU" sz="2200" b="1" dirty="0">
                <a:solidFill>
                  <a:schemeClr val="tx1"/>
                </a:solidFill>
              </a:rPr>
              <a:t>A </a:t>
            </a:r>
            <a:r>
              <a:rPr lang="hu-HU" sz="2200" b="1" dirty="0" smtClean="0">
                <a:solidFill>
                  <a:schemeClr val="tx1"/>
                </a:solidFill>
              </a:rPr>
              <a:t>közvetett tevékenység költségeit az alaptevékenység és a vállalkozási tevékenység árbevétele alapján arányosítani kell.</a:t>
            </a:r>
            <a:endParaRPr lang="hu-HU" sz="2200" b="1" dirty="0">
              <a:solidFill>
                <a:schemeClr val="tx1"/>
              </a:solidFill>
            </a:endParaRPr>
          </a:p>
        </p:txBody>
      </p:sp>
      <p:pic>
        <p:nvPicPr>
          <p:cNvPr id="5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90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759853" y="3105835"/>
            <a:ext cx="100455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000" b="1" dirty="0" smtClean="0"/>
              <a:t>Jó szerencsét!</a:t>
            </a:r>
            <a:endParaRPr lang="hu-HU" sz="4000" dirty="0"/>
          </a:p>
        </p:txBody>
      </p:sp>
      <p:pic>
        <p:nvPicPr>
          <p:cNvPr id="3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4359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1"/>
                </a:solidFill>
              </a:rPr>
              <a:t>Szervezeti jogi szabályozás, számviteli előírások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4759" y="1638613"/>
            <a:ext cx="11169945" cy="4450294"/>
          </a:xfrm>
        </p:spPr>
        <p:txBody>
          <a:bodyPr>
            <a:normAutofit/>
          </a:bodyPr>
          <a:lstStyle/>
          <a:p>
            <a:endParaRPr lang="hu-HU" dirty="0">
              <a:solidFill>
                <a:schemeClr val="tx1"/>
              </a:solidFill>
            </a:endParaRPr>
          </a:p>
          <a:p>
            <a:r>
              <a:rPr lang="hu-HU" b="1" dirty="0">
                <a:solidFill>
                  <a:schemeClr val="tx1"/>
                </a:solidFill>
              </a:rPr>
              <a:t> </a:t>
            </a:r>
            <a:r>
              <a:rPr lang="hu-HU" sz="2400" b="1" dirty="0">
                <a:solidFill>
                  <a:schemeClr val="tx1"/>
                </a:solidFill>
              </a:rPr>
              <a:t>Az egyesületek, </a:t>
            </a:r>
            <a:r>
              <a:rPr lang="hu-HU" sz="2400" b="1" dirty="0" smtClean="0">
                <a:solidFill>
                  <a:schemeClr val="tx1"/>
                </a:solidFill>
              </a:rPr>
              <a:t>alapítványok: együtt civil szervezetek, </a:t>
            </a:r>
          </a:p>
          <a:p>
            <a:r>
              <a:rPr lang="hu-HU" sz="2400" b="1" dirty="0" smtClean="0">
                <a:solidFill>
                  <a:schemeClr val="tx1"/>
                </a:solidFill>
              </a:rPr>
              <a:t>köztestületek</a:t>
            </a:r>
            <a:r>
              <a:rPr lang="hu-HU" sz="2400" b="1" dirty="0">
                <a:solidFill>
                  <a:schemeClr val="tx1"/>
                </a:solidFill>
              </a:rPr>
              <a:t>, </a:t>
            </a:r>
            <a:r>
              <a:rPr lang="hu-HU" sz="2400" b="1" dirty="0" smtClean="0">
                <a:solidFill>
                  <a:schemeClr val="tx1"/>
                </a:solidFill>
              </a:rPr>
              <a:t>közalapítványok: előbbivel együtt: </a:t>
            </a:r>
            <a:r>
              <a:rPr lang="hu-HU" sz="2400" b="1" dirty="0">
                <a:solidFill>
                  <a:schemeClr val="tx1"/>
                </a:solidFill>
              </a:rPr>
              <a:t>nonprofit </a:t>
            </a:r>
            <a:r>
              <a:rPr lang="hu-HU" sz="2400" b="1" dirty="0" smtClean="0">
                <a:solidFill>
                  <a:schemeClr val="tx1"/>
                </a:solidFill>
              </a:rPr>
              <a:t>szervezetek, amik jogi személyek.</a:t>
            </a:r>
          </a:p>
          <a:p>
            <a:r>
              <a:rPr lang="hu-HU" sz="2400" b="1" dirty="0" smtClean="0">
                <a:solidFill>
                  <a:schemeClr val="tx1"/>
                </a:solidFill>
              </a:rPr>
              <a:t>a működésére </a:t>
            </a:r>
            <a:r>
              <a:rPr lang="hu-HU" sz="2400" b="1" dirty="0">
                <a:solidFill>
                  <a:schemeClr val="tx1"/>
                </a:solidFill>
              </a:rPr>
              <a:t>vonatkozó legfontosabb szabályokat a </a:t>
            </a:r>
            <a:r>
              <a:rPr lang="hu-HU" sz="2400" b="1" dirty="0" smtClean="0">
                <a:solidFill>
                  <a:schemeClr val="tx1"/>
                </a:solidFill>
              </a:rPr>
              <a:t>Ptk. (2013. évi V. tv) </a:t>
            </a:r>
            <a:r>
              <a:rPr lang="hu-HU" sz="2400" b="1" dirty="0">
                <a:solidFill>
                  <a:schemeClr val="tx1"/>
                </a:solidFill>
              </a:rPr>
              <a:t>és </a:t>
            </a:r>
            <a:r>
              <a:rPr lang="hu-HU" sz="2400" b="1" dirty="0" smtClean="0">
                <a:solidFill>
                  <a:schemeClr val="tx1"/>
                </a:solidFill>
              </a:rPr>
              <a:t>a Civil törvény (</a:t>
            </a:r>
            <a:r>
              <a:rPr lang="hu-HU" sz="2400" b="1" dirty="0" err="1" smtClean="0">
                <a:solidFill>
                  <a:schemeClr val="tx1"/>
                </a:solidFill>
              </a:rPr>
              <a:t>Ectv</a:t>
            </a:r>
            <a:r>
              <a:rPr lang="hu-HU" sz="2400" b="1" dirty="0" smtClean="0">
                <a:solidFill>
                  <a:schemeClr val="tx1"/>
                </a:solidFill>
              </a:rPr>
              <a:t>. </a:t>
            </a:r>
            <a:r>
              <a:rPr lang="hu-HU" sz="2400" b="1" dirty="0" smtClean="0">
                <a:solidFill>
                  <a:schemeClr val="tx1"/>
                </a:solidFill>
              </a:rPr>
              <a:t>2011</a:t>
            </a:r>
            <a:r>
              <a:rPr lang="hu-HU" sz="2400" b="1" dirty="0">
                <a:solidFill>
                  <a:schemeClr val="tx1"/>
                </a:solidFill>
              </a:rPr>
              <a:t>. évi CLXXV</a:t>
            </a:r>
            <a:r>
              <a:rPr lang="hu-HU" sz="2400" b="1" dirty="0" smtClean="0">
                <a:solidFill>
                  <a:schemeClr val="tx1"/>
                </a:solidFill>
              </a:rPr>
              <a:t>. tv.) valamint a </a:t>
            </a:r>
            <a:r>
              <a:rPr lang="hu-HU" sz="2400" b="1" dirty="0">
                <a:solidFill>
                  <a:schemeClr val="tx1"/>
                </a:solidFill>
                <a:effectLst/>
              </a:rPr>
              <a:t>479/2016. Korm. rendelet </a:t>
            </a:r>
            <a:r>
              <a:rPr lang="hu-HU" sz="2400" b="1" dirty="0" smtClean="0">
                <a:solidFill>
                  <a:schemeClr val="tx1"/>
                </a:solidFill>
                <a:effectLst/>
              </a:rPr>
              <a:t>szabályozza</a:t>
            </a:r>
            <a:endParaRPr lang="hu-HU" sz="2400" b="1" dirty="0" smtClean="0">
              <a:solidFill>
                <a:schemeClr val="tx1"/>
              </a:solidFill>
            </a:endParaRPr>
          </a:p>
          <a:p>
            <a:r>
              <a:rPr lang="hu-HU" sz="2400" b="1" dirty="0" smtClean="0">
                <a:solidFill>
                  <a:schemeClr val="tx1"/>
                </a:solidFill>
              </a:rPr>
              <a:t> </a:t>
            </a:r>
            <a:r>
              <a:rPr lang="hu-HU" sz="2400" b="1" dirty="0">
                <a:solidFill>
                  <a:schemeClr val="tx1"/>
                </a:solidFill>
              </a:rPr>
              <a:t>E szervezetek is az egyes adókötelezettségekről rendelkező adótörvények hatálya alá tartozó adózók, </a:t>
            </a:r>
            <a:r>
              <a:rPr lang="hu-HU" sz="2400" b="1" dirty="0" smtClean="0">
                <a:solidFill>
                  <a:schemeClr val="tx1"/>
                </a:solidFill>
              </a:rPr>
              <a:t>rájuk is vonatkozik a számviteli törvény.</a:t>
            </a:r>
            <a:endParaRPr lang="hu-H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299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1"/>
                </a:solidFill>
              </a:rPr>
              <a:t>Szervezeti jogi szabályozás, számviteli előírások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73487" y="2452783"/>
            <a:ext cx="11169945" cy="3896502"/>
          </a:xfrm>
        </p:spPr>
        <p:txBody>
          <a:bodyPr>
            <a:normAutofit fontScale="85000" lnSpcReduction="20000"/>
          </a:bodyPr>
          <a:lstStyle/>
          <a:p>
            <a:r>
              <a:rPr lang="hu-HU" b="1" dirty="0" smtClean="0"/>
              <a:t> </a:t>
            </a:r>
            <a:r>
              <a:rPr lang="hu-HU" b="1" dirty="0">
                <a:solidFill>
                  <a:schemeClr val="tx1"/>
                </a:solidFill>
              </a:rPr>
              <a:t>Adóköteles tevékenységet csak adószámmal rendelkező adózó folytathat </a:t>
            </a:r>
            <a:r>
              <a:rPr lang="hu-HU" b="1" dirty="0" smtClean="0">
                <a:solidFill>
                  <a:schemeClr val="tx1"/>
                </a:solidFill>
              </a:rPr>
              <a:t>az Art. 4 </a:t>
            </a:r>
            <a:r>
              <a:rPr lang="hu-HU" b="1" dirty="0">
                <a:solidFill>
                  <a:schemeClr val="tx1"/>
                </a:solidFill>
              </a:rPr>
              <a:t>16. </a:t>
            </a:r>
            <a:r>
              <a:rPr lang="hu-HU" b="1" dirty="0" smtClean="0">
                <a:solidFill>
                  <a:schemeClr val="tx1"/>
                </a:solidFill>
              </a:rPr>
              <a:t>§ alapján. (</a:t>
            </a:r>
            <a:r>
              <a:rPr lang="hu-HU" b="1" dirty="0" smtClean="0">
                <a:solidFill>
                  <a:schemeClr val="tx1"/>
                </a:solidFill>
              </a:rPr>
              <a:t>Adózás rendjéről szóló törvény, </a:t>
            </a:r>
            <a:r>
              <a:rPr lang="hu-HU" b="1" dirty="0">
                <a:solidFill>
                  <a:schemeClr val="tx1"/>
                </a:solidFill>
              </a:rPr>
              <a:t>2003. évi XCII</a:t>
            </a:r>
            <a:r>
              <a:rPr lang="hu-HU" b="1" dirty="0" smtClean="0">
                <a:solidFill>
                  <a:schemeClr val="tx1"/>
                </a:solidFill>
              </a:rPr>
              <a:t>. tv)</a:t>
            </a:r>
          </a:p>
          <a:p>
            <a:pPr fontAlgn="base"/>
            <a:r>
              <a:rPr lang="hu-HU" b="1" dirty="0">
                <a:solidFill>
                  <a:schemeClr val="tx1"/>
                </a:solidFill>
              </a:rPr>
              <a:t>Az adóköteles </a:t>
            </a:r>
            <a:r>
              <a:rPr lang="hu-HU" b="1" dirty="0" smtClean="0">
                <a:solidFill>
                  <a:schemeClr val="tx1"/>
                </a:solidFill>
              </a:rPr>
              <a:t>tevékenység: </a:t>
            </a:r>
            <a:endParaRPr lang="hu-HU" b="1" dirty="0">
              <a:solidFill>
                <a:schemeClr val="tx1"/>
              </a:solidFill>
            </a:endParaRPr>
          </a:p>
          <a:p>
            <a:pPr marL="0" indent="0" fontAlgn="base">
              <a:buNone/>
            </a:pPr>
            <a:r>
              <a:rPr lang="hu-HU" b="1" dirty="0" smtClean="0">
                <a:solidFill>
                  <a:schemeClr val="tx1"/>
                </a:solidFill>
              </a:rPr>
              <a:t>	bejelentés</a:t>
            </a:r>
            <a:r>
              <a:rPr lang="hu-HU" b="1" dirty="0">
                <a:solidFill>
                  <a:schemeClr val="tx1"/>
                </a:solidFill>
              </a:rPr>
              <a:t>, nyilatkozattétel;</a:t>
            </a:r>
          </a:p>
          <a:p>
            <a:pPr marL="0" indent="0" fontAlgn="base">
              <a:buNone/>
            </a:pPr>
            <a:r>
              <a:rPr lang="hu-HU" b="1" dirty="0" smtClean="0">
                <a:solidFill>
                  <a:schemeClr val="tx1"/>
                </a:solidFill>
              </a:rPr>
              <a:t>	adó megállapítás, bevallás;</a:t>
            </a:r>
            <a:r>
              <a:rPr lang="hu-HU" b="1" dirty="0">
                <a:solidFill>
                  <a:schemeClr val="tx1"/>
                </a:solidFill>
              </a:rPr>
              <a:t> adatszolgáltatás</a:t>
            </a:r>
            <a:r>
              <a:rPr lang="hu-HU" b="1" dirty="0" smtClean="0">
                <a:solidFill>
                  <a:schemeClr val="tx1"/>
                </a:solidFill>
              </a:rPr>
              <a:t>;</a:t>
            </a:r>
            <a:endParaRPr lang="hu-HU" b="1" dirty="0">
              <a:solidFill>
                <a:schemeClr val="tx1"/>
              </a:solidFill>
            </a:endParaRPr>
          </a:p>
          <a:p>
            <a:pPr marL="0" indent="0" fontAlgn="base">
              <a:buNone/>
            </a:pPr>
            <a:r>
              <a:rPr lang="hu-HU" b="1" dirty="0" smtClean="0">
                <a:solidFill>
                  <a:schemeClr val="tx1"/>
                </a:solidFill>
              </a:rPr>
              <a:t>	adófizetés </a:t>
            </a:r>
            <a:r>
              <a:rPr lang="hu-HU" b="1" dirty="0">
                <a:solidFill>
                  <a:schemeClr val="tx1"/>
                </a:solidFill>
              </a:rPr>
              <a:t>és adóelőleg fizetése;</a:t>
            </a:r>
          </a:p>
          <a:p>
            <a:pPr marL="0" indent="0" fontAlgn="base">
              <a:buNone/>
            </a:pPr>
            <a:r>
              <a:rPr lang="hu-HU" b="1" dirty="0" smtClean="0">
                <a:solidFill>
                  <a:schemeClr val="tx1"/>
                </a:solidFill>
              </a:rPr>
              <a:t>	bizonylat </a:t>
            </a:r>
            <a:r>
              <a:rPr lang="hu-HU" b="1" dirty="0">
                <a:solidFill>
                  <a:schemeClr val="tx1"/>
                </a:solidFill>
              </a:rPr>
              <a:t>kiállítása és </a:t>
            </a:r>
            <a:r>
              <a:rPr lang="hu-HU" b="1" dirty="0" smtClean="0">
                <a:solidFill>
                  <a:schemeClr val="tx1"/>
                </a:solidFill>
              </a:rPr>
              <a:t>megőrzése, nyilvántartás </a:t>
            </a:r>
            <a:r>
              <a:rPr lang="hu-HU" b="1" dirty="0">
                <a:solidFill>
                  <a:schemeClr val="tx1"/>
                </a:solidFill>
              </a:rPr>
              <a:t>vezetése;</a:t>
            </a:r>
          </a:p>
          <a:p>
            <a:pPr marL="0" indent="0" fontAlgn="base">
              <a:buNone/>
            </a:pPr>
            <a:r>
              <a:rPr lang="hu-HU" b="1" dirty="0" smtClean="0">
                <a:solidFill>
                  <a:schemeClr val="tx1"/>
                </a:solidFill>
              </a:rPr>
              <a:t>	adólevonás</a:t>
            </a:r>
            <a:r>
              <a:rPr lang="hu-HU" b="1" dirty="0">
                <a:solidFill>
                  <a:schemeClr val="tx1"/>
                </a:solidFill>
              </a:rPr>
              <a:t>, adóbeszedés;</a:t>
            </a:r>
          </a:p>
          <a:p>
            <a:pPr marL="0" indent="0" fontAlgn="base">
              <a:buNone/>
            </a:pPr>
            <a:r>
              <a:rPr lang="hu-HU" b="1" dirty="0" smtClean="0">
                <a:solidFill>
                  <a:schemeClr val="tx1"/>
                </a:solidFill>
              </a:rPr>
              <a:t>	pénzforgalmi </a:t>
            </a:r>
            <a:r>
              <a:rPr lang="hu-HU" b="1" dirty="0">
                <a:solidFill>
                  <a:schemeClr val="tx1"/>
                </a:solidFill>
              </a:rPr>
              <a:t>számlanyitás</a:t>
            </a:r>
            <a:r>
              <a:rPr lang="hu-HU" b="1" dirty="0" smtClean="0">
                <a:solidFill>
                  <a:schemeClr val="tx1"/>
                </a:solidFill>
              </a:rPr>
              <a:t>.</a:t>
            </a:r>
            <a:endParaRPr lang="hu-HU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3001" y="1429275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692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1"/>
                </a:solidFill>
              </a:rPr>
              <a:t>Szervezeti jogi szabályozás, számviteli előírások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5003" y="2195205"/>
            <a:ext cx="11169945" cy="4450294"/>
          </a:xfrm>
        </p:spPr>
        <p:txBody>
          <a:bodyPr>
            <a:normAutofit/>
          </a:bodyPr>
          <a:lstStyle/>
          <a:p>
            <a:r>
              <a:rPr lang="hu-HU" sz="2200" dirty="0" smtClean="0"/>
              <a:t> </a:t>
            </a:r>
            <a:r>
              <a:rPr lang="hu-HU" sz="2200" b="1" dirty="0" smtClean="0">
                <a:solidFill>
                  <a:schemeClr val="tx1"/>
                </a:solidFill>
              </a:rPr>
              <a:t>Ugyanez az előírás vonatkozik a szervezetek </a:t>
            </a:r>
            <a:r>
              <a:rPr lang="hu-HU" sz="2200" b="1" dirty="0">
                <a:solidFill>
                  <a:schemeClr val="tx1"/>
                </a:solidFill>
              </a:rPr>
              <a:t>önálló jogi személy szervezeti </a:t>
            </a:r>
            <a:r>
              <a:rPr lang="hu-HU" sz="2200" b="1" dirty="0" smtClean="0">
                <a:solidFill>
                  <a:schemeClr val="tx1"/>
                </a:solidFill>
              </a:rPr>
              <a:t>egységeire is:  de rendelkeznie kell saját adószámmal</a:t>
            </a:r>
          </a:p>
          <a:p>
            <a:endParaRPr lang="hu-HU" sz="2200" b="1" dirty="0">
              <a:solidFill>
                <a:schemeClr val="tx1"/>
              </a:solidFill>
            </a:endParaRPr>
          </a:p>
          <a:p>
            <a:r>
              <a:rPr lang="hu-HU" sz="2200" b="1" dirty="0">
                <a:solidFill>
                  <a:schemeClr val="tx1"/>
                </a:solidFill>
              </a:rPr>
              <a:t> A jogi személyek – így a </a:t>
            </a:r>
            <a:r>
              <a:rPr lang="hu-HU" sz="2200" b="1" dirty="0" smtClean="0">
                <a:solidFill>
                  <a:schemeClr val="tx1"/>
                </a:solidFill>
              </a:rPr>
              <a:t>társadalmi szervezetek is – </a:t>
            </a:r>
            <a:r>
              <a:rPr lang="hu-HU" sz="2200" b="1" dirty="0">
                <a:solidFill>
                  <a:schemeClr val="tx1"/>
                </a:solidFill>
              </a:rPr>
              <a:t>a pénzeszközeiket kötelesek pénzforgalmi számlán tartani, amelyhez bankszámlát kell nyitniuk. </a:t>
            </a:r>
            <a:endParaRPr lang="hu-HU" sz="2200" b="1" dirty="0" smtClean="0">
              <a:solidFill>
                <a:schemeClr val="tx1"/>
              </a:solidFill>
            </a:endParaRPr>
          </a:p>
          <a:p>
            <a:endParaRPr lang="hu-HU" sz="2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200" b="1" dirty="0">
                <a:solidFill>
                  <a:schemeClr val="tx1"/>
                </a:solidFill>
              </a:rPr>
              <a:t>A nonprofit szervezetek és az önálló jogi személyiséggel rendelkező szervezeti egységeik – az Szt</a:t>
            </a:r>
            <a:r>
              <a:rPr lang="hu-HU" sz="2200" b="1" dirty="0" smtClean="0">
                <a:solidFill>
                  <a:schemeClr val="tx1"/>
                </a:solidFill>
              </a:rPr>
              <a:t>. </a:t>
            </a:r>
            <a:r>
              <a:rPr lang="hu-HU" sz="2200" b="1" dirty="0" smtClean="0">
                <a:solidFill>
                  <a:schemeClr val="tx1"/>
                </a:solidFill>
              </a:rPr>
              <a:t>(Számviteli törvény, 2000</a:t>
            </a:r>
            <a:r>
              <a:rPr lang="hu-HU" sz="2200" b="1" dirty="0">
                <a:solidFill>
                  <a:schemeClr val="tx1"/>
                </a:solidFill>
              </a:rPr>
              <a:t>. évi </a:t>
            </a:r>
            <a:r>
              <a:rPr lang="hu-HU" sz="2200" b="1" dirty="0" smtClean="0">
                <a:solidFill>
                  <a:schemeClr val="tx1"/>
                </a:solidFill>
              </a:rPr>
              <a:t>C. tv.) felhatalmazása </a:t>
            </a:r>
            <a:r>
              <a:rPr lang="hu-HU" sz="2200" b="1" dirty="0">
                <a:solidFill>
                  <a:schemeClr val="tx1"/>
                </a:solidFill>
              </a:rPr>
              <a:t>alapján kiadott </a:t>
            </a:r>
            <a:r>
              <a:rPr lang="hu-HU" sz="2200" b="1" dirty="0" smtClean="0">
                <a:solidFill>
                  <a:schemeClr val="tx1"/>
                </a:solidFill>
              </a:rPr>
              <a:t>479/2016 </a:t>
            </a:r>
            <a:r>
              <a:rPr lang="hu-HU" sz="2200" b="1" dirty="0" err="1" smtClean="0">
                <a:solidFill>
                  <a:schemeClr val="tx1"/>
                </a:solidFill>
              </a:rPr>
              <a:t>korm</a:t>
            </a:r>
            <a:r>
              <a:rPr lang="hu-HU" sz="2200" b="1" dirty="0" smtClean="0">
                <a:solidFill>
                  <a:schemeClr val="tx1"/>
                </a:solidFill>
              </a:rPr>
              <a:t>. rend. foglaltak </a:t>
            </a:r>
            <a:r>
              <a:rPr lang="hu-HU" sz="2200" b="1" dirty="0">
                <a:solidFill>
                  <a:schemeClr val="tx1"/>
                </a:solidFill>
              </a:rPr>
              <a:t>alapján teljesítik könyvvezetési és </a:t>
            </a:r>
            <a:r>
              <a:rPr lang="hu-HU" sz="2200" b="1" dirty="0" smtClean="0">
                <a:solidFill>
                  <a:schemeClr val="tx1"/>
                </a:solidFill>
              </a:rPr>
              <a:t>beszámoló készítési kötelezettségüket</a:t>
            </a:r>
            <a:r>
              <a:rPr lang="hu-HU" sz="2200" b="1" dirty="0">
                <a:solidFill>
                  <a:schemeClr val="tx1"/>
                </a:solidFill>
              </a:rPr>
              <a:t>. </a:t>
            </a:r>
            <a:endParaRPr lang="hu-HU" sz="2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5132" y="541825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828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1"/>
                </a:solidFill>
              </a:rPr>
              <a:t>Szervezeti jogi szabályozás, számviteli előírások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5003" y="2195205"/>
            <a:ext cx="11169945" cy="4450294"/>
          </a:xfrm>
        </p:spPr>
        <p:txBody>
          <a:bodyPr>
            <a:normAutofit/>
          </a:bodyPr>
          <a:lstStyle/>
          <a:p>
            <a:r>
              <a:rPr lang="hu-HU" sz="2200" dirty="0" smtClean="0">
                <a:solidFill>
                  <a:schemeClr val="tx1"/>
                </a:solidFill>
              </a:rPr>
              <a:t> </a:t>
            </a:r>
            <a:r>
              <a:rPr lang="hu-HU" sz="2200" b="1" dirty="0">
                <a:solidFill>
                  <a:schemeClr val="tx1"/>
                </a:solidFill>
              </a:rPr>
              <a:t>Könyvvezetés, </a:t>
            </a:r>
            <a:r>
              <a:rPr lang="hu-HU" sz="2200" b="1" dirty="0" smtClean="0">
                <a:solidFill>
                  <a:schemeClr val="tx1"/>
                </a:solidFill>
              </a:rPr>
              <a:t>beszámoló készítés </a:t>
            </a:r>
          </a:p>
          <a:p>
            <a:r>
              <a:rPr lang="hu-HU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hu-HU" sz="2200" b="1" dirty="0">
                <a:solidFill>
                  <a:schemeClr val="tx1"/>
                </a:solidFill>
              </a:rPr>
              <a:t>A </a:t>
            </a:r>
            <a:r>
              <a:rPr lang="hu-HU" sz="2200" b="1" dirty="0" smtClean="0">
                <a:solidFill>
                  <a:schemeClr val="tx1"/>
                </a:solidFill>
              </a:rPr>
              <a:t>beszámoló lehet:</a:t>
            </a:r>
            <a:endParaRPr lang="hu-HU" sz="2200" b="1" dirty="0">
              <a:solidFill>
                <a:schemeClr val="tx1"/>
              </a:solidFill>
            </a:endParaRPr>
          </a:p>
          <a:p>
            <a:r>
              <a:rPr lang="hu-HU" sz="2200" b="1" dirty="0" smtClean="0">
                <a:solidFill>
                  <a:schemeClr val="tx1"/>
                </a:solidFill>
              </a:rPr>
              <a:t>	egyszerűsített </a:t>
            </a:r>
            <a:r>
              <a:rPr lang="hu-HU" sz="2200" b="1" dirty="0">
                <a:solidFill>
                  <a:schemeClr val="tx1"/>
                </a:solidFill>
              </a:rPr>
              <a:t>beszámoló, 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	egyszerűsített </a:t>
            </a:r>
            <a:r>
              <a:rPr lang="hu-HU" sz="2200" b="1" dirty="0">
                <a:solidFill>
                  <a:schemeClr val="tx1"/>
                </a:solidFill>
              </a:rPr>
              <a:t>éves beszámoló, </a:t>
            </a:r>
          </a:p>
          <a:p>
            <a:r>
              <a:rPr lang="hu-HU" sz="2200" b="1" dirty="0" smtClean="0">
                <a:solidFill>
                  <a:schemeClr val="tx1"/>
                </a:solidFill>
              </a:rPr>
              <a:t>	a </a:t>
            </a:r>
            <a:r>
              <a:rPr lang="hu-HU" sz="2200" b="1" dirty="0">
                <a:solidFill>
                  <a:schemeClr val="tx1"/>
                </a:solidFill>
              </a:rPr>
              <a:t>szervezet választása alapján az Szt. szerinti éves beszámoló. </a:t>
            </a:r>
          </a:p>
          <a:p>
            <a:pPr marL="0" indent="0">
              <a:buNone/>
            </a:pPr>
            <a:endParaRPr lang="hu-HU" sz="2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98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1"/>
                </a:solidFill>
              </a:rPr>
              <a:t>Szervezeti jogi szabályozás, számviteli előírások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5003" y="2195205"/>
            <a:ext cx="10019361" cy="4450294"/>
          </a:xfrm>
        </p:spPr>
        <p:txBody>
          <a:bodyPr>
            <a:normAutofit/>
          </a:bodyPr>
          <a:lstStyle/>
          <a:p>
            <a:r>
              <a:rPr lang="hu-HU" sz="2200" b="1" dirty="0">
                <a:solidFill>
                  <a:schemeClr val="tx1"/>
                </a:solidFill>
              </a:rPr>
              <a:t>Egyszerűsített </a:t>
            </a:r>
            <a:r>
              <a:rPr lang="hu-HU" sz="2200" b="1" dirty="0" smtClean="0">
                <a:solidFill>
                  <a:schemeClr val="tx1"/>
                </a:solidFill>
              </a:rPr>
              <a:t>beszámolót </a:t>
            </a:r>
            <a:r>
              <a:rPr lang="hu-HU" sz="2200" b="1" dirty="0">
                <a:solidFill>
                  <a:schemeClr val="tx1"/>
                </a:solidFill>
              </a:rPr>
              <a:t>készíthet, s ez esetben egyszeres könyvvitelt köteles vezetni az az egyesület, alapítvány, köztestület, amely </a:t>
            </a:r>
          </a:p>
          <a:p>
            <a:r>
              <a:rPr lang="hu-HU" sz="2200" b="1" dirty="0">
                <a:solidFill>
                  <a:schemeClr val="tx1"/>
                </a:solidFill>
              </a:rPr>
              <a:t>– nem végez vállalkozási tevékenységet, az éves (alaptevékenységi) bevétel összegétől függetlenül, vagy </a:t>
            </a:r>
          </a:p>
          <a:p>
            <a:r>
              <a:rPr lang="hu-HU" sz="2200" b="1" dirty="0">
                <a:solidFill>
                  <a:schemeClr val="tx1"/>
                </a:solidFill>
              </a:rPr>
              <a:t>– vállalkozási tevékenységet is végez, de éves együttes (alaptevékenységi és vállalkozási) bevétele két egymást követő évben, évenként az 50 millió forintot nem haladja meg. </a:t>
            </a:r>
            <a:endParaRPr lang="hu-HU" sz="2200" b="1" dirty="0" smtClean="0">
              <a:solidFill>
                <a:schemeClr val="tx1"/>
              </a:solidFill>
            </a:endParaRPr>
          </a:p>
          <a:p>
            <a:endParaRPr lang="hu-HU" sz="2200" b="1" dirty="0">
              <a:solidFill>
                <a:schemeClr val="tx1"/>
              </a:solidFill>
            </a:endParaRPr>
          </a:p>
          <a:p>
            <a:r>
              <a:rPr lang="hu-HU" sz="2200" b="1" dirty="0">
                <a:solidFill>
                  <a:schemeClr val="tx1"/>
                </a:solidFill>
              </a:rPr>
              <a:t>Az egyszerűsített beszámoló részei: egyszerűsített mérleg, </a:t>
            </a:r>
            <a:r>
              <a:rPr lang="hu-HU" sz="2200" b="1" dirty="0" err="1">
                <a:solidFill>
                  <a:schemeClr val="tx1"/>
                </a:solidFill>
              </a:rPr>
              <a:t>eredménylevezetés</a:t>
            </a:r>
            <a:r>
              <a:rPr lang="hu-HU" sz="2200" b="1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899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1"/>
                </a:solidFill>
              </a:rPr>
              <a:t>Szervezeti jogi szabályozás, számviteli előírások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5003" y="2195205"/>
            <a:ext cx="10161431" cy="4450294"/>
          </a:xfrm>
        </p:spPr>
        <p:txBody>
          <a:bodyPr>
            <a:normAutofit/>
          </a:bodyPr>
          <a:lstStyle/>
          <a:p>
            <a:r>
              <a:rPr lang="hu-HU" sz="2400" b="1" dirty="0">
                <a:solidFill>
                  <a:schemeClr val="tx1"/>
                </a:solidFill>
              </a:rPr>
              <a:t>Egyszerűsített éves </a:t>
            </a:r>
            <a:r>
              <a:rPr lang="hu-HU" sz="2400" b="1" dirty="0" smtClean="0">
                <a:solidFill>
                  <a:schemeClr val="tx1"/>
                </a:solidFill>
              </a:rPr>
              <a:t>beszámolót </a:t>
            </a:r>
            <a:r>
              <a:rPr lang="hu-HU" sz="2400" b="1" dirty="0">
                <a:solidFill>
                  <a:schemeClr val="tx1"/>
                </a:solidFill>
              </a:rPr>
              <a:t>köteles készíteni, s ez esetben kettős könyvvitel vezetésére kötelezett az az egyesület, alapítvány, köztestület, amely vállalkozási tevékenységet is folytat, s az éves összes bevétele két egymást követő évben, évenként az 50 millió forintot meghaladja </a:t>
            </a:r>
            <a:endParaRPr lang="hu-HU" sz="2400" b="1" dirty="0" smtClean="0">
              <a:solidFill>
                <a:schemeClr val="tx1"/>
              </a:solidFill>
            </a:endParaRPr>
          </a:p>
          <a:p>
            <a:endParaRPr lang="hu-H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400" b="1" dirty="0">
                <a:solidFill>
                  <a:schemeClr val="tx1"/>
                </a:solidFill>
              </a:rPr>
              <a:t>Közhasznú jogállású szervezet – az </a:t>
            </a:r>
            <a:r>
              <a:rPr lang="hu-HU" sz="2400" b="1" dirty="0" err="1">
                <a:solidFill>
                  <a:schemeClr val="tx1"/>
                </a:solidFill>
              </a:rPr>
              <a:t>Ectv</a:t>
            </a:r>
            <a:r>
              <a:rPr lang="hu-HU" sz="2400" b="1" dirty="0">
                <a:solidFill>
                  <a:schemeClr val="tx1"/>
                </a:solidFill>
              </a:rPr>
              <a:t>. 27. § (2) </a:t>
            </a:r>
            <a:r>
              <a:rPr lang="hu-HU" sz="2400" b="1" dirty="0" smtClean="0">
                <a:solidFill>
                  <a:schemeClr val="tx1"/>
                </a:solidFill>
              </a:rPr>
              <a:t>(Civil törvény) bekezdése </a:t>
            </a:r>
            <a:r>
              <a:rPr lang="hu-HU" sz="2400" b="1" dirty="0">
                <a:solidFill>
                  <a:schemeClr val="tx1"/>
                </a:solidFill>
              </a:rPr>
              <a:t>alapján – kizárólag kettős könyvvitelt vezethet, azaz egyszerűsített éves beszámolót </a:t>
            </a:r>
            <a:r>
              <a:rPr lang="hu-HU" sz="2400" b="1" dirty="0" smtClean="0">
                <a:solidFill>
                  <a:schemeClr val="tx1"/>
                </a:solidFill>
              </a:rPr>
              <a:t>készíthet</a:t>
            </a:r>
          </a:p>
          <a:p>
            <a:endParaRPr lang="hu-HU" sz="2400" b="1" dirty="0">
              <a:solidFill>
                <a:schemeClr val="tx1"/>
              </a:solidFill>
            </a:endParaRPr>
          </a:p>
          <a:p>
            <a:r>
              <a:rPr lang="hu-HU" sz="2400" b="1" dirty="0">
                <a:solidFill>
                  <a:schemeClr val="tx1"/>
                </a:solidFill>
              </a:rPr>
              <a:t>Az egyszerűsített éves beszámoló részei: mérleg, </a:t>
            </a:r>
            <a:r>
              <a:rPr lang="hu-HU" sz="2400" b="1" dirty="0" err="1">
                <a:solidFill>
                  <a:schemeClr val="tx1"/>
                </a:solidFill>
              </a:rPr>
              <a:t>eredménykimutatás</a:t>
            </a:r>
            <a:r>
              <a:rPr lang="hu-HU" sz="2400" b="1" dirty="0">
                <a:solidFill>
                  <a:schemeClr val="tx1"/>
                </a:solidFill>
              </a:rPr>
              <a:t>, kiegészítő melléklet </a:t>
            </a:r>
            <a:r>
              <a:rPr lang="hu-HU" sz="2400" b="1" dirty="0" smtClean="0">
                <a:solidFill>
                  <a:schemeClr val="tx1"/>
                </a:solidFill>
              </a:rPr>
              <a:t>. </a:t>
            </a:r>
            <a:endParaRPr lang="hu-H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65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>
                <a:solidFill>
                  <a:schemeClr val="tx1"/>
                </a:solidFill>
              </a:rPr>
              <a:t>Szervezeti jogi szabályozás, számviteli előírások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5004" y="2195205"/>
            <a:ext cx="10174310" cy="4450294"/>
          </a:xfrm>
        </p:spPr>
        <p:txBody>
          <a:bodyPr>
            <a:normAutofit/>
          </a:bodyPr>
          <a:lstStyle/>
          <a:p>
            <a:r>
              <a:rPr lang="hu-HU" sz="2200" b="1" dirty="0">
                <a:solidFill>
                  <a:schemeClr val="tx1"/>
                </a:solidFill>
              </a:rPr>
              <a:t>Nem </a:t>
            </a:r>
            <a:r>
              <a:rPr lang="hu-HU" sz="2200" b="1" dirty="0" smtClean="0">
                <a:solidFill>
                  <a:schemeClr val="tx1"/>
                </a:solidFill>
              </a:rPr>
              <a:t>közvetlen része </a:t>
            </a:r>
            <a:r>
              <a:rPr lang="hu-HU" sz="2200" b="1" dirty="0">
                <a:solidFill>
                  <a:schemeClr val="tx1"/>
                </a:solidFill>
              </a:rPr>
              <a:t>a </a:t>
            </a:r>
            <a:r>
              <a:rPr lang="hu-HU" sz="2200" b="1" dirty="0" smtClean="0">
                <a:solidFill>
                  <a:schemeClr val="tx1"/>
                </a:solidFill>
              </a:rPr>
              <a:t>beszámolónak, </a:t>
            </a:r>
            <a:r>
              <a:rPr lang="hu-HU" sz="2200" b="1" dirty="0">
                <a:solidFill>
                  <a:schemeClr val="tx1"/>
                </a:solidFill>
              </a:rPr>
              <a:t>de a civil szervezet (a közhasznú és a nem közhasznú egyaránt), valamint más nonprofit szervezet, továbbá jogi személyiséggel rendelkező szervezeti egységeik kötelesek a beszámolóval egyidejűleg </a:t>
            </a:r>
            <a:r>
              <a:rPr lang="hu-HU" sz="2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közhasznúsági mellékletet </a:t>
            </a:r>
            <a:r>
              <a:rPr lang="hu-HU" sz="2200" b="1" dirty="0">
                <a:solidFill>
                  <a:schemeClr val="tx1"/>
                </a:solidFill>
              </a:rPr>
              <a:t>is készíteni a </a:t>
            </a:r>
            <a:r>
              <a:rPr lang="hu-HU" sz="2200" b="1" dirty="0" smtClean="0">
                <a:solidFill>
                  <a:schemeClr val="tx1"/>
                </a:solidFill>
              </a:rPr>
              <a:t>2022. </a:t>
            </a:r>
            <a:r>
              <a:rPr lang="hu-HU" sz="2200" b="1" dirty="0">
                <a:solidFill>
                  <a:schemeClr val="tx1"/>
                </a:solidFill>
              </a:rPr>
              <a:t>évi beszámolóhoz </a:t>
            </a:r>
            <a:r>
              <a:rPr lang="hu-HU" sz="2200" b="1" dirty="0" smtClean="0">
                <a:solidFill>
                  <a:schemeClr val="tx1"/>
                </a:solidFill>
              </a:rPr>
              <a:t>kapcsolódóan (</a:t>
            </a:r>
            <a:r>
              <a:rPr lang="hu-HU" sz="2200" b="1" dirty="0" err="1">
                <a:solidFill>
                  <a:schemeClr val="tx1"/>
                </a:solidFill>
              </a:rPr>
              <a:t>Ectv</a:t>
            </a:r>
            <a:r>
              <a:rPr lang="hu-HU" sz="2200" b="1" dirty="0">
                <a:solidFill>
                  <a:schemeClr val="tx1"/>
                </a:solidFill>
              </a:rPr>
              <a:t>. </a:t>
            </a:r>
            <a:r>
              <a:rPr lang="hu-HU" sz="2200" b="1" dirty="0" smtClean="0">
                <a:solidFill>
                  <a:schemeClr val="tx1"/>
                </a:solidFill>
              </a:rPr>
              <a:t>29</a:t>
            </a:r>
            <a:r>
              <a:rPr lang="hu-HU" sz="2200" b="1" dirty="0">
                <a:solidFill>
                  <a:schemeClr val="tx1"/>
                </a:solidFill>
              </a:rPr>
              <a:t>. § (3) bekezdés, 46. § (1) bekezdés </a:t>
            </a:r>
            <a:r>
              <a:rPr lang="hu-HU" sz="2200" b="1" dirty="0" smtClean="0">
                <a:solidFill>
                  <a:schemeClr val="tx1"/>
                </a:solidFill>
              </a:rPr>
              <a:t>). </a:t>
            </a:r>
          </a:p>
          <a:p>
            <a:endParaRPr lang="hu-HU" sz="2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sz="2200" b="1" dirty="0">
                <a:solidFill>
                  <a:schemeClr val="tx1"/>
                </a:solidFill>
              </a:rPr>
              <a:t>A civil szervezet jogi személyiséggel rendelkező szervezeti egysége a civil szervezetre vonatkozó szabályok szerinti beszámolót készít, amelyet az </a:t>
            </a:r>
            <a:r>
              <a:rPr lang="hu-HU" sz="2200" b="1" dirty="0" err="1">
                <a:solidFill>
                  <a:schemeClr val="tx1"/>
                </a:solidFill>
              </a:rPr>
              <a:t>Ectv</a:t>
            </a:r>
            <a:r>
              <a:rPr lang="hu-HU" sz="2200" b="1" dirty="0">
                <a:solidFill>
                  <a:schemeClr val="tx1"/>
                </a:solidFill>
              </a:rPr>
              <a:t>. 30. § (1) bekezdése </a:t>
            </a:r>
            <a:r>
              <a:rPr lang="hu-HU" sz="2200" b="1" dirty="0" smtClean="0">
                <a:solidFill>
                  <a:schemeClr val="tx1"/>
                </a:solidFill>
              </a:rPr>
              <a:t>szerint </a:t>
            </a:r>
            <a:r>
              <a:rPr lang="hu-HU" sz="2200" b="1" dirty="0">
                <a:solidFill>
                  <a:schemeClr val="tx1"/>
                </a:solidFill>
              </a:rPr>
              <a:t>letétbe </a:t>
            </a:r>
            <a:r>
              <a:rPr lang="hu-HU" sz="2200" b="1" dirty="0" smtClean="0">
                <a:solidFill>
                  <a:schemeClr val="tx1"/>
                </a:solidFill>
              </a:rPr>
              <a:t>helyez.</a:t>
            </a:r>
            <a:endParaRPr lang="hu-HU" sz="2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4364" y="1541640"/>
            <a:ext cx="70485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646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2358</TotalTime>
  <Words>1322</Words>
  <Application>Microsoft Office PowerPoint</Application>
  <PresentationFormat>Egyéni</PresentationFormat>
  <Paragraphs>151</Paragraphs>
  <Slides>25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6" baseType="lpstr">
      <vt:lpstr>Office-téma</vt:lpstr>
      <vt:lpstr>Tájékoztató   a BDSZ szervezeti egységeinek vezetői és gazdasági felelősei részére.    </vt:lpstr>
      <vt:lpstr>A szakszervezet felépítése</vt:lpstr>
      <vt:lpstr>Szervezeti jogi szabályozás, számviteli előírások</vt:lpstr>
      <vt:lpstr>Szervezeti jogi szabályozás, számviteli előírások</vt:lpstr>
      <vt:lpstr>Szervezeti jogi szabályozás, számviteli előírások</vt:lpstr>
      <vt:lpstr>Szervezeti jogi szabályozás, számviteli előírások</vt:lpstr>
      <vt:lpstr>Szervezeti jogi szabályozás, számviteli előírások</vt:lpstr>
      <vt:lpstr>Szervezeti jogi szabályozás, számviteli előírások</vt:lpstr>
      <vt:lpstr>Szervezeti jogi szabályozás, számviteli előírások</vt:lpstr>
      <vt:lpstr>Közhasznúsági beszámoló </vt:lpstr>
      <vt:lpstr>Kiegészítő mellékelt </vt:lpstr>
      <vt:lpstr>Kiegészítő mellékelt </vt:lpstr>
      <vt:lpstr>Kiegészítő mellékelt </vt:lpstr>
      <vt:lpstr>Nyomtatványok</vt:lpstr>
      <vt:lpstr>Alkalmazható nyomtatványok</vt:lpstr>
      <vt:lpstr>Legfontosabb számviteli előírások</vt:lpstr>
      <vt:lpstr>Legfontosabb szabályzatok</vt:lpstr>
      <vt:lpstr>Könyvvizsgálati kötelezettség</vt:lpstr>
      <vt:lpstr>Nyilvánosságra hozatal, letétbe helyezés</vt:lpstr>
      <vt:lpstr>Nyilvánosságra hozatal, letétbe helyezés</vt:lpstr>
      <vt:lpstr>Nyilvánosságra hozatal, letétbe helyezés</vt:lpstr>
      <vt:lpstr>Gazdálkodás</vt:lpstr>
      <vt:lpstr>Gazdálkodás</vt:lpstr>
      <vt:lpstr>Gazdálkodás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én2</dc:creator>
  <cp:lastModifiedBy>36206259884</cp:lastModifiedBy>
  <cp:revision>204</cp:revision>
  <dcterms:created xsi:type="dcterms:W3CDTF">2014-03-24T10:55:22Z</dcterms:created>
  <dcterms:modified xsi:type="dcterms:W3CDTF">2023-01-24T08:24:40Z</dcterms:modified>
</cp:coreProperties>
</file>