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1" r:id="rId1"/>
    <p:sldMasterId id="2147483913" r:id="rId2"/>
  </p:sldMasterIdLst>
  <p:notesMasterIdLst>
    <p:notesMasterId r:id="rId29"/>
  </p:notesMasterIdLst>
  <p:sldIdLst>
    <p:sldId id="256" r:id="rId3"/>
    <p:sldId id="257" r:id="rId4"/>
    <p:sldId id="295" r:id="rId5"/>
    <p:sldId id="291" r:id="rId6"/>
    <p:sldId id="297" r:id="rId7"/>
    <p:sldId id="296" r:id="rId8"/>
    <p:sldId id="290" r:id="rId9"/>
    <p:sldId id="298" r:id="rId10"/>
    <p:sldId id="279" r:id="rId11"/>
    <p:sldId id="300" r:id="rId12"/>
    <p:sldId id="299" r:id="rId13"/>
    <p:sldId id="301" r:id="rId14"/>
    <p:sldId id="302" r:id="rId15"/>
    <p:sldId id="277" r:id="rId16"/>
    <p:sldId id="258" r:id="rId17"/>
    <p:sldId id="268" r:id="rId18"/>
    <p:sldId id="287" r:id="rId19"/>
    <p:sldId id="264" r:id="rId20"/>
    <p:sldId id="276" r:id="rId21"/>
    <p:sldId id="275" r:id="rId22"/>
    <p:sldId id="273" r:id="rId23"/>
    <p:sldId id="263" r:id="rId24"/>
    <p:sldId id="303" r:id="rId25"/>
    <p:sldId id="304" r:id="rId26"/>
    <p:sldId id="284" r:id="rId27"/>
    <p:sldId id="25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D3BD2-4684-4C7B-8C1F-77D7B6183057}" type="datetimeFigureOut">
              <a:rPr lang="hu-HU" smtClean="0"/>
              <a:t>2023.01.23.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C5405-7E94-43E0-92B4-6AD33D127AF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001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C5405-7E94-43E0-92B4-6AD33D127AF9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145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C5405-7E94-43E0-92B4-6AD33D127AF9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14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C5405-7E94-43E0-92B4-6AD33D127AF9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400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8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8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64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40439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901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7434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650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56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5789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122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6293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96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38726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64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1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1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1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4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4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0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4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732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hf hd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Adóváltozások 2023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Dr. Gróf Gabriella </a:t>
            </a:r>
          </a:p>
          <a:p>
            <a:r>
              <a:rPr lang="hu-HU" dirty="0" smtClean="0"/>
              <a:t>bejegyzett </a:t>
            </a:r>
            <a:r>
              <a:rPr lang="hu-HU" dirty="0" smtClean="0"/>
              <a:t>könyvvizsgáló, adószakértő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6503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3996" y="506028"/>
            <a:ext cx="9971826" cy="710214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SZÉP kártya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8586" y="1296140"/>
            <a:ext cx="10387614" cy="49004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Rekreációs </a:t>
            </a:r>
            <a:r>
              <a:rPr lang="hu-HU" dirty="0" smtClean="0"/>
              <a:t>keretösszeg egységesen 450.000 </a:t>
            </a:r>
            <a:r>
              <a:rPr lang="hu-HU" dirty="0" smtClean="0"/>
              <a:t>Ft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napi időarányosítás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magánszemélyre tekintettel juttatott összeg is beszámít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munkavállaló halála esetén nem kell időarányosítani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munkavállalót </a:t>
            </a:r>
            <a:r>
              <a:rPr lang="hu-HU" dirty="0" err="1" smtClean="0"/>
              <a:t>nyilatkoztatatni</a:t>
            </a:r>
            <a:r>
              <a:rPr lang="hu-HU" dirty="0" smtClean="0"/>
              <a:t> kell a tárgyévben a mástól kapott SZÉP kártya juttatás mértékéről</a:t>
            </a:r>
          </a:p>
          <a:p>
            <a:pPr>
              <a:buFont typeface="Wingdings" panose="05000000000000000000" pitchFamily="2" charset="2"/>
              <a:buChar char="q"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Adóteher: 15 % szja + 13 % </a:t>
            </a:r>
            <a:r>
              <a:rPr lang="hu-HU" dirty="0" err="1" smtClean="0"/>
              <a:t>szocho</a:t>
            </a:r>
            <a:r>
              <a:rPr lang="hu-HU" dirty="0" smtClean="0"/>
              <a:t> = 28%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38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3996" y="506028"/>
            <a:ext cx="9971826" cy="710214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SZÉP kártya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8586" y="1296140"/>
            <a:ext cx="10387614" cy="51572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alszámlák</a:t>
            </a:r>
            <a:r>
              <a:rPr lang="hu-HU" dirty="0" smtClean="0"/>
              <a:t> </a:t>
            </a:r>
            <a:r>
              <a:rPr lang="hu-HU" dirty="0" smtClean="0"/>
              <a:t>között átjárási lehetőség </a:t>
            </a:r>
            <a:r>
              <a:rPr lang="hu-HU" dirty="0" smtClean="0"/>
              <a:t>volt </a:t>
            </a:r>
            <a:r>
              <a:rPr lang="hu-HU" dirty="0" smtClean="0"/>
              <a:t>2022. december 31-ig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2022. 02. 01- 05. 31. közötti időtartamban </a:t>
            </a:r>
            <a:endParaRPr lang="hu-H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 élelmiszer </a:t>
            </a:r>
            <a:r>
              <a:rPr lang="hu-HU" dirty="0" smtClean="0"/>
              <a:t>vásárlásra is felhasználható a rendelkezésre álló </a:t>
            </a:r>
            <a:r>
              <a:rPr lang="hu-HU" dirty="0" smtClean="0"/>
              <a:t>keret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 csak vendéglátás zsebből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dohánytermék, alkohol nem vásárolható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91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3996" y="506028"/>
            <a:ext cx="9971826" cy="710214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SZÉP kártya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8586" y="1296140"/>
            <a:ext cx="9950442" cy="51572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381/2022. (X.6.) Korm. Rendelet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 SZÉP kártya </a:t>
            </a:r>
            <a:r>
              <a:rPr lang="hu-HU" dirty="0" err="1" smtClean="0"/>
              <a:t>alszámláin</a:t>
            </a:r>
            <a:r>
              <a:rPr lang="hu-HU" dirty="0" smtClean="0"/>
              <a:t> a 2022. 10. 15-ig jóváírt összeg levonás nélkül felhasználható 2023. május 31-ig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a 2022. október 15. után SZÉP kártyára utalt összegek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365 napig levonás nélkül felhasználhatóak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365 nap elteltével egyszeri 15 %-os díj kerül felszámításra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a lejáró összegről a lejárat előtt 90 nappal a bank értesíti a magánszemélyt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918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3996" y="506028"/>
            <a:ext cx="9971826" cy="710214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SZÉP kártya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8586" y="1296140"/>
            <a:ext cx="10387614" cy="51572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593/2022. (XII.28.) Korm. Rendelet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 megszűnik a három </a:t>
            </a:r>
            <a:r>
              <a:rPr lang="hu-HU" dirty="0" err="1" smtClean="0"/>
              <a:t>alszámla</a:t>
            </a:r>
            <a:endParaRPr lang="hu-H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ezek kereteire már nem kell figyelemmel lenni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2023. 01. 01-től az éves rekreációs keretösszegig adható a juttatás</a:t>
            </a:r>
          </a:p>
          <a:p>
            <a:pPr>
              <a:buFont typeface="Wingdings" panose="05000000000000000000" pitchFamily="2" charset="2"/>
              <a:buChar char="q"/>
            </a:pPr>
            <a:endParaRPr lang="hu-HU" dirty="0"/>
          </a:p>
          <a:p>
            <a:pPr marL="0" indent="0">
              <a:buNone/>
            </a:pPr>
            <a:r>
              <a:rPr lang="hu-HU" dirty="0"/>
              <a:t>Ezt meghaladó összeg egyes meghatározott juttatásként adózik</a:t>
            </a:r>
          </a:p>
          <a:p>
            <a:pPr marL="0" indent="0">
              <a:buNone/>
            </a:pPr>
            <a:r>
              <a:rPr lang="hu-HU" dirty="0"/>
              <a:t>Adóteher: adóalap x 1,18 x (15 % szja + 13 % </a:t>
            </a:r>
            <a:r>
              <a:rPr lang="hu-HU" dirty="0" err="1"/>
              <a:t>szocho</a:t>
            </a:r>
            <a:r>
              <a:rPr lang="hu-HU" dirty="0"/>
              <a:t>) = 30,04 %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38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3693" y="497151"/>
            <a:ext cx="10032507" cy="745724"/>
          </a:xfrm>
        </p:spPr>
        <p:txBody>
          <a:bodyPr>
            <a:normAutofit/>
          </a:bodyPr>
          <a:lstStyle/>
          <a:p>
            <a:r>
              <a:rPr lang="hu-HU" dirty="0" smtClean="0"/>
              <a:t> Minimálbér emelés </a:t>
            </a:r>
            <a:r>
              <a:rPr lang="hu-HU" dirty="0" smtClean="0"/>
              <a:t>okozta változások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29684" y="1340528"/>
            <a:ext cx="10269244" cy="4878158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Minimálbér: </a:t>
            </a:r>
            <a:r>
              <a:rPr lang="hu-HU" dirty="0" smtClean="0"/>
              <a:t>232.000 </a:t>
            </a:r>
            <a:r>
              <a:rPr lang="hu-HU" dirty="0" smtClean="0"/>
              <a:t>Ft </a:t>
            </a:r>
            <a:r>
              <a:rPr lang="hu-HU" dirty="0" smtClean="0"/>
              <a:t>2023. </a:t>
            </a:r>
            <a:r>
              <a:rPr lang="hu-HU" dirty="0" smtClean="0"/>
              <a:t>január 1-től</a:t>
            </a:r>
          </a:p>
          <a:p>
            <a:pPr marL="0" indent="0">
              <a:buNone/>
            </a:pPr>
            <a:endParaRPr lang="hu-H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Csekély értékű ajándék: </a:t>
            </a:r>
            <a:r>
              <a:rPr lang="hu-HU" dirty="0" smtClean="0"/>
              <a:t>23.200 Ft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Egyesület</a:t>
            </a:r>
            <a:r>
              <a:rPr lang="hu-HU" dirty="0" smtClean="0"/>
              <a:t>, köztestület, alapítvány üzleti ajándék egyedi értéke: </a:t>
            </a:r>
            <a:r>
              <a:rPr lang="hu-HU" dirty="0" smtClean="0"/>
              <a:t>58.000 Ft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egészségpénztárba fizetett célzott szolgáltatás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magánszemél</a:t>
            </a:r>
            <a:r>
              <a:rPr lang="hu-HU" dirty="0" smtClean="0"/>
              <a:t>y javára kötött csoportos kockázati biztosítás (csak és kizárólag abban az esetben, ha a munkáltató nem tudja egyértelműen meghatározni az egy főre eső jövedelmet)</a:t>
            </a:r>
            <a:endParaRPr lang="hu-H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 smtClean="0"/>
              <a:t>Reprezentáció</a:t>
            </a:r>
            <a:r>
              <a:rPr lang="hu-HU" dirty="0" smtClean="0"/>
              <a:t>, üzleti ajándék elszámolási szabályai változatlanok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377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15736" y="497150"/>
            <a:ext cx="9890464" cy="754601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Béren kívüli juttatások közterhe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05016" y="1597982"/>
            <a:ext cx="9694417" cy="462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További béren kívüli juttatás: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Szakszervezet által biztosított üdültetés – </a:t>
            </a:r>
            <a:r>
              <a:rPr lang="hu-HU" dirty="0" err="1" smtClean="0"/>
              <a:t>max</a:t>
            </a:r>
            <a:r>
              <a:rPr lang="hu-HU" dirty="0" smtClean="0"/>
              <a:t>. minimálbér/fő/ év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Szövetkezet közösségi alapjából adott nem pénzbeli juttatás – minimálbér 50 %-a/fő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Nem kell adóalap korrekciót alkalmazni, adóalap a béren kívüli juttatás értéke</a:t>
            </a:r>
          </a:p>
          <a:p>
            <a:pPr marL="0" indent="0">
              <a:buNone/>
            </a:pPr>
            <a:r>
              <a:rPr lang="hu-HU" dirty="0" smtClean="0"/>
              <a:t>Adóteher: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/>
              <a:t> </a:t>
            </a:r>
            <a:r>
              <a:rPr lang="hu-HU" dirty="0" smtClean="0"/>
              <a:t>szja: 15 %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/>
              <a:t> </a:t>
            </a:r>
            <a:r>
              <a:rPr lang="hu-HU" dirty="0" err="1" smtClean="0"/>
              <a:t>szocho</a:t>
            </a:r>
            <a:r>
              <a:rPr lang="hu-HU" dirty="0" smtClean="0"/>
              <a:t>: 13 %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99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09204" y="497150"/>
            <a:ext cx="9996996" cy="719091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Egyes meghatározott juttatások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5118" y="1402672"/>
            <a:ext cx="10281082" cy="48160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Taxatív felsorolás – ami nem szerepel a </a:t>
            </a:r>
            <a:r>
              <a:rPr lang="hu-HU" dirty="0" smtClean="0"/>
              <a:t>jogszabályban</a:t>
            </a:r>
            <a:r>
              <a:rPr lang="hu-HU" dirty="0" smtClean="0"/>
              <a:t>, nem adható kifizető adófizetési kötelezettség mellett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üzleti utazáshoz kapcsolódó étkezés és más szolgáltatás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 </a:t>
            </a:r>
            <a:r>
              <a:rPr lang="hu-HU" dirty="0" smtClean="0"/>
              <a:t>telefonszolgáltatás magáncélú használata miatt adóköteles jövedelem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 </a:t>
            </a:r>
            <a:r>
              <a:rPr lang="hu-HU" dirty="0"/>
              <a:t>reprezentáció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 több magánszemély részére szervezett ingyenes vagy kedvezményes rendezvények költsége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béren kívüli juttatás értékhatárát meghaladó juttatás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törvény vagy jogszabály alapján átadott termék, juttatott szolgáltatás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nem adómentes, nem üzleti ajándéknak minősülő reklám</a:t>
            </a:r>
          </a:p>
          <a:p>
            <a:pPr>
              <a:buFont typeface="Wingdings" panose="05000000000000000000" pitchFamily="2" charset="2"/>
              <a:buChar char="Ø"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995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90650" y="497150"/>
            <a:ext cx="10115550" cy="665825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Adómentes  juttatások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6316" y="1580227"/>
            <a:ext cx="10820400" cy="4620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sportrendezvényre szóló belépőjegy, bérlet,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 </a:t>
            </a:r>
            <a:r>
              <a:rPr lang="hu-HU" dirty="0" smtClean="0"/>
              <a:t>kulturális szolgáltatás igénybevételére szóló belépőjegy, bérlet, könyvtári beiratkozási díj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az </a:t>
            </a:r>
            <a:r>
              <a:rPr lang="hu-HU" dirty="0" smtClean="0"/>
              <a:t>adóévben legfeljebb a minimálbért meg nem haladó mértékben, feltéve, hogy a belépőjegy, bérlet nem visszaváltható, ill. nem adómentes a fenti juttatásokra szóló </a:t>
            </a:r>
            <a:r>
              <a:rPr lang="hu-HU" dirty="0" smtClean="0"/>
              <a:t>utalvány sem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kifizető </a:t>
            </a:r>
            <a:r>
              <a:rPr lang="hu-HU" dirty="0"/>
              <a:t>által biztosított – kizárólag emberi erővel hajtott vagy </a:t>
            </a:r>
            <a:r>
              <a:rPr lang="hu-HU" dirty="0" smtClean="0"/>
              <a:t>legfeljebb 300 </a:t>
            </a:r>
            <a:r>
              <a:rPr lang="hu-HU" dirty="0"/>
              <a:t>W teljesítményű elektromos motorral segített - kerékpár magáncélú </a:t>
            </a:r>
            <a:r>
              <a:rPr lang="hu-HU" dirty="0" smtClean="0"/>
              <a:t>használata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 </a:t>
            </a:r>
            <a:r>
              <a:rPr lang="hu-HU" dirty="0" smtClean="0"/>
              <a:t>óvodai, bölcsődei költségtérítés (számla munkáltató vagy munkavállaló nevére)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u-HU" dirty="0"/>
              <a:t> </a:t>
            </a:r>
            <a:r>
              <a:rPr lang="hu-HU" dirty="0" smtClean="0"/>
              <a:t>vírusteszt, védőoltás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109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53592" y="497151"/>
            <a:ext cx="9952608" cy="727968"/>
          </a:xfrm>
        </p:spPr>
        <p:txBody>
          <a:bodyPr/>
          <a:lstStyle/>
          <a:p>
            <a:pPr algn="ctr"/>
            <a:r>
              <a:rPr lang="hu-HU" dirty="0" smtClean="0"/>
              <a:t>Nem bevétel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650" y="1358283"/>
            <a:ext cx="10115550" cy="4860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Nem minősül bevételnek: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 smtClean="0"/>
              <a:t>a </a:t>
            </a:r>
            <a:r>
              <a:rPr lang="hu-HU" dirty="0"/>
              <a:t>magánszemély által fizetett tagdíjra, hozzájárulásra, felajánlásra </a:t>
            </a:r>
            <a:r>
              <a:rPr lang="hu-HU" dirty="0" smtClean="0"/>
              <a:t>tekintettel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 smtClean="0"/>
              <a:t>a </a:t>
            </a:r>
            <a:r>
              <a:rPr lang="hu-HU" dirty="0"/>
              <a:t>vállalkozási tevékenységet nem folytató egyesület, köztestület által </a:t>
            </a:r>
            <a:endParaRPr lang="hu-H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hu-HU" dirty="0" smtClean="0"/>
              <a:t>a magánszemély </a:t>
            </a:r>
            <a:r>
              <a:rPr lang="hu-HU" dirty="0"/>
              <a:t>részére nyújtott </a:t>
            </a:r>
            <a:r>
              <a:rPr lang="hu-HU" dirty="0" smtClean="0"/>
              <a:t>szolgáltatás,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 smtClean="0"/>
              <a:t>amennyiben </a:t>
            </a:r>
            <a:r>
              <a:rPr lang="hu-HU" dirty="0"/>
              <a:t>azt a társadalmi szervezet, a köztestület az alapszabálya alapján, a cél szerinti tevékenységével összefüggésben, a </a:t>
            </a:r>
            <a:r>
              <a:rPr lang="hu-HU" b="1" dirty="0"/>
              <a:t>rendeltetésszerű joggyakorlás</a:t>
            </a:r>
            <a:r>
              <a:rPr lang="hu-HU" dirty="0"/>
              <a:t> keretében nyújtja</a:t>
            </a:r>
            <a:r>
              <a:rPr lang="hu-HU" dirty="0" smtClean="0"/>
              <a:t>;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rendeltetésszerű joggyakorlás sérelmének minősül különösen az, ha az egyesület, a köztestület magánszemély tagja egy jogi személy bármely vagyoni hozzájárulására tekintettel válik jogosulttá az egyesület, a köztestület által nyújtott </a:t>
            </a:r>
            <a:r>
              <a:rPr lang="hu-HU" dirty="0" smtClean="0"/>
              <a:t>szolgáltatásra)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50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95600" y="497151"/>
            <a:ext cx="8610600" cy="798990"/>
          </a:xfrm>
        </p:spPr>
        <p:txBody>
          <a:bodyPr>
            <a:normAutofit/>
          </a:bodyPr>
          <a:lstStyle/>
          <a:p>
            <a:r>
              <a:rPr lang="hu-HU" dirty="0" smtClean="0"/>
              <a:t>Segélyek adómentessége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650" y="1597982"/>
            <a:ext cx="10115550" cy="4620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Adómentes a munkáltatótól</a:t>
            </a:r>
            <a:r>
              <a:rPr lang="hu-HU" dirty="0"/>
              <a:t>, az érdekvédelmi szervezettől </a:t>
            </a:r>
            <a:endParaRPr lang="hu-H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u-HU" dirty="0" smtClean="0"/>
              <a:t>az </a:t>
            </a:r>
            <a:r>
              <a:rPr lang="hu-HU" dirty="0"/>
              <a:t>elhunyt házastársa vagy </a:t>
            </a:r>
            <a:endParaRPr lang="hu-H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u-HU" dirty="0" err="1" smtClean="0"/>
              <a:t>egyeneságbeli</a:t>
            </a:r>
            <a:r>
              <a:rPr lang="hu-HU" dirty="0" smtClean="0"/>
              <a:t> </a:t>
            </a:r>
            <a:r>
              <a:rPr lang="hu-HU" dirty="0"/>
              <a:t>rokona részére folyósított temetési segély,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továbbá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 smtClean="0"/>
              <a:t>az </a:t>
            </a:r>
            <a:r>
              <a:rPr lang="hu-HU" dirty="0"/>
              <a:t>önsegélyező feladatot is vállaló egyesület, önsegélyező egyesület által nyújtott </a:t>
            </a:r>
            <a:endParaRPr lang="hu-H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u-HU" dirty="0" smtClean="0"/>
              <a:t>szociális </a:t>
            </a:r>
            <a:r>
              <a:rPr lang="hu-HU" dirty="0"/>
              <a:t>segély azzal, hogy e rendelkezés alkalmazásában önsegélyező feladat ellátásának minősül a társadalombiztosítás ellátásaira és a magánnyugdíjra jogosultakról, valamint e szolgáltatások fedezetéről szóló törvényben felsorolt ellátásokat kiegészítő juttatások </a:t>
            </a:r>
            <a:r>
              <a:rPr lang="hu-HU" dirty="0" smtClean="0"/>
              <a:t>nyújtása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7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95600" y="497150"/>
            <a:ext cx="8610600" cy="994299"/>
          </a:xfrm>
        </p:spPr>
        <p:txBody>
          <a:bodyPr>
            <a:normAutofit/>
          </a:bodyPr>
          <a:lstStyle/>
          <a:p>
            <a:r>
              <a:rPr lang="hu-HU" dirty="0" smtClean="0"/>
              <a:t>Jogforrási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95635" y="1491450"/>
            <a:ext cx="9223900" cy="46163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2022. </a:t>
            </a:r>
            <a:r>
              <a:rPr lang="hu-HU" dirty="0" smtClean="0"/>
              <a:t>Évi </a:t>
            </a:r>
            <a:r>
              <a:rPr lang="hu-HU" dirty="0" smtClean="0"/>
              <a:t>XXIV</a:t>
            </a:r>
            <a:r>
              <a:rPr lang="hu-HU" dirty="0" smtClean="0"/>
              <a:t>. Törvény </a:t>
            </a:r>
            <a:r>
              <a:rPr lang="hu-HU" dirty="0" smtClean="0"/>
              <a:t>Magyarország 2023. évi központi költségvetésének megalapozásáról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2022. </a:t>
            </a:r>
            <a:r>
              <a:rPr lang="hu-HU" dirty="0" smtClean="0"/>
              <a:t>Évi </a:t>
            </a:r>
            <a:r>
              <a:rPr lang="hu-HU" dirty="0" smtClean="0"/>
              <a:t>XLV. </a:t>
            </a:r>
            <a:r>
              <a:rPr lang="hu-HU" dirty="0" smtClean="0"/>
              <a:t>Törvény </a:t>
            </a:r>
            <a:r>
              <a:rPr lang="hu-HU" dirty="0" smtClean="0"/>
              <a:t>az egyes </a:t>
            </a:r>
            <a:r>
              <a:rPr lang="hu-HU" dirty="0" smtClean="0"/>
              <a:t>adótörvények módosításáról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05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95600" y="497151"/>
            <a:ext cx="8610600" cy="26633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650" y="1305017"/>
            <a:ext cx="10115549" cy="4931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Társadalombiztosítási </a:t>
            </a:r>
            <a:r>
              <a:rPr lang="hu-HU" dirty="0"/>
              <a:t>ellátás: a társadalombiztosítás ellátásaira és a magánnyugdíjra jogosultakról, valamint e szolgáltatások fedezetéről szóló törvény, a kötelező egészségbiztosításról szóló törvény, a társadalombiztosítási nyugellátásról szóló törvény, a megváltozott munkaképességű személyek ellátásairól és egyes törvények módosításáról szóló törvény, valamint a családok támogatásáról szóló törvény alapján folyósított ellátás.</a:t>
            </a:r>
          </a:p>
          <a:p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Szociális </a:t>
            </a:r>
            <a:r>
              <a:rPr lang="hu-HU" dirty="0"/>
              <a:t>segély: a szociálisan rászorulónak pénzben vagy nem pénzben ellenszolgáltatás nélkül nyújtott vissza nem térítendő támogatás.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Szociálisan </a:t>
            </a:r>
            <a:r>
              <a:rPr lang="hu-HU" dirty="0"/>
              <a:t>rászoruló: az a magánszemély, akinek (eltartottainak) létfenntartása oly mértékben veszélyeztetett, hogy azt - vagyoni viszonyára is tekintettel - csak külső segítséggel képes biztosítani.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247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49911" y="497150"/>
            <a:ext cx="10556289" cy="866131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1. sz. melléklet 3.3 </a:t>
            </a:r>
            <a:r>
              <a:rPr lang="hu-HU" dirty="0" smtClean="0"/>
              <a:t>pont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650" y="1597982"/>
            <a:ext cx="10115550" cy="4620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Adómentes a </a:t>
            </a:r>
          </a:p>
          <a:p>
            <a:pPr marL="0" indent="0">
              <a:buNone/>
            </a:pPr>
            <a:r>
              <a:rPr lang="hu-HU" dirty="0" smtClean="0"/>
              <a:t>„……munkavállalói-érdekképviseleti </a:t>
            </a:r>
            <a:r>
              <a:rPr lang="hu-HU" dirty="0"/>
              <a:t>szervezet által magánszemélynek nem pénzben adott juttatás értéke (ide nem értve az e törvény szerint béren kívüli juttatásnak minősülő juttatásokat), pénzben történő juttatás esetén legfeljebb a minimálbér 50 százalékát meg nem haladó összegben havonta adott </a:t>
            </a:r>
            <a:r>
              <a:rPr lang="hu-HU" dirty="0" smtClean="0"/>
              <a:t>támogatás”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Juttatásnak céllal összefüggésben kell fennállni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Rendeltetésszerű joggyakorlás 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63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6342" y="497151"/>
            <a:ext cx="10369858" cy="727968"/>
          </a:xfrm>
        </p:spPr>
        <p:txBody>
          <a:bodyPr/>
          <a:lstStyle/>
          <a:p>
            <a:pPr algn="ctr"/>
            <a:r>
              <a:rPr lang="hu-HU" dirty="0" smtClean="0"/>
              <a:t>Tárgyjutalom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650" y="1420427"/>
            <a:ext cx="10115550" cy="47982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Adómentes az </a:t>
            </a:r>
            <a:r>
              <a:rPr lang="hu-HU" dirty="0"/>
              <a:t>egyesülettől, az egyházi jogi személytől évente egy alkalommal kapott tárgyjutalom értékéből az </a:t>
            </a:r>
            <a:r>
              <a:rPr lang="hu-HU" dirty="0" smtClean="0"/>
              <a:t>5.000 </a:t>
            </a:r>
            <a:r>
              <a:rPr lang="hu-HU" dirty="0"/>
              <a:t>forintot meg nem haladó összeg, e rendelkezés alkalmazásában nem minősül tárgyjutalomnak az </a:t>
            </a:r>
            <a:r>
              <a:rPr lang="hu-HU" dirty="0" smtClean="0"/>
              <a:t>értékpapír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Bizonylatolás: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évi egy alkalommal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adott magánszemély részére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nem több, mint 5.000 Ft értékben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63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6342" y="497150"/>
            <a:ext cx="10369858" cy="830619"/>
          </a:xfrm>
        </p:spPr>
        <p:txBody>
          <a:bodyPr>
            <a:normAutofit/>
          </a:bodyPr>
          <a:lstStyle/>
          <a:p>
            <a:pPr algn="ctr"/>
            <a:r>
              <a:rPr lang="hu-HU" sz="3800" dirty="0" smtClean="0"/>
              <a:t>Hibrid és elektromos autó üzemanyag költsége</a:t>
            </a:r>
            <a:endParaRPr lang="hu-HU" sz="3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650" y="1562469"/>
            <a:ext cx="10115550" cy="46562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Igazolás nélkül elszámolható kilométerenként 15 Ft általános személygépkocsi normaköltség + üzemanyag költség: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/>
              <a:t> </a:t>
            </a:r>
            <a:r>
              <a:rPr lang="hu-HU" dirty="0" smtClean="0"/>
              <a:t>hibrid járműbe beépített belső égésű motor hengerűrtartalma alapján meghatározott üzemanyag fogyasztási norma 70 %-a (NAV által közzétett </a:t>
            </a:r>
            <a:r>
              <a:rPr lang="hu-HU" dirty="0" err="1" smtClean="0"/>
              <a:t>üzemenyagárral</a:t>
            </a:r>
            <a:r>
              <a:rPr lang="hu-HU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/>
              <a:t> </a:t>
            </a:r>
            <a:r>
              <a:rPr lang="hu-HU" dirty="0" smtClean="0"/>
              <a:t>tisztán elektromos meghajtású jármű esetén 100 km-enként 3 liter ESZ 95 ólmozatlan motorbenzin ára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/>
              <a:t> </a:t>
            </a:r>
            <a:r>
              <a:rPr lang="hu-HU" dirty="0" smtClean="0"/>
              <a:t>kiküldetési rendelvény alapján fizetett költségtérítés esetén is alkalmazandó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Hatály: 2022. 10. 01. 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962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6342" y="497150"/>
            <a:ext cx="10369858" cy="94991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800" dirty="0" smtClean="0"/>
              <a:t>Távmunkához kapcsolódó egyes kiadások megtérítése</a:t>
            </a:r>
            <a:endParaRPr lang="hu-HU" sz="3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90650" y="1562469"/>
            <a:ext cx="10115550" cy="46562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Még a 487/2020. (XI.11.) Korm. Rendelet alapján : </a:t>
            </a:r>
            <a:r>
              <a:rPr lang="hu-HU" dirty="0" err="1" smtClean="0"/>
              <a:t>home</a:t>
            </a:r>
            <a:r>
              <a:rPr lang="hu-HU" dirty="0" smtClean="0"/>
              <a:t> </a:t>
            </a:r>
            <a:r>
              <a:rPr lang="hu-HU" dirty="0" err="1" smtClean="0"/>
              <a:t>office</a:t>
            </a:r>
            <a:r>
              <a:rPr lang="hu-HU" dirty="0" smtClean="0"/>
              <a:t> keretében végzett tevékenység távmunkának volt minősíthető 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Szja tv. Szerinti igazolás nélkül elszámolható költség a  távmunka végzésre tekintettel fizetett költségtérítés összegéből a felek által előzetesen meghatározott, de legfeljebb havonta a minimálbér 10 %-ának megfelelő összeg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az egészségügyi veszélyhelyzet megszűnését követően a kormányrendelet szabályai beépültek a vonatkozó törvényekbe (Mt., Szja tv.), továbbra is igazolás nélkül elszámolható költségtérítés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dirty="0" smtClean="0"/>
              <a:t>maximális összege 2023-ban: 23.200 Ft/hó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47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1751" y="390618"/>
            <a:ext cx="10254449" cy="71021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Járulékok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5219" y="1198485"/>
            <a:ext cx="10244832" cy="5020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Foglalkoztatással </a:t>
            </a:r>
            <a:r>
              <a:rPr lang="hu-HU" dirty="0" smtClean="0"/>
              <a:t>összefüggő adó és járulék mértékek </a:t>
            </a:r>
            <a:r>
              <a:rPr lang="hu-HU" dirty="0" smtClean="0"/>
              <a:t>2023-ban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 18,5 % társadalombiztosítási járulék minden biztosítási jogviszonyban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 13 % szociális hozzájárulási adó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 egészségügyi szolgáltatási járulék </a:t>
            </a:r>
            <a:r>
              <a:rPr lang="hu-HU" dirty="0" smtClean="0"/>
              <a:t>9.600 </a:t>
            </a:r>
            <a:r>
              <a:rPr lang="hu-HU" dirty="0" smtClean="0"/>
              <a:t>Ft, </a:t>
            </a:r>
            <a:r>
              <a:rPr lang="hu-HU" dirty="0" smtClean="0"/>
              <a:t>320 </a:t>
            </a:r>
            <a:r>
              <a:rPr lang="hu-HU" dirty="0" smtClean="0"/>
              <a:t>Ft/nap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Megbízási jogviszony (munkavégzésre irányuló egyéb jogviszony) esetén amennyiben az e tevékenységből származó, tárgyhavi járulékalapot képező jövedelem nem éri el a minimálbér 30 %-át (2023-ban 69.600 Ft), illetve naptári napokra annak harmincad részét, nem jön létre biztosítási jogviszony.</a:t>
            </a:r>
          </a:p>
          <a:p>
            <a:pPr marL="0" indent="0">
              <a:buNone/>
            </a:pPr>
            <a:r>
              <a:rPr lang="hu-HU" dirty="0" smtClean="0"/>
              <a:t>Ha a magánszemély – a fentieket meghaladó járulékalapot képező jövedelem esetén – biztosítottá válik, akkor: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megbízó részéről bejelentési kötelezettséget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</a:t>
            </a:r>
            <a:r>
              <a:rPr lang="hu-HU" dirty="0" smtClean="0"/>
              <a:t>járulék levonási és befizetési kötelezettséget jelent.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97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95600" y="497150"/>
            <a:ext cx="8610600" cy="994299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5800" y="1597982"/>
            <a:ext cx="10820400" cy="4620704"/>
          </a:xfrm>
        </p:spPr>
        <p:txBody>
          <a:bodyPr/>
          <a:lstStyle/>
          <a:p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		    </a:t>
            </a:r>
            <a:r>
              <a:rPr lang="hu-HU" sz="2800" b="1" dirty="0" smtClean="0"/>
              <a:t>KÖSZÖNÖM A FIGYELMET!</a:t>
            </a:r>
            <a:endParaRPr lang="hu-HU" sz="2800" b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0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95600" y="363984"/>
            <a:ext cx="8610600" cy="798991"/>
          </a:xfrm>
        </p:spPr>
        <p:txBody>
          <a:bodyPr>
            <a:normAutofit/>
          </a:bodyPr>
          <a:lstStyle/>
          <a:p>
            <a:r>
              <a:rPr lang="hu-HU" dirty="0" smtClean="0"/>
              <a:t>25 év alattiak kedvezménye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8586" y="1455938"/>
            <a:ext cx="10387614" cy="4882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25. Életévét be nem töltött magánszemély esetén érvényesíthető</a:t>
            </a:r>
          </a:p>
          <a:p>
            <a:pPr marL="0" indent="0">
              <a:buNone/>
            </a:pPr>
            <a:r>
              <a:rPr lang="hu-HU" dirty="0" smtClean="0"/>
              <a:t>Összevont adóalapot csökkenti</a:t>
            </a:r>
          </a:p>
          <a:p>
            <a:pPr marL="0" indent="0">
              <a:buNone/>
            </a:pPr>
            <a:r>
              <a:rPr lang="hu-HU" dirty="0" smtClean="0"/>
              <a:t>Nem rendszeres bevételt juttató kifizető is érvényesítheti a kedvezményt</a:t>
            </a:r>
          </a:p>
          <a:p>
            <a:pPr marL="0" indent="0">
              <a:buNone/>
            </a:pPr>
            <a:r>
              <a:rPr lang="hu-HU" dirty="0" smtClean="0"/>
              <a:t>A kedvezményre jogosult fiatal eseti jellegű tevékenység esetén is nyilatkozat arról, hogy nem kéri a kedvezmény érvényesítését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A kedvezmény maximum éves </a:t>
            </a:r>
            <a:r>
              <a:rPr lang="hu-HU" dirty="0" smtClean="0"/>
              <a:t>szinten </a:t>
            </a:r>
            <a:r>
              <a:rPr lang="hu-HU" dirty="0" smtClean="0"/>
              <a:t>5.999.424 Ft jövedelemre érvényesíthető</a:t>
            </a:r>
          </a:p>
          <a:p>
            <a:pPr marL="0" indent="0">
              <a:buNone/>
            </a:pPr>
            <a:r>
              <a:rPr lang="hu-HU" dirty="0" smtClean="0"/>
              <a:t>(499.952 Ft/hó, 2022. július havi bruttó átlagkereset)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Bevallási tervezetben automatikusan megjelenik, kivéve: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/>
              <a:t> </a:t>
            </a:r>
            <a:r>
              <a:rPr lang="hu-HU" dirty="0" smtClean="0"/>
              <a:t>egyéni vállalkozó vállalkozói </a:t>
            </a:r>
            <a:r>
              <a:rPr lang="hu-HU" dirty="0" err="1" smtClean="0"/>
              <a:t>kivétje</a:t>
            </a:r>
            <a:endParaRPr lang="hu-H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hu-HU" dirty="0"/>
              <a:t> </a:t>
            </a:r>
            <a:r>
              <a:rPr lang="hu-HU" dirty="0" smtClean="0"/>
              <a:t>mezőgazdasági őstermelő jövedelme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dirty="0"/>
              <a:t> </a:t>
            </a:r>
            <a:r>
              <a:rPr lang="hu-HU" dirty="0" smtClean="0"/>
              <a:t>átalányadózásból származó jövedelem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57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95600" y="497150"/>
            <a:ext cx="8610600" cy="994299"/>
          </a:xfrm>
        </p:spPr>
        <p:txBody>
          <a:bodyPr>
            <a:normAutofit/>
          </a:bodyPr>
          <a:lstStyle/>
          <a:p>
            <a:r>
              <a:rPr lang="hu-HU" dirty="0" smtClean="0"/>
              <a:t>25 év alattiak kedvezménye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5118" y="1491450"/>
            <a:ext cx="10005134" cy="46163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kedvezményre jogosító összeg, a tervezetben szereplő adatok a bevallási határidőig felülvizsgálandó az adóalany által, szükség esetén ki kell az adatokat egészíteni, javítani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A szabály 2023. 01. 01-től hatályos, ezért már a 2022. adóévre vonatkozó bevallási tervezetben is feltüntetésre kerülnek a 25. év alatti fiatalok kedvezménye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5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70338" y="497151"/>
            <a:ext cx="9135862" cy="781234"/>
          </a:xfrm>
        </p:spPr>
        <p:txBody>
          <a:bodyPr>
            <a:normAutofit/>
          </a:bodyPr>
          <a:lstStyle/>
          <a:p>
            <a:r>
              <a:rPr lang="hu-HU" dirty="0" smtClean="0"/>
              <a:t>30 </a:t>
            </a:r>
            <a:r>
              <a:rPr lang="hu-HU" dirty="0" smtClean="0"/>
              <a:t>év </a:t>
            </a:r>
            <a:r>
              <a:rPr lang="hu-HU" dirty="0" smtClean="0"/>
              <a:t>alatti anyák </a:t>
            </a:r>
            <a:r>
              <a:rPr lang="hu-HU" dirty="0" smtClean="0"/>
              <a:t>kedvezménye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5118" y="1278385"/>
            <a:ext cx="10281082" cy="50336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Új adóalap kedvezmény</a:t>
            </a:r>
          </a:p>
          <a:p>
            <a:pPr marL="0" indent="0">
              <a:buNone/>
            </a:pPr>
            <a:r>
              <a:rPr lang="hu-HU" dirty="0" smtClean="0"/>
              <a:t>Jogosult: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/>
              <a:t> </a:t>
            </a:r>
            <a:r>
              <a:rPr lang="hu-HU" dirty="0" smtClean="0"/>
              <a:t>az a 25. életévét betöltő anya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 smtClean="0"/>
              <a:t> aki magzatra, vér szerinti vagy örökbe fogadott gyermekre tekintettel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/>
              <a:t> </a:t>
            </a:r>
            <a:r>
              <a:rPr lang="hu-HU" dirty="0" smtClean="0"/>
              <a:t>családi kedvezményt érvényesíthet</a:t>
            </a:r>
          </a:p>
          <a:p>
            <a:pPr marL="0" indent="0">
              <a:buNone/>
            </a:pPr>
            <a:r>
              <a:rPr lang="hu-HU" dirty="0" smtClean="0"/>
              <a:t>ÉS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/>
              <a:t> </a:t>
            </a:r>
            <a:r>
              <a:rPr lang="hu-HU" dirty="0" smtClean="0"/>
              <a:t>ez irányú jogosultsága 2022. december 31-ét követően nyílik meg</a:t>
            </a:r>
          </a:p>
          <a:p>
            <a:pPr marL="0" indent="0">
              <a:buNone/>
            </a:pPr>
            <a:r>
              <a:rPr lang="hu-HU" dirty="0" smtClean="0"/>
              <a:t>Jogosultsági idő: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/>
              <a:t> </a:t>
            </a:r>
            <a:r>
              <a:rPr lang="hu-HU" dirty="0" smtClean="0"/>
              <a:t>első jogosultsági hónap a 25. életév betöltését követő hónap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dirty="0"/>
              <a:t> </a:t>
            </a:r>
            <a:r>
              <a:rPr lang="hu-HU" dirty="0" smtClean="0"/>
              <a:t>utolsó jogosultsági hónap annak az évnek az utolsó hónapja, amelyben a fiatal anya betölti a 30. életévét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Kedvezmény maximuma: 499.952 Ft/hó x jogosultsági hónap, </a:t>
            </a:r>
            <a:r>
              <a:rPr lang="hu-HU" dirty="0" err="1" smtClean="0"/>
              <a:t>max</a:t>
            </a:r>
            <a:r>
              <a:rPr lang="hu-HU" dirty="0" smtClean="0"/>
              <a:t> 5.999.424 Ft/év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05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97476" y="497151"/>
            <a:ext cx="9508724" cy="772356"/>
          </a:xfrm>
        </p:spPr>
        <p:txBody>
          <a:bodyPr>
            <a:normAutofit/>
          </a:bodyPr>
          <a:lstStyle/>
          <a:p>
            <a:r>
              <a:rPr lang="hu-HU" dirty="0" smtClean="0"/>
              <a:t>30 </a:t>
            </a:r>
            <a:r>
              <a:rPr lang="hu-HU" dirty="0" smtClean="0"/>
              <a:t>év </a:t>
            </a:r>
            <a:r>
              <a:rPr lang="hu-HU" dirty="0" smtClean="0"/>
              <a:t>alatti anyák </a:t>
            </a:r>
            <a:r>
              <a:rPr lang="hu-HU" dirty="0" smtClean="0"/>
              <a:t>kedvezménye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0730" y="1269507"/>
            <a:ext cx="10325470" cy="51838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Figyelembe vehető jövedelmek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bérnek minősülő </a:t>
            </a:r>
            <a:r>
              <a:rPr lang="hu-HU" dirty="0" smtClean="0"/>
              <a:t>jövedelem</a:t>
            </a:r>
            <a:endParaRPr lang="hu-H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nem önálló tevékenységből származó jövedelem (kivéve a törvény szerinti mértéket meghaladó végkielégítést)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egyéni vállalkozó vállalkozói </a:t>
            </a:r>
            <a:r>
              <a:rPr lang="hu-HU" dirty="0" err="1" smtClean="0"/>
              <a:t>kivétje</a:t>
            </a:r>
            <a:endParaRPr lang="hu-H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átalányadózó jövedelem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mezőgazdasági őstermelő jövedelme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európai parlamenti és helyi önkormányzati képviselő </a:t>
            </a:r>
            <a:r>
              <a:rPr lang="hu-HU" dirty="0" smtClean="0"/>
              <a:t>jövedelme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a választott könyvvizsgáló e tevékenységéből származó jövedelme</a:t>
            </a:r>
            <a:endParaRPr lang="hu-H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nem egyéni vállalkozóként kötött, díjazás ellenében történő munkavégzésre irányuló más szerződés alapján folytatott tevékenységéből származó jövedelem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2022. december </a:t>
            </a:r>
            <a:r>
              <a:rPr lang="hu-HU" dirty="0" smtClean="0"/>
              <a:t>31. után megszerzett/elszámolt jövedelemre 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Hatály: 2023. 01. 01.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32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5222" y="497151"/>
            <a:ext cx="8910978" cy="692458"/>
          </a:xfrm>
        </p:spPr>
        <p:txBody>
          <a:bodyPr>
            <a:normAutofit/>
          </a:bodyPr>
          <a:lstStyle/>
          <a:p>
            <a:r>
              <a:rPr lang="hu-HU" dirty="0" smtClean="0"/>
              <a:t>Személyi kedvezmény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096" y="1278385"/>
            <a:ext cx="10352103" cy="50957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900" dirty="0" smtClean="0"/>
              <a:t>A kedvezmény:</a:t>
            </a:r>
            <a:endParaRPr lang="hu-HU" sz="19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 smtClean="0"/>
              <a:t> az összevont adóalapot csökkenti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mértéke: jogosultsági hónaponként a minimálbér egyharmada (száz Ft-ra kerekítve),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2023-ban 77.300 Ft (adótartalma 11.595 Ft)</a:t>
            </a:r>
            <a:endParaRPr lang="hu-HU" sz="1900" dirty="0" smtClean="0"/>
          </a:p>
          <a:p>
            <a:pPr marL="0" indent="0">
              <a:buNone/>
            </a:pPr>
            <a:r>
              <a:rPr lang="hu-HU" sz="1900" dirty="0" smtClean="0"/>
              <a:t>Adóalap </a:t>
            </a:r>
            <a:r>
              <a:rPr lang="hu-HU" sz="1900" dirty="0" smtClean="0"/>
              <a:t>kedvezmények érvényesítési sorrendje: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NÉTAK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25 év alattiak </a:t>
            </a:r>
            <a:r>
              <a:rPr lang="hu-HU" sz="1900" dirty="0" smtClean="0"/>
              <a:t>kedvezménye (499.952 Ft-ig)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30 év alatti anyák kedvezménye (499.952 Ft-ig)</a:t>
            </a:r>
            <a:endParaRPr lang="hu-HU" sz="19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személyi kedvezmény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első házasok kedvezménye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900" dirty="0"/>
              <a:t> </a:t>
            </a:r>
            <a:r>
              <a:rPr lang="hu-HU" sz="1900" dirty="0" smtClean="0"/>
              <a:t>családi kedvezmény</a:t>
            </a:r>
          </a:p>
          <a:p>
            <a:pPr marL="0" indent="0">
              <a:buNone/>
            </a:pPr>
            <a:r>
              <a:rPr lang="hu-HU" sz="1900" dirty="0" smtClean="0"/>
              <a:t>Hatály</a:t>
            </a:r>
            <a:r>
              <a:rPr lang="hu-HU" sz="1900" dirty="0" smtClean="0"/>
              <a:t>: </a:t>
            </a:r>
            <a:r>
              <a:rPr lang="hu-HU" sz="1900" dirty="0" smtClean="0"/>
              <a:t>2023. </a:t>
            </a:r>
            <a:r>
              <a:rPr lang="hu-HU" sz="1900" dirty="0" smtClean="0"/>
              <a:t>január 1. </a:t>
            </a:r>
            <a:endParaRPr lang="hu-HU" sz="19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03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5222" y="497151"/>
            <a:ext cx="8910978" cy="692458"/>
          </a:xfrm>
        </p:spPr>
        <p:txBody>
          <a:bodyPr>
            <a:normAutofit/>
          </a:bodyPr>
          <a:lstStyle/>
          <a:p>
            <a:r>
              <a:rPr lang="hu-HU" dirty="0" smtClean="0"/>
              <a:t>Családi </a:t>
            </a:r>
            <a:r>
              <a:rPr lang="hu-HU" dirty="0" smtClean="0"/>
              <a:t>kedvezmény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4096" y="1278385"/>
            <a:ext cx="10352103" cy="50957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900" dirty="0" smtClean="0"/>
              <a:t>A kedvezmény mértéke változatlan</a:t>
            </a:r>
          </a:p>
          <a:p>
            <a:pPr marL="0" indent="0">
              <a:buNone/>
            </a:pPr>
            <a:r>
              <a:rPr lang="hu-HU" sz="1900" dirty="0" smtClean="0"/>
              <a:t>DE: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1900" dirty="0"/>
              <a:t> </a:t>
            </a:r>
            <a:r>
              <a:rPr lang="hu-HU" sz="1900" dirty="0" smtClean="0"/>
              <a:t>minden olyan kedvezményezett eltartott után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1900" dirty="0"/>
              <a:t> </a:t>
            </a:r>
            <a:r>
              <a:rPr lang="hu-HU" sz="1900" dirty="0" smtClean="0"/>
              <a:t>aki a családok támogatásáról szóló törvény szerint tartósan beteg, illetve súlyosan fogyatékosnak személynek minősül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1900" dirty="0"/>
              <a:t> </a:t>
            </a:r>
            <a:r>
              <a:rPr lang="hu-HU" sz="1900" dirty="0" smtClean="0"/>
              <a:t>jogosultsági hónaponként és kedvezményezett eltartottanként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1900" dirty="0"/>
              <a:t> </a:t>
            </a:r>
            <a:r>
              <a:rPr lang="hu-HU" sz="1900" dirty="0" smtClean="0"/>
              <a:t>66.670 Ft-tal növelt összegben vehető igénybe</a:t>
            </a:r>
          </a:p>
          <a:p>
            <a:pPr marL="0" indent="0">
              <a:buNone/>
            </a:pPr>
            <a:endParaRPr lang="hu-HU" sz="1900" dirty="0"/>
          </a:p>
          <a:p>
            <a:pPr marL="0" indent="0">
              <a:buNone/>
            </a:pPr>
            <a:r>
              <a:rPr lang="hu-HU" sz="1900" dirty="0" smtClean="0"/>
              <a:t>Nyilatkozatban fel kell tüntetni: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1900" dirty="0"/>
              <a:t> </a:t>
            </a:r>
            <a:r>
              <a:rPr lang="hu-HU" sz="1900" dirty="0" smtClean="0"/>
              <a:t>a kedvezményezett eltartott tartósan beteg, illetve súlyosan fogyatékos személy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1900" dirty="0"/>
              <a:t> </a:t>
            </a:r>
            <a:r>
              <a:rPr lang="hu-HU" sz="1900" dirty="0" smtClean="0"/>
              <a:t>adóév mely hónapjaiban minősült ilyen személynek</a:t>
            </a:r>
          </a:p>
          <a:p>
            <a:pPr marL="0" indent="0">
              <a:buNone/>
            </a:pPr>
            <a:r>
              <a:rPr lang="hu-HU" sz="1900" dirty="0" smtClean="0"/>
              <a:t>Hatály</a:t>
            </a:r>
            <a:r>
              <a:rPr lang="hu-HU" sz="1900" dirty="0" smtClean="0"/>
              <a:t>: </a:t>
            </a:r>
            <a:r>
              <a:rPr lang="hu-HU" sz="1900" dirty="0" smtClean="0"/>
              <a:t>2023. </a:t>
            </a:r>
            <a:r>
              <a:rPr lang="hu-HU" sz="1900" dirty="0" smtClean="0"/>
              <a:t>január 1. </a:t>
            </a:r>
            <a:endParaRPr lang="hu-HU" sz="19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33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3996" y="506028"/>
            <a:ext cx="9971826" cy="710214"/>
          </a:xfrm>
        </p:spPr>
        <p:txBody>
          <a:bodyPr>
            <a:noAutofit/>
          </a:bodyPr>
          <a:lstStyle/>
          <a:p>
            <a:pPr algn="ctr"/>
            <a:r>
              <a:rPr lang="hu-HU" dirty="0" smtClean="0"/>
              <a:t>SZÉP kártya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8586" y="1296140"/>
            <a:ext cx="10387614" cy="49004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 smtClean="0"/>
              <a:t>SZÉP kártya egyes </a:t>
            </a:r>
            <a:r>
              <a:rPr lang="hu-HU" dirty="0" err="1" smtClean="0"/>
              <a:t>alszámláira</a:t>
            </a:r>
            <a:r>
              <a:rPr lang="hu-HU" dirty="0" smtClean="0"/>
              <a:t> utalható keretösszegek </a:t>
            </a:r>
            <a:r>
              <a:rPr lang="hu-HU" dirty="0" smtClean="0"/>
              <a:t>2022. január 1-től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béren kívüli juttatásként: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szálláshely </a:t>
            </a:r>
            <a:r>
              <a:rPr lang="hu-HU" dirty="0" err="1" smtClean="0"/>
              <a:t>alszámla</a:t>
            </a:r>
            <a:r>
              <a:rPr lang="hu-HU" dirty="0" smtClean="0"/>
              <a:t>: </a:t>
            </a:r>
            <a:r>
              <a:rPr lang="hu-HU" dirty="0" err="1" smtClean="0"/>
              <a:t>max</a:t>
            </a:r>
            <a:r>
              <a:rPr lang="hu-HU" dirty="0" smtClean="0"/>
              <a:t>. 225.000 Ft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vendéglátás </a:t>
            </a:r>
            <a:r>
              <a:rPr lang="hu-HU" dirty="0" err="1" smtClean="0"/>
              <a:t>alszámla</a:t>
            </a:r>
            <a:r>
              <a:rPr lang="hu-HU" dirty="0" smtClean="0"/>
              <a:t>: </a:t>
            </a:r>
            <a:r>
              <a:rPr lang="hu-HU" dirty="0" err="1" smtClean="0"/>
              <a:t>max</a:t>
            </a:r>
            <a:r>
              <a:rPr lang="hu-HU" dirty="0" smtClean="0"/>
              <a:t>. 150.000 Ft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hu-HU" dirty="0"/>
              <a:t> </a:t>
            </a:r>
            <a:r>
              <a:rPr lang="hu-HU" dirty="0" smtClean="0"/>
              <a:t>szabadidő </a:t>
            </a:r>
            <a:r>
              <a:rPr lang="hu-HU" dirty="0" err="1" smtClean="0"/>
              <a:t>alszámla</a:t>
            </a:r>
            <a:r>
              <a:rPr lang="hu-HU" dirty="0" smtClean="0"/>
              <a:t>: </a:t>
            </a:r>
            <a:r>
              <a:rPr lang="hu-HU" dirty="0" err="1" smtClean="0"/>
              <a:t>max</a:t>
            </a:r>
            <a:r>
              <a:rPr lang="hu-HU" dirty="0" smtClean="0"/>
              <a:t>. 75.000 Ft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2023. 01. 24.</a:t>
            </a:r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Gróf Gabriella </a:t>
            </a:r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0115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op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Integrál</Template>
  <TotalTime>616</TotalTime>
  <Words>1949</Words>
  <Application>Microsoft Office PowerPoint</Application>
  <PresentationFormat>Szélesvásznú</PresentationFormat>
  <Paragraphs>307</Paragraphs>
  <Slides>26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3" baseType="lpstr">
      <vt:lpstr>Calibri</vt:lpstr>
      <vt:lpstr>Calibri Light</vt:lpstr>
      <vt:lpstr>Franklin Gothic Book</vt:lpstr>
      <vt:lpstr>Wingdings</vt:lpstr>
      <vt:lpstr>Wingdings 2</vt:lpstr>
      <vt:lpstr>HDOfficeLightV0</vt:lpstr>
      <vt:lpstr>Crop</vt:lpstr>
      <vt:lpstr> Adóváltozások 2023</vt:lpstr>
      <vt:lpstr>Jogforrási háttér</vt:lpstr>
      <vt:lpstr>25 év alattiak kedvezménye </vt:lpstr>
      <vt:lpstr>25 év alattiak kedvezménye </vt:lpstr>
      <vt:lpstr>30 év alatti anyák kedvezménye </vt:lpstr>
      <vt:lpstr>30 év alatti anyák kedvezménye </vt:lpstr>
      <vt:lpstr>Személyi kedvezmény</vt:lpstr>
      <vt:lpstr>Családi kedvezmény</vt:lpstr>
      <vt:lpstr>SZÉP kártya  </vt:lpstr>
      <vt:lpstr>SZÉP kártya  </vt:lpstr>
      <vt:lpstr>SZÉP kártya  </vt:lpstr>
      <vt:lpstr>SZÉP kártya  </vt:lpstr>
      <vt:lpstr>SZÉP kártya  </vt:lpstr>
      <vt:lpstr> Minimálbér emelés okozta változások </vt:lpstr>
      <vt:lpstr>Béren kívüli juttatások közterhe </vt:lpstr>
      <vt:lpstr>Egyes meghatározott juttatások </vt:lpstr>
      <vt:lpstr>Adómentes  juttatások</vt:lpstr>
      <vt:lpstr>Nem bevétel</vt:lpstr>
      <vt:lpstr>Segélyek adómentessége</vt:lpstr>
      <vt:lpstr>PowerPoint bemutató</vt:lpstr>
      <vt:lpstr>1. sz. melléklet 3.3 pont</vt:lpstr>
      <vt:lpstr>Tárgyjutalom</vt:lpstr>
      <vt:lpstr>Hibrid és elektromos autó üzemanyag költsége</vt:lpstr>
      <vt:lpstr>Távmunkához kapcsolódó egyes kiadások megtérítése</vt:lpstr>
      <vt:lpstr>Járulékok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Adóváltozások 2019</dc:title>
  <dc:creator>GGabi</dc:creator>
  <cp:lastModifiedBy>GGabi</cp:lastModifiedBy>
  <cp:revision>62</cp:revision>
  <dcterms:created xsi:type="dcterms:W3CDTF">2019-01-22T17:57:54Z</dcterms:created>
  <dcterms:modified xsi:type="dcterms:W3CDTF">2023-01-23T23:33:39Z</dcterms:modified>
</cp:coreProperties>
</file>