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1" r:id="rId6"/>
    <p:sldId id="260" r:id="rId7"/>
    <p:sldId id="262" r:id="rId8"/>
    <p:sldId id="263" r:id="rId9"/>
    <p:sldId id="264" r:id="rId10"/>
    <p:sldId id="265" r:id="rId11"/>
    <p:sldId id="267" r:id="rId12"/>
    <p:sldId id="269" r:id="rId13"/>
    <p:sldId id="270" r:id="rId14"/>
    <p:sldId id="271" r:id="rId15"/>
    <p:sldId id="272" r:id="rId16"/>
    <p:sldId id="273" r:id="rId17"/>
    <p:sldId id="275" r:id="rId18"/>
    <p:sldId id="274" r:id="rId19"/>
    <p:sldId id="276" r:id="rId20"/>
    <p:sldId id="277" r:id="rId21"/>
    <p:sldId id="285" r:id="rId22"/>
    <p:sldId id="278" r:id="rId23"/>
    <p:sldId id="279" r:id="rId24"/>
    <p:sldId id="280" r:id="rId25"/>
    <p:sldId id="281" r:id="rId26"/>
    <p:sldId id="282" r:id="rId27"/>
    <p:sldId id="283" r:id="rId28"/>
    <p:sldId id="284" r:id="rId29"/>
    <p:sldId id="292" r:id="rId30"/>
    <p:sldId id="293" r:id="rId31"/>
    <p:sldId id="294" r:id="rId32"/>
    <p:sldId id="295" r:id="rId33"/>
    <p:sldId id="286" r:id="rId34"/>
    <p:sldId id="287" r:id="rId35"/>
    <p:sldId id="288" r:id="rId36"/>
    <p:sldId id="289" r:id="rId37"/>
    <p:sldId id="290" r:id="rId38"/>
    <p:sldId id="291" r:id="rId3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05EE0AA3-BCAF-4E3C-949B-24609F0B8B45}" type="datetimeFigureOut">
              <a:rPr lang="hu-HU" smtClean="0"/>
              <a:t>2023. 04. 27.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C1D3108-2E20-47C5-9769-D31F7DC079BF}" type="slidenum">
              <a:rPr lang="hu-HU" smtClean="0"/>
              <a:t>‹#›</a:t>
            </a:fld>
            <a:endParaRPr lang="hu-HU"/>
          </a:p>
        </p:txBody>
      </p:sp>
    </p:spTree>
    <p:extLst>
      <p:ext uri="{BB962C8B-B14F-4D97-AF65-F5344CB8AC3E}">
        <p14:creationId xmlns:p14="http://schemas.microsoft.com/office/powerpoint/2010/main" val="1739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5EE0AA3-BCAF-4E3C-949B-24609F0B8B45}" type="datetimeFigureOut">
              <a:rPr lang="hu-HU" smtClean="0"/>
              <a:t>2023. 04. 27.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C1D3108-2E20-47C5-9769-D31F7DC079BF}" type="slidenum">
              <a:rPr lang="hu-HU" smtClean="0"/>
              <a:t>‹#›</a:t>
            </a:fld>
            <a:endParaRPr lang="hu-HU"/>
          </a:p>
        </p:txBody>
      </p:sp>
    </p:spTree>
    <p:extLst>
      <p:ext uri="{BB962C8B-B14F-4D97-AF65-F5344CB8AC3E}">
        <p14:creationId xmlns:p14="http://schemas.microsoft.com/office/powerpoint/2010/main" val="245924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5EE0AA3-BCAF-4E3C-949B-24609F0B8B45}" type="datetimeFigureOut">
              <a:rPr lang="hu-HU" smtClean="0"/>
              <a:t>2023. 04. 27.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C1D3108-2E20-47C5-9769-D31F7DC079BF}" type="slidenum">
              <a:rPr lang="hu-HU" smtClean="0"/>
              <a:t>‹#›</a:t>
            </a:fld>
            <a:endParaRPr lang="hu-HU"/>
          </a:p>
        </p:txBody>
      </p:sp>
    </p:spTree>
    <p:extLst>
      <p:ext uri="{BB962C8B-B14F-4D97-AF65-F5344CB8AC3E}">
        <p14:creationId xmlns:p14="http://schemas.microsoft.com/office/powerpoint/2010/main" val="250924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5EE0AA3-BCAF-4E3C-949B-24609F0B8B45}" type="datetimeFigureOut">
              <a:rPr lang="hu-HU" smtClean="0"/>
              <a:t>2023. 04. 27.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C1D3108-2E20-47C5-9769-D31F7DC079BF}" type="slidenum">
              <a:rPr lang="hu-HU" smtClean="0"/>
              <a:t>‹#›</a:t>
            </a:fld>
            <a:endParaRPr lang="hu-HU"/>
          </a:p>
        </p:txBody>
      </p:sp>
    </p:spTree>
    <p:extLst>
      <p:ext uri="{BB962C8B-B14F-4D97-AF65-F5344CB8AC3E}">
        <p14:creationId xmlns:p14="http://schemas.microsoft.com/office/powerpoint/2010/main" val="556374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5EE0AA3-BCAF-4E3C-949B-24609F0B8B45}" type="datetimeFigureOut">
              <a:rPr lang="hu-HU" smtClean="0"/>
              <a:t>2023. 04. 27.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C1D3108-2E20-47C5-9769-D31F7DC079BF}" type="slidenum">
              <a:rPr lang="hu-HU" smtClean="0"/>
              <a:t>‹#›</a:t>
            </a:fld>
            <a:endParaRPr lang="hu-HU"/>
          </a:p>
        </p:txBody>
      </p:sp>
    </p:spTree>
    <p:extLst>
      <p:ext uri="{BB962C8B-B14F-4D97-AF65-F5344CB8AC3E}">
        <p14:creationId xmlns:p14="http://schemas.microsoft.com/office/powerpoint/2010/main" val="2211651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5EE0AA3-BCAF-4E3C-949B-24609F0B8B45}" type="datetimeFigureOut">
              <a:rPr lang="hu-HU" smtClean="0"/>
              <a:t>2023. 04. 27.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C1D3108-2E20-47C5-9769-D31F7DC079BF}" type="slidenum">
              <a:rPr lang="hu-HU" smtClean="0"/>
              <a:t>‹#›</a:t>
            </a:fld>
            <a:endParaRPr lang="hu-HU"/>
          </a:p>
        </p:txBody>
      </p:sp>
    </p:spTree>
    <p:extLst>
      <p:ext uri="{BB962C8B-B14F-4D97-AF65-F5344CB8AC3E}">
        <p14:creationId xmlns:p14="http://schemas.microsoft.com/office/powerpoint/2010/main" val="42027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5EE0AA3-BCAF-4E3C-949B-24609F0B8B45}" type="datetimeFigureOut">
              <a:rPr lang="hu-HU" smtClean="0"/>
              <a:t>2023. 04. 27.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C1D3108-2E20-47C5-9769-D31F7DC079BF}" type="slidenum">
              <a:rPr lang="hu-HU" smtClean="0"/>
              <a:t>‹#›</a:t>
            </a:fld>
            <a:endParaRPr lang="hu-HU"/>
          </a:p>
        </p:txBody>
      </p:sp>
    </p:spTree>
    <p:extLst>
      <p:ext uri="{BB962C8B-B14F-4D97-AF65-F5344CB8AC3E}">
        <p14:creationId xmlns:p14="http://schemas.microsoft.com/office/powerpoint/2010/main" val="2458712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5EE0AA3-BCAF-4E3C-949B-24609F0B8B45}" type="datetimeFigureOut">
              <a:rPr lang="hu-HU" smtClean="0"/>
              <a:t>2023. 04. 27.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C1D3108-2E20-47C5-9769-D31F7DC079BF}" type="slidenum">
              <a:rPr lang="hu-HU" smtClean="0"/>
              <a:t>‹#›</a:t>
            </a:fld>
            <a:endParaRPr lang="hu-HU"/>
          </a:p>
        </p:txBody>
      </p:sp>
    </p:spTree>
    <p:extLst>
      <p:ext uri="{BB962C8B-B14F-4D97-AF65-F5344CB8AC3E}">
        <p14:creationId xmlns:p14="http://schemas.microsoft.com/office/powerpoint/2010/main" val="344078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5EE0AA3-BCAF-4E3C-949B-24609F0B8B45}" type="datetimeFigureOut">
              <a:rPr lang="hu-HU" smtClean="0"/>
              <a:t>2023. 04. 27.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C1D3108-2E20-47C5-9769-D31F7DC079BF}" type="slidenum">
              <a:rPr lang="hu-HU" smtClean="0"/>
              <a:t>‹#›</a:t>
            </a:fld>
            <a:endParaRPr lang="hu-HU"/>
          </a:p>
        </p:txBody>
      </p:sp>
    </p:spTree>
    <p:extLst>
      <p:ext uri="{BB962C8B-B14F-4D97-AF65-F5344CB8AC3E}">
        <p14:creationId xmlns:p14="http://schemas.microsoft.com/office/powerpoint/2010/main" val="23920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05EE0AA3-BCAF-4E3C-949B-24609F0B8B45}" type="datetimeFigureOut">
              <a:rPr lang="hu-HU" smtClean="0"/>
              <a:t>2023. 04. 27.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C1D3108-2E20-47C5-9769-D31F7DC079BF}" type="slidenum">
              <a:rPr lang="hu-HU" smtClean="0"/>
              <a:t>‹#›</a:t>
            </a:fld>
            <a:endParaRPr lang="hu-HU"/>
          </a:p>
        </p:txBody>
      </p:sp>
    </p:spTree>
    <p:extLst>
      <p:ext uri="{BB962C8B-B14F-4D97-AF65-F5344CB8AC3E}">
        <p14:creationId xmlns:p14="http://schemas.microsoft.com/office/powerpoint/2010/main" val="109449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05EE0AA3-BCAF-4E3C-949B-24609F0B8B45}" type="datetimeFigureOut">
              <a:rPr lang="hu-HU" smtClean="0"/>
              <a:t>2023. 04. 27.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C1D3108-2E20-47C5-9769-D31F7DC079BF}" type="slidenum">
              <a:rPr lang="hu-HU" smtClean="0"/>
              <a:t>‹#›</a:t>
            </a:fld>
            <a:endParaRPr lang="hu-HU"/>
          </a:p>
        </p:txBody>
      </p:sp>
    </p:spTree>
    <p:extLst>
      <p:ext uri="{BB962C8B-B14F-4D97-AF65-F5344CB8AC3E}">
        <p14:creationId xmlns:p14="http://schemas.microsoft.com/office/powerpoint/2010/main" val="350836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E0AA3-BCAF-4E3C-949B-24609F0B8B45}" type="datetimeFigureOut">
              <a:rPr lang="hu-HU" smtClean="0"/>
              <a:t>2023. 04. 27.</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D3108-2E20-47C5-9769-D31F7DC079BF}" type="slidenum">
              <a:rPr lang="hu-HU" smtClean="0"/>
              <a:t>‹#›</a:t>
            </a:fld>
            <a:endParaRPr lang="hu-HU"/>
          </a:p>
        </p:txBody>
      </p:sp>
    </p:spTree>
    <p:extLst>
      <p:ext uri="{BB962C8B-B14F-4D97-AF65-F5344CB8AC3E}">
        <p14:creationId xmlns:p14="http://schemas.microsoft.com/office/powerpoint/2010/main" val="225567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c.europa.eu/eurostat/web/labour-market/labour-costs/database" TargetMode="External"/><Relationship Id="rId2" Type="http://schemas.openxmlformats.org/officeDocument/2006/relationships/hyperlink" Target="https://ec.europa.eu/eurostat/web/labour-market/labour-costs/main-table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profession.hu/kalkulatorok/beriranytu"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averagesalarysurvey.com/hu/" TargetMode="External"/><Relationship Id="rId1" Type="http://schemas.openxmlformats.org/officeDocument/2006/relationships/slideLayout" Target="../slideLayouts/slideLayout7.xml"/><Relationship Id="rId5" Type="http://schemas.openxmlformats.org/officeDocument/2006/relationships/hyperlink" Target="https://wageindicator.org/salary/salary-survey" TargetMode="Externa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ksh.hu/docs/hun/modszgyors/farmodsz21.htm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pon.harvard.edu/daily/negotiation-skills-daily/negotiation-skills-which-negotiating-style-is-best/" TargetMode="External"/><Relationship Id="rId2" Type="http://schemas.openxmlformats.org/officeDocument/2006/relationships/hyperlink" Target="https://www.ilo.org/wcmsp5/groups/public/---asia/---ro-bangkok/---ilo-jakarta/documents/publication/wcms_120206.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50778"/>
            <a:ext cx="9144000" cy="2285855"/>
          </a:xfrm>
          <a:solidFill>
            <a:schemeClr val="accent2">
              <a:lumMod val="60000"/>
              <a:lumOff val="40000"/>
            </a:schemeClr>
          </a:solidFill>
          <a:ln>
            <a:solidFill>
              <a:srgbClr val="FFC000"/>
            </a:solidFill>
          </a:ln>
        </p:spPr>
        <p:txBody>
          <a:bodyPr>
            <a:normAutofit fontScale="90000"/>
          </a:bodyPr>
          <a:lstStyle/>
          <a:p>
            <a:r>
              <a:rPr lang="en-US" sz="3600" b="1" dirty="0" smtClean="0">
                <a:latin typeface="Arial Black" panose="020B0A04020102020204" pitchFamily="34" charset="0"/>
              </a:rPr>
              <a:t>Switching</a:t>
            </a:r>
            <a:r>
              <a:rPr lang="hu-HU" sz="3600" b="1" dirty="0" smtClean="0">
                <a:latin typeface="Arial Black" panose="020B0A04020102020204" pitchFamily="34" charset="0"/>
              </a:rPr>
              <a:t> </a:t>
            </a:r>
            <a:br>
              <a:rPr lang="hu-HU" sz="3600" b="1" dirty="0" smtClean="0">
                <a:latin typeface="Arial Black" panose="020B0A04020102020204" pitchFamily="34" charset="0"/>
              </a:rPr>
            </a:br>
            <a:r>
              <a:rPr lang="en-US" sz="3600" b="1" dirty="0" smtClean="0">
                <a:latin typeface="Arial Black" panose="020B0A04020102020204" pitchFamily="34" charset="0"/>
              </a:rPr>
              <a:t>to</a:t>
            </a:r>
            <a:r>
              <a:rPr lang="hu-HU" sz="3600" b="1" dirty="0" smtClean="0">
                <a:latin typeface="Arial Black" panose="020B0A04020102020204" pitchFamily="34" charset="0"/>
              </a:rPr>
              <a:t/>
            </a:r>
            <a:br>
              <a:rPr lang="hu-HU" sz="3600" b="1" dirty="0" smtClean="0">
                <a:latin typeface="Arial Black" panose="020B0A04020102020204" pitchFamily="34" charset="0"/>
              </a:rPr>
            </a:br>
            <a:r>
              <a:rPr lang="en-US" sz="3600" b="1" dirty="0" smtClean="0">
                <a:latin typeface="Arial Black" panose="020B0A04020102020204" pitchFamily="34" charset="0"/>
              </a:rPr>
              <a:t>Loca</a:t>
            </a:r>
            <a:r>
              <a:rPr lang="en-US" sz="3600" dirty="0" smtClean="0">
                <a:latin typeface="Arial Black" panose="020B0A04020102020204" pitchFamily="34" charset="0"/>
              </a:rPr>
              <a:t>l</a:t>
            </a:r>
            <a:r>
              <a:rPr lang="hu-HU" sz="3600" dirty="0" smtClean="0">
                <a:latin typeface="Arial Black" panose="020B0A04020102020204" pitchFamily="34" charset="0"/>
              </a:rPr>
              <a:t/>
            </a:r>
            <a:br>
              <a:rPr lang="hu-HU" sz="3600" dirty="0" smtClean="0">
                <a:latin typeface="Arial Black" panose="020B0A04020102020204" pitchFamily="34" charset="0"/>
              </a:rPr>
            </a:br>
            <a:r>
              <a:rPr lang="hu-HU" sz="3600" dirty="0" smtClean="0"/>
              <a:t/>
            </a:r>
            <a:br>
              <a:rPr lang="hu-HU" sz="3600" dirty="0" smtClean="0"/>
            </a:br>
            <a:endParaRPr lang="hu-HU" sz="3600" dirty="0"/>
          </a:p>
        </p:txBody>
      </p:sp>
      <p:sp>
        <p:nvSpPr>
          <p:cNvPr id="3" name="Alcím 2"/>
          <p:cNvSpPr>
            <a:spLocks noGrp="1"/>
          </p:cNvSpPr>
          <p:nvPr>
            <p:ph type="subTitle" idx="1"/>
          </p:nvPr>
        </p:nvSpPr>
        <p:spPr>
          <a:xfrm>
            <a:off x="1524000" y="3602037"/>
            <a:ext cx="9144000" cy="2623271"/>
          </a:xfrm>
          <a:solidFill>
            <a:schemeClr val="bg2">
              <a:lumMod val="90000"/>
            </a:schemeClr>
          </a:solidFill>
          <a:ln w="38100">
            <a:solidFill>
              <a:srgbClr val="FFC000"/>
            </a:solidFill>
          </a:ln>
        </p:spPr>
        <p:txBody>
          <a:bodyPr>
            <a:normAutofit fontScale="55000" lnSpcReduction="20000"/>
          </a:bodyPr>
          <a:lstStyle/>
          <a:p>
            <a:endParaRPr lang="hu-HU" sz="3200" b="1" dirty="0" smtClean="0"/>
          </a:p>
          <a:p>
            <a:r>
              <a:rPr lang="en-US" sz="4000" b="1" dirty="0"/>
              <a:t>Practical </a:t>
            </a:r>
            <a:r>
              <a:rPr lang="en-US" sz="4000" b="1" dirty="0" smtClean="0"/>
              <a:t>guide</a:t>
            </a:r>
            <a:endParaRPr lang="hu-HU" sz="4000" b="1" dirty="0" smtClean="0"/>
          </a:p>
          <a:p>
            <a:r>
              <a:rPr lang="en-US" sz="4000" b="1" dirty="0" smtClean="0"/>
              <a:t>How </a:t>
            </a:r>
            <a:r>
              <a:rPr lang="en-US" sz="4000" b="1" dirty="0"/>
              <a:t>to collect information and arguments for a wage bargaining agreement  </a:t>
            </a:r>
            <a:endParaRPr lang="hu-HU" sz="4000" b="1" dirty="0" smtClean="0"/>
          </a:p>
          <a:p>
            <a:r>
              <a:rPr lang="en-US" sz="4000" b="1" dirty="0" smtClean="0"/>
              <a:t>November-December 2022</a:t>
            </a:r>
            <a:endParaRPr lang="hu-HU" sz="4000" b="1" dirty="0" smtClean="0"/>
          </a:p>
          <a:p>
            <a:r>
              <a:rPr lang="hu-HU" sz="3200" dirty="0" smtClean="0"/>
              <a:t>Szilvia </a:t>
            </a:r>
            <a:r>
              <a:rPr lang="en-US" sz="3200" dirty="0" err="1" smtClean="0"/>
              <a:t>Borbély</a:t>
            </a:r>
            <a:r>
              <a:rPr lang="en-US" sz="3200" dirty="0" smtClean="0"/>
              <a:t> </a:t>
            </a:r>
            <a:endParaRPr lang="hu-HU" sz="3200" dirty="0" smtClean="0"/>
          </a:p>
          <a:p>
            <a:endParaRPr lang="hu-HU" sz="3200" b="1" dirty="0">
              <a:solidFill>
                <a:srgbClr val="000000"/>
              </a:solidFill>
              <a:latin typeface="Arial"/>
              <a:ea typeface="맑은 고딕"/>
            </a:endParaRPr>
          </a:p>
          <a:p>
            <a:r>
              <a:rPr lang="en-GB" sz="3200" b="1" dirty="0" smtClean="0">
                <a:solidFill>
                  <a:srgbClr val="000000"/>
                </a:solidFill>
                <a:latin typeface="Arial"/>
                <a:ea typeface="맑은 고딕"/>
              </a:rPr>
              <a:t>Project</a:t>
            </a:r>
            <a:r>
              <a:rPr lang="en-GB" sz="3200" b="1" dirty="0">
                <a:solidFill>
                  <a:srgbClr val="000000"/>
                </a:solidFill>
                <a:latin typeface="Arial"/>
                <a:ea typeface="맑은 고딕"/>
              </a:rPr>
              <a:t>: 101048392 — Switching to Local — SOCPL-2021-INFO-WK</a:t>
            </a:r>
          </a:p>
          <a:p>
            <a:endParaRPr lang="hu-HU" sz="3200" b="1" dirty="0"/>
          </a:p>
          <a:p>
            <a:endParaRPr lang="hu-HU" sz="3200" dirty="0"/>
          </a:p>
          <a:p>
            <a:endParaRPr lang="hu-HU" sz="3200" dirty="0"/>
          </a:p>
          <a:p>
            <a:endParaRPr lang="hu-HU" dirty="0"/>
          </a:p>
        </p:txBody>
      </p:sp>
      <p:pic>
        <p:nvPicPr>
          <p:cNvPr id="10" name="Kép 9" descr="C:\Users\Szilvia\AppData\Local\Temp\IMG_531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0146" y="1333480"/>
            <a:ext cx="794328" cy="960227"/>
          </a:xfrm>
          <a:prstGeom prst="rect">
            <a:avLst/>
          </a:prstGeom>
          <a:noFill/>
          <a:ln>
            <a:noFill/>
          </a:ln>
        </p:spPr>
      </p:pic>
      <p:pic>
        <p:nvPicPr>
          <p:cNvPr id="11" name="Kép 10" descr="C:\Users\Szilvia\AppData\Local\Temp\pid-9496\LOGO_fesete.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6368" y="1333479"/>
            <a:ext cx="662505" cy="960227"/>
          </a:xfrm>
          <a:prstGeom prst="rect">
            <a:avLst/>
          </a:prstGeom>
          <a:noFill/>
          <a:ln>
            <a:noFill/>
          </a:ln>
        </p:spPr>
      </p:pic>
      <p:pic>
        <p:nvPicPr>
          <p:cNvPr id="12" name="image6.jpeg"/>
          <p:cNvPicPr/>
          <p:nvPr/>
        </p:nvPicPr>
        <p:blipFill>
          <a:blip r:embed="rId4" cstate="print"/>
          <a:stretch>
            <a:fillRect/>
          </a:stretch>
        </p:blipFill>
        <p:spPr>
          <a:xfrm>
            <a:off x="7823200" y="1333479"/>
            <a:ext cx="1099127" cy="1095684"/>
          </a:xfrm>
          <a:prstGeom prst="rect">
            <a:avLst/>
          </a:prstGeom>
        </p:spPr>
      </p:pic>
      <p:pic>
        <p:nvPicPr>
          <p:cNvPr id="13" name="Kép 21" descr="Bánya-. Energia- és Ipari Dolgozók Szakszervezete (BDSZ) - Az érdekképviselet!">
            <a:extLst>
              <a:ext uri="{FF2B5EF4-FFF2-40B4-BE49-F238E27FC236}">
                <a16:creationId xmlns:a16="http://schemas.microsoft.com/office/drawing/2014/main" id="{00000000-0000-0000-0000-000000000000}"/>
              </a:ext>
            </a:extLst>
          </p:cNvPr>
          <p:cNvPicPr>
            <a:picLocks noChangeAspect="1"/>
          </p:cNvPicPr>
          <p:nvPr/>
        </p:nvPicPr>
        <p:blipFill>
          <a:blip r:embed="rId5"/>
          <a:srcRect/>
          <a:stretch>
            <a:fillRect/>
          </a:stretch>
        </p:blipFill>
        <p:spPr>
          <a:xfrm>
            <a:off x="1669272" y="1333480"/>
            <a:ext cx="858980" cy="988383"/>
          </a:xfrm>
          <a:prstGeom prst="rect">
            <a:avLst/>
          </a:prstGeom>
          <a:noFill/>
          <a:ln cap="flat">
            <a:noFill/>
          </a:ln>
        </p:spPr>
      </p:pic>
      <p:pic>
        <p:nvPicPr>
          <p:cNvPr id="2052" name="Kép 12" descr="Bánya-. Energia- és Ipari Dolgozók Szakszervezete (BDSZ) - Az érdekképvisel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74650" cy="5461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Kép 8" descr="IMG_53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52450" cy="5524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Kép 7" descr="LOGO_fese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381000" cy="54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73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890981" y="2752435"/>
            <a:ext cx="7656945" cy="1938992"/>
          </a:xfrm>
          <a:prstGeom prst="rect">
            <a:avLst/>
          </a:prstGeom>
          <a:solidFill>
            <a:schemeClr val="accent4"/>
          </a:solidFill>
        </p:spPr>
        <p:txBody>
          <a:bodyPr wrap="square" rtlCol="0">
            <a:spAutoFit/>
          </a:bodyPr>
          <a:lstStyle/>
          <a:p>
            <a:r>
              <a:rPr lang="hu-HU" sz="6000" dirty="0" smtClean="0"/>
              <a:t>SOURCES </a:t>
            </a:r>
            <a:r>
              <a:rPr lang="hu-HU" sz="6000" smtClean="0"/>
              <a:t>OF INFORMATION</a:t>
            </a:r>
            <a:endParaRPr lang="hu-HU" sz="6000" dirty="0"/>
          </a:p>
        </p:txBody>
      </p:sp>
    </p:spTree>
    <p:extLst>
      <p:ext uri="{BB962C8B-B14F-4D97-AF65-F5344CB8AC3E}">
        <p14:creationId xmlns:p14="http://schemas.microsoft.com/office/powerpoint/2010/main" val="54549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98765" y="384509"/>
            <a:ext cx="4858326" cy="646331"/>
          </a:xfrm>
          <a:prstGeom prst="rect">
            <a:avLst/>
          </a:prstGeom>
          <a:solidFill>
            <a:schemeClr val="accent6">
              <a:lumMod val="20000"/>
              <a:lumOff val="80000"/>
            </a:schemeClr>
          </a:solidFill>
        </p:spPr>
        <p:txBody>
          <a:bodyPr wrap="square" rtlCol="0">
            <a:spAutoFit/>
          </a:bodyPr>
          <a:lstStyle/>
          <a:p>
            <a:r>
              <a:rPr lang="en-US" dirty="0"/>
              <a:t>No deal can be done without the right data</a:t>
            </a:r>
            <a:r>
              <a:rPr lang="en-US" dirty="0" smtClean="0"/>
              <a:t>.</a:t>
            </a:r>
            <a:endParaRPr lang="hu-HU" dirty="0" smtClean="0"/>
          </a:p>
          <a:p>
            <a:r>
              <a:rPr lang="hu-HU" dirty="0" err="1" smtClean="0"/>
              <a:t>But</a:t>
            </a:r>
            <a:r>
              <a:rPr lang="hu-HU" dirty="0" smtClean="0"/>
              <a:t> w</a:t>
            </a:r>
            <a:r>
              <a:rPr lang="en-US" dirty="0" smtClean="0"/>
              <a:t>here </a:t>
            </a:r>
            <a:r>
              <a:rPr lang="en-US" dirty="0"/>
              <a:t>can we find the REQUIRED DATA?</a:t>
            </a:r>
            <a:endParaRPr lang="hu-HU" b="1" i="1" dirty="0" smtClean="0"/>
          </a:p>
        </p:txBody>
      </p:sp>
      <p:sp>
        <p:nvSpPr>
          <p:cNvPr id="3" name="Téglalap 2"/>
          <p:cNvSpPr/>
          <p:nvPr/>
        </p:nvSpPr>
        <p:spPr>
          <a:xfrm>
            <a:off x="498765" y="1482792"/>
            <a:ext cx="2946399" cy="471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b="1" i="1" dirty="0" err="1"/>
              <a:t>Company</a:t>
            </a:r>
            <a:r>
              <a:rPr lang="hu-HU" b="1" i="1" dirty="0"/>
              <a:t> </a:t>
            </a:r>
            <a:r>
              <a:rPr lang="hu-HU" b="1" i="1" dirty="0" err="1"/>
              <a:t>data</a:t>
            </a:r>
            <a:r>
              <a:rPr lang="hu-HU" b="1" i="1" dirty="0"/>
              <a:t>, </a:t>
            </a:r>
            <a:r>
              <a:rPr lang="hu-HU" b="1" i="1" dirty="0" err="1"/>
              <a:t>balance</a:t>
            </a:r>
            <a:r>
              <a:rPr lang="hu-HU" b="1" i="1" dirty="0"/>
              <a:t> </a:t>
            </a:r>
            <a:r>
              <a:rPr lang="hu-HU" b="1" i="1" dirty="0" err="1"/>
              <a:t>sheets</a:t>
            </a:r>
            <a:endParaRPr lang="hu-HU" b="1" i="1" dirty="0"/>
          </a:p>
        </p:txBody>
      </p:sp>
      <p:sp>
        <p:nvSpPr>
          <p:cNvPr id="4" name="Jobbra nyíl 3"/>
          <p:cNvSpPr/>
          <p:nvPr/>
        </p:nvSpPr>
        <p:spPr>
          <a:xfrm>
            <a:off x="3440268" y="154608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Szövegdoboz 4"/>
          <p:cNvSpPr txBox="1"/>
          <p:nvPr/>
        </p:nvSpPr>
        <p:spPr>
          <a:xfrm>
            <a:off x="4498108" y="1385761"/>
            <a:ext cx="5246255" cy="923330"/>
          </a:xfrm>
          <a:prstGeom prst="rect">
            <a:avLst/>
          </a:prstGeom>
          <a:solidFill>
            <a:schemeClr val="accent6">
              <a:lumMod val="20000"/>
              <a:lumOff val="80000"/>
            </a:schemeClr>
          </a:solidFill>
        </p:spPr>
        <p:txBody>
          <a:bodyPr wrap="square" rtlCol="0">
            <a:spAutoFit/>
          </a:bodyPr>
          <a:lstStyle/>
          <a:p>
            <a:r>
              <a:rPr lang="en-US" dirty="0"/>
              <a:t>Management must make company data available to employees and their negotiators (trade union, works council).</a:t>
            </a:r>
            <a:endParaRPr lang="hu-HU" dirty="0"/>
          </a:p>
        </p:txBody>
      </p:sp>
      <p:sp>
        <p:nvSpPr>
          <p:cNvPr id="6" name="Lefelé nyíl 5"/>
          <p:cNvSpPr/>
          <p:nvPr/>
        </p:nvSpPr>
        <p:spPr>
          <a:xfrm>
            <a:off x="1775554" y="202582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p:cNvSpPr txBox="1"/>
          <p:nvPr/>
        </p:nvSpPr>
        <p:spPr>
          <a:xfrm>
            <a:off x="720436" y="2999332"/>
            <a:ext cx="9301457" cy="369332"/>
          </a:xfrm>
          <a:prstGeom prst="rect">
            <a:avLst/>
          </a:prstGeom>
          <a:solidFill>
            <a:schemeClr val="accent6">
              <a:lumMod val="20000"/>
              <a:lumOff val="80000"/>
            </a:schemeClr>
          </a:solidFill>
        </p:spPr>
        <p:txBody>
          <a:bodyPr wrap="none" rtlCol="0">
            <a:spAutoFit/>
          </a:bodyPr>
          <a:lstStyle/>
          <a:p>
            <a:r>
              <a:rPr lang="en-US" dirty="0"/>
              <a:t>The publicly available balances also provide a lot of information on the possible limits of the deal.</a:t>
            </a:r>
            <a:endParaRPr lang="hu-HU" dirty="0"/>
          </a:p>
        </p:txBody>
      </p:sp>
      <p:sp>
        <p:nvSpPr>
          <p:cNvPr id="8" name="Lefelé nyíl 7"/>
          <p:cNvSpPr/>
          <p:nvPr/>
        </p:nvSpPr>
        <p:spPr>
          <a:xfrm>
            <a:off x="985844" y="344722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övegdoboz 8"/>
          <p:cNvSpPr txBox="1"/>
          <p:nvPr/>
        </p:nvSpPr>
        <p:spPr>
          <a:xfrm>
            <a:off x="985844" y="4701309"/>
            <a:ext cx="9913065" cy="1477328"/>
          </a:xfrm>
          <a:prstGeom prst="rect">
            <a:avLst/>
          </a:prstGeom>
          <a:solidFill>
            <a:schemeClr val="accent6">
              <a:lumMod val="20000"/>
              <a:lumOff val="80000"/>
            </a:schemeClr>
          </a:solidFill>
        </p:spPr>
        <p:txBody>
          <a:bodyPr wrap="square" rtlCol="0">
            <a:spAutoFit/>
          </a:bodyPr>
          <a:lstStyle/>
          <a:p>
            <a:r>
              <a:rPr lang="en-US" dirty="0"/>
              <a:t>Public business information </a:t>
            </a:r>
            <a:r>
              <a:rPr lang="en-US" dirty="0" smtClean="0"/>
              <a:t>portal</a:t>
            </a:r>
            <a:endParaRPr lang="hu-HU" dirty="0" smtClean="0"/>
          </a:p>
          <a:p>
            <a:endParaRPr lang="hu-HU" dirty="0" smtClean="0"/>
          </a:p>
          <a:p>
            <a:r>
              <a:rPr lang="hu-HU" dirty="0"/>
              <a:t>I</a:t>
            </a:r>
            <a:r>
              <a:rPr lang="en-US" dirty="0" smtClean="0"/>
              <a:t>n </a:t>
            </a:r>
            <a:r>
              <a:rPr lang="en-US" dirty="0"/>
              <a:t>Hungary, after entering a few details (company name or company registration number or tax number), you can search the mandatory publication of company accounts and balance sheets on the company information portal run by the Ministry of Justice.</a:t>
            </a:r>
            <a:endParaRPr lang="hu-HU" dirty="0" smtClean="0"/>
          </a:p>
        </p:txBody>
      </p:sp>
      <p:sp>
        <p:nvSpPr>
          <p:cNvPr id="10" name="Téglalap 9"/>
          <p:cNvSpPr/>
          <p:nvPr/>
        </p:nvSpPr>
        <p:spPr>
          <a:xfrm>
            <a:off x="1570182" y="6253018"/>
            <a:ext cx="6289963" cy="526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i="1" dirty="0" err="1" smtClean="0"/>
              <a:t>Sources</a:t>
            </a:r>
            <a:r>
              <a:rPr lang="hu-HU" i="1" dirty="0" smtClean="0"/>
              <a:t> in Hungary:</a:t>
            </a:r>
            <a:r>
              <a:rPr lang="en-US" dirty="0" smtClean="0"/>
              <a:t> </a:t>
            </a:r>
            <a:endParaRPr lang="hu-HU" dirty="0" smtClean="0"/>
          </a:p>
          <a:p>
            <a:r>
              <a:rPr lang="en-US" dirty="0" smtClean="0"/>
              <a:t>https://ebeszamolo.im.gov.hu/oldal/beszamolo_kereses</a:t>
            </a:r>
            <a:endParaRPr lang="hu-HU" dirty="0"/>
          </a:p>
        </p:txBody>
      </p:sp>
    </p:spTree>
    <p:extLst>
      <p:ext uri="{BB962C8B-B14F-4D97-AF65-F5344CB8AC3E}">
        <p14:creationId xmlns:p14="http://schemas.microsoft.com/office/powerpoint/2010/main" val="2535133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63418" y="314037"/>
            <a:ext cx="1403927" cy="707886"/>
          </a:xfrm>
          <a:prstGeom prst="rect">
            <a:avLst/>
          </a:prstGeom>
          <a:noFill/>
        </p:spPr>
        <p:txBody>
          <a:bodyPr wrap="square" rtlCol="0">
            <a:spAutoFit/>
          </a:bodyPr>
          <a:lstStyle/>
          <a:p>
            <a:r>
              <a:rPr lang="hu-HU" sz="2000" b="1" dirty="0" err="1" smtClean="0"/>
              <a:t>Other</a:t>
            </a:r>
            <a:r>
              <a:rPr lang="hu-HU" sz="2000" b="1" dirty="0" smtClean="0"/>
              <a:t> </a:t>
            </a:r>
            <a:r>
              <a:rPr lang="hu-HU" sz="2000" b="1" dirty="0" err="1" smtClean="0"/>
              <a:t>sources</a:t>
            </a:r>
            <a:endParaRPr lang="hu-HU" sz="2000" b="1" dirty="0"/>
          </a:p>
        </p:txBody>
      </p:sp>
      <p:sp>
        <p:nvSpPr>
          <p:cNvPr id="3" name="Szövegdoboz 2"/>
          <p:cNvSpPr txBox="1"/>
          <p:nvPr/>
        </p:nvSpPr>
        <p:spPr>
          <a:xfrm>
            <a:off x="314035" y="1601855"/>
            <a:ext cx="2088905" cy="369332"/>
          </a:xfrm>
          <a:prstGeom prst="rect">
            <a:avLst/>
          </a:prstGeom>
          <a:solidFill>
            <a:schemeClr val="accent6">
              <a:lumMod val="20000"/>
              <a:lumOff val="80000"/>
            </a:schemeClr>
          </a:solidFill>
        </p:spPr>
        <p:txBody>
          <a:bodyPr wrap="none" rtlCol="0">
            <a:spAutoFit/>
          </a:bodyPr>
          <a:lstStyle/>
          <a:p>
            <a:r>
              <a:rPr lang="hu-HU" dirty="0" err="1" smtClean="0"/>
              <a:t>Labour</a:t>
            </a:r>
            <a:r>
              <a:rPr lang="hu-HU" dirty="0" smtClean="0"/>
              <a:t> </a:t>
            </a:r>
            <a:r>
              <a:rPr lang="hu-HU" dirty="0" err="1"/>
              <a:t>Force</a:t>
            </a:r>
            <a:r>
              <a:rPr lang="hu-HU" dirty="0"/>
              <a:t> </a:t>
            </a:r>
            <a:r>
              <a:rPr lang="hu-HU" dirty="0" err="1"/>
              <a:t>Survey</a:t>
            </a:r>
            <a:endParaRPr lang="hu-HU" dirty="0"/>
          </a:p>
        </p:txBody>
      </p:sp>
      <p:sp>
        <p:nvSpPr>
          <p:cNvPr id="4" name="Szövegdoboz 3"/>
          <p:cNvSpPr txBox="1"/>
          <p:nvPr/>
        </p:nvSpPr>
        <p:spPr>
          <a:xfrm>
            <a:off x="295563" y="2192921"/>
            <a:ext cx="11369965" cy="646331"/>
          </a:xfrm>
          <a:prstGeom prst="rect">
            <a:avLst/>
          </a:prstGeom>
          <a:solidFill>
            <a:schemeClr val="accent6">
              <a:lumMod val="20000"/>
              <a:lumOff val="80000"/>
            </a:schemeClr>
          </a:solidFill>
        </p:spPr>
        <p:txBody>
          <a:bodyPr wrap="square" rtlCol="0">
            <a:spAutoFit/>
          </a:bodyPr>
          <a:lstStyle/>
          <a:p>
            <a:r>
              <a:rPr lang="en-US" dirty="0"/>
              <a:t>Institutional </a:t>
            </a:r>
            <a:r>
              <a:rPr lang="en-US" dirty="0" err="1"/>
              <a:t>labour</a:t>
            </a:r>
            <a:r>
              <a:rPr lang="en-US" dirty="0"/>
              <a:t> statistics - these cover enterprises with five or more employees and institutions with full budgetary and non-profit employment significance</a:t>
            </a:r>
            <a:endParaRPr lang="hu-HU" dirty="0"/>
          </a:p>
        </p:txBody>
      </p:sp>
      <p:sp>
        <p:nvSpPr>
          <p:cNvPr id="5" name="Szövegdoboz 4"/>
          <p:cNvSpPr txBox="1"/>
          <p:nvPr/>
        </p:nvSpPr>
        <p:spPr>
          <a:xfrm>
            <a:off x="3343563" y="564285"/>
            <a:ext cx="3456780" cy="369332"/>
          </a:xfrm>
          <a:prstGeom prst="rect">
            <a:avLst/>
          </a:prstGeom>
          <a:solidFill>
            <a:schemeClr val="accent1">
              <a:lumMod val="20000"/>
              <a:lumOff val="80000"/>
            </a:schemeClr>
          </a:solidFill>
        </p:spPr>
        <p:txBody>
          <a:bodyPr wrap="none" rtlCol="0">
            <a:spAutoFit/>
          </a:bodyPr>
          <a:lstStyle/>
          <a:p>
            <a:r>
              <a:rPr lang="hu-HU" dirty="0"/>
              <a:t>KSH - CENTRAL STATISTICAL OFFICE</a:t>
            </a:r>
            <a:endParaRPr lang="hu-HU" dirty="0"/>
          </a:p>
        </p:txBody>
      </p:sp>
      <p:sp>
        <p:nvSpPr>
          <p:cNvPr id="6" name="Lefelé nyíl 5"/>
          <p:cNvSpPr/>
          <p:nvPr/>
        </p:nvSpPr>
        <p:spPr>
          <a:xfrm>
            <a:off x="3629890" y="890655"/>
            <a:ext cx="410741" cy="71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Lefelé nyíl 6"/>
          <p:cNvSpPr/>
          <p:nvPr/>
        </p:nvSpPr>
        <p:spPr>
          <a:xfrm>
            <a:off x="5173408" y="890655"/>
            <a:ext cx="484632" cy="120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Szövegdoboz 7"/>
          <p:cNvSpPr txBox="1"/>
          <p:nvPr/>
        </p:nvSpPr>
        <p:spPr>
          <a:xfrm>
            <a:off x="960582" y="3334327"/>
            <a:ext cx="5646226" cy="369332"/>
          </a:xfrm>
          <a:prstGeom prst="rect">
            <a:avLst/>
          </a:prstGeom>
          <a:solidFill>
            <a:schemeClr val="accent1">
              <a:lumMod val="20000"/>
              <a:lumOff val="80000"/>
            </a:schemeClr>
          </a:solidFill>
        </p:spPr>
        <p:txBody>
          <a:bodyPr wrap="none" rtlCol="0">
            <a:spAutoFit/>
          </a:bodyPr>
          <a:lstStyle/>
          <a:p>
            <a:r>
              <a:rPr lang="hu-HU" i="1" dirty="0" smtClean="0"/>
              <a:t>EUROSTAT </a:t>
            </a:r>
            <a:r>
              <a:rPr lang="en-US" i="1" dirty="0"/>
              <a:t>- the statistical database of the European Union</a:t>
            </a:r>
            <a:endParaRPr lang="hu-HU" dirty="0"/>
          </a:p>
        </p:txBody>
      </p:sp>
      <p:sp>
        <p:nvSpPr>
          <p:cNvPr id="10" name="Szövegdoboz 9"/>
          <p:cNvSpPr txBox="1"/>
          <p:nvPr/>
        </p:nvSpPr>
        <p:spPr>
          <a:xfrm>
            <a:off x="7252406" y="3103494"/>
            <a:ext cx="3515065" cy="1200329"/>
          </a:xfrm>
          <a:prstGeom prst="rect">
            <a:avLst/>
          </a:prstGeom>
          <a:solidFill>
            <a:schemeClr val="accent6">
              <a:lumMod val="20000"/>
              <a:lumOff val="80000"/>
            </a:schemeClr>
          </a:solidFill>
        </p:spPr>
        <p:txBody>
          <a:bodyPr wrap="none" rtlCol="0">
            <a:spAutoFit/>
          </a:bodyPr>
          <a:lstStyle/>
          <a:p>
            <a:r>
              <a:rPr lang="en-US" dirty="0" err="1"/>
              <a:t>Labour</a:t>
            </a:r>
            <a:r>
              <a:rPr lang="en-US" dirty="0"/>
              <a:t> </a:t>
            </a:r>
            <a:r>
              <a:rPr lang="en-US" dirty="0" smtClean="0"/>
              <a:t>costs</a:t>
            </a:r>
            <a:endParaRPr lang="hu-HU" dirty="0" smtClean="0"/>
          </a:p>
          <a:p>
            <a:r>
              <a:rPr lang="en-US" dirty="0" smtClean="0"/>
              <a:t>Wages</a:t>
            </a:r>
            <a:endParaRPr lang="hu-HU" dirty="0" smtClean="0"/>
          </a:p>
          <a:p>
            <a:r>
              <a:rPr lang="en-US" dirty="0" smtClean="0"/>
              <a:t>Social </a:t>
            </a:r>
            <a:r>
              <a:rPr lang="en-US" dirty="0"/>
              <a:t>security </a:t>
            </a:r>
            <a:r>
              <a:rPr lang="en-US" dirty="0" smtClean="0"/>
              <a:t>contributions</a:t>
            </a:r>
            <a:endParaRPr lang="hu-HU" dirty="0" smtClean="0"/>
          </a:p>
          <a:p>
            <a:r>
              <a:rPr lang="en-US" dirty="0" smtClean="0"/>
              <a:t>and </a:t>
            </a:r>
            <a:r>
              <a:rPr lang="en-US" dirty="0"/>
              <a:t>much more about EU countries</a:t>
            </a:r>
            <a:endParaRPr lang="hu-HU" dirty="0"/>
          </a:p>
        </p:txBody>
      </p:sp>
      <p:sp>
        <p:nvSpPr>
          <p:cNvPr id="11" name="Jobbra nyíl 10"/>
          <p:cNvSpPr/>
          <p:nvPr/>
        </p:nvSpPr>
        <p:spPr>
          <a:xfrm>
            <a:off x="6091397" y="3334327"/>
            <a:ext cx="978408" cy="484632"/>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Lefelé nyíl 11"/>
          <p:cNvSpPr/>
          <p:nvPr/>
        </p:nvSpPr>
        <p:spPr>
          <a:xfrm>
            <a:off x="1023065" y="369203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Szövegdoboz 12"/>
          <p:cNvSpPr txBox="1"/>
          <p:nvPr/>
        </p:nvSpPr>
        <p:spPr>
          <a:xfrm>
            <a:off x="960582" y="4670440"/>
            <a:ext cx="7363170" cy="1200329"/>
          </a:xfrm>
          <a:prstGeom prst="rect">
            <a:avLst/>
          </a:prstGeom>
          <a:solidFill>
            <a:schemeClr val="accent4">
              <a:lumMod val="20000"/>
              <a:lumOff val="80000"/>
            </a:schemeClr>
          </a:solidFill>
        </p:spPr>
        <p:txBody>
          <a:bodyPr wrap="none" rtlCol="0">
            <a:spAutoFit/>
          </a:bodyPr>
          <a:lstStyle/>
          <a:p>
            <a:r>
              <a:rPr lang="hu-HU" dirty="0" err="1" smtClean="0">
                <a:hlinkClick r:id="rId2"/>
              </a:rPr>
              <a:t>Links</a:t>
            </a:r>
            <a:r>
              <a:rPr lang="hu-HU" dirty="0" smtClean="0">
                <a:hlinkClick r:id="rId2"/>
              </a:rPr>
              <a:t> to </a:t>
            </a:r>
            <a:r>
              <a:rPr lang="hu-HU" dirty="0" err="1" smtClean="0">
                <a:hlinkClick r:id="rId2"/>
              </a:rPr>
              <a:t>the</a:t>
            </a:r>
            <a:r>
              <a:rPr lang="hu-HU" dirty="0" smtClean="0">
                <a:hlinkClick r:id="rId2"/>
              </a:rPr>
              <a:t> Eurostat </a:t>
            </a:r>
            <a:r>
              <a:rPr lang="hu-HU" dirty="0" err="1" smtClean="0">
                <a:hlinkClick r:id="rId2"/>
              </a:rPr>
              <a:t>database</a:t>
            </a:r>
            <a:r>
              <a:rPr lang="hu-HU" dirty="0" smtClean="0">
                <a:hlinkClick r:id="rId2"/>
              </a:rPr>
              <a:t>:</a:t>
            </a:r>
            <a:endParaRPr lang="hu-HU" dirty="0" smtClean="0">
              <a:hlinkClick r:id="rId2"/>
            </a:endParaRPr>
          </a:p>
          <a:p>
            <a:r>
              <a:rPr lang="hu-HU" u="sng" dirty="0" smtClean="0">
                <a:hlinkClick r:id="rId2"/>
              </a:rPr>
              <a:t>https</a:t>
            </a:r>
            <a:r>
              <a:rPr lang="hu-HU" u="sng" dirty="0">
                <a:hlinkClick r:id="rId2"/>
              </a:rPr>
              <a:t>://ec.europa.eu/eurostat/web/labour-market/labour-costs/main-tables</a:t>
            </a:r>
            <a:endParaRPr lang="hu-HU" dirty="0"/>
          </a:p>
          <a:p>
            <a:r>
              <a:rPr lang="hu-HU" u="sng" dirty="0">
                <a:hlinkClick r:id="rId3"/>
              </a:rPr>
              <a:t>https://ec.europa.eu/eurostat/web/labour-market/labour-costs/database</a:t>
            </a:r>
            <a:endParaRPr lang="hu-HU" dirty="0"/>
          </a:p>
          <a:p>
            <a:endParaRPr lang="hu-HU" dirty="0"/>
          </a:p>
        </p:txBody>
      </p:sp>
    </p:spTree>
    <p:extLst>
      <p:ext uri="{BB962C8B-B14F-4D97-AF65-F5344CB8AC3E}">
        <p14:creationId xmlns:p14="http://schemas.microsoft.com/office/powerpoint/2010/main" val="3628882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979056" y="415636"/>
            <a:ext cx="1228435" cy="646331"/>
          </a:xfrm>
          <a:prstGeom prst="rect">
            <a:avLst/>
          </a:prstGeom>
        </p:spPr>
        <p:txBody>
          <a:bodyPr wrap="square">
            <a:spAutoFit/>
          </a:bodyPr>
          <a:lstStyle/>
          <a:p>
            <a:r>
              <a:rPr lang="hu-HU" b="1" dirty="0" smtClean="0"/>
              <a:t>More </a:t>
            </a:r>
            <a:r>
              <a:rPr lang="hu-HU" b="1" dirty="0" err="1" smtClean="0"/>
              <a:t>sources</a:t>
            </a:r>
            <a:endParaRPr lang="hu-HU" b="1" dirty="0"/>
          </a:p>
        </p:txBody>
      </p:sp>
      <p:sp>
        <p:nvSpPr>
          <p:cNvPr id="4" name="Szövegdoboz 3"/>
          <p:cNvSpPr txBox="1"/>
          <p:nvPr/>
        </p:nvSpPr>
        <p:spPr>
          <a:xfrm>
            <a:off x="3805382" y="415528"/>
            <a:ext cx="5264727" cy="646331"/>
          </a:xfrm>
          <a:prstGeom prst="rect">
            <a:avLst/>
          </a:prstGeom>
          <a:solidFill>
            <a:schemeClr val="accent1">
              <a:lumMod val="20000"/>
              <a:lumOff val="80000"/>
            </a:schemeClr>
          </a:solidFill>
        </p:spPr>
        <p:txBody>
          <a:bodyPr wrap="square" rtlCol="0">
            <a:spAutoFit/>
          </a:bodyPr>
          <a:lstStyle/>
          <a:p>
            <a:r>
              <a:rPr lang="en-US" i="1" dirty="0"/>
              <a:t>International </a:t>
            </a:r>
            <a:r>
              <a:rPr lang="en-US" i="1" dirty="0" err="1"/>
              <a:t>Labour</a:t>
            </a:r>
            <a:r>
              <a:rPr lang="en-US" i="1" dirty="0"/>
              <a:t> </a:t>
            </a:r>
            <a:r>
              <a:rPr lang="en-US" i="1" dirty="0" err="1"/>
              <a:t>Organisation</a:t>
            </a:r>
            <a:r>
              <a:rPr lang="en-US" i="1" dirty="0"/>
              <a:t> (ILO) wage statistics </a:t>
            </a:r>
            <a:endParaRPr lang="hu-HU" dirty="0"/>
          </a:p>
          <a:p>
            <a:r>
              <a:rPr lang="en-US" dirty="0"/>
              <a:t>https://ilostat.ilo.org/topics/wages</a:t>
            </a:r>
            <a:r>
              <a:rPr lang="en-US" dirty="0" smtClean="0"/>
              <a:t>/</a:t>
            </a:r>
            <a:endParaRPr lang="hu-HU" dirty="0"/>
          </a:p>
        </p:txBody>
      </p:sp>
      <p:sp>
        <p:nvSpPr>
          <p:cNvPr id="15" name="Téglalap 14"/>
          <p:cNvSpPr/>
          <p:nvPr/>
        </p:nvSpPr>
        <p:spPr>
          <a:xfrm>
            <a:off x="3805382" y="1172679"/>
            <a:ext cx="6096000" cy="665695"/>
          </a:xfrm>
          <a:prstGeom prst="rect">
            <a:avLst/>
          </a:prstGeom>
          <a:solidFill>
            <a:schemeClr val="accent4">
              <a:lumMod val="20000"/>
              <a:lumOff val="80000"/>
            </a:schemeClr>
          </a:solidFill>
        </p:spPr>
        <p:txBody>
          <a:bodyPr>
            <a:spAutoFit/>
          </a:bodyPr>
          <a:lstStyle/>
          <a:p>
            <a:pPr>
              <a:spcAft>
                <a:spcPts val="0"/>
              </a:spcAft>
            </a:pPr>
            <a:r>
              <a:rPr lang="hu-HU" i="1" dirty="0">
                <a:latin typeface="Calibri" panose="020F0502020204030204" pitchFamily="34" charset="0"/>
                <a:ea typeface="Times New Roman" panose="02020603050405020304" pitchFamily="18" charset="0"/>
              </a:rPr>
              <a:t>OECD </a:t>
            </a:r>
            <a:r>
              <a:rPr lang="hu-HU" i="1" dirty="0" err="1">
                <a:latin typeface="Calibri" panose="020F0502020204030204" pitchFamily="34" charset="0"/>
                <a:ea typeface="Times New Roman" panose="02020603050405020304" pitchFamily="18" charset="0"/>
              </a:rPr>
              <a:t>wage</a:t>
            </a:r>
            <a:r>
              <a:rPr lang="hu-HU" i="1" dirty="0">
                <a:latin typeface="Calibri" panose="020F0502020204030204" pitchFamily="34" charset="0"/>
                <a:ea typeface="Times New Roman" panose="02020603050405020304" pitchFamily="18" charset="0"/>
              </a:rPr>
              <a:t> </a:t>
            </a:r>
            <a:r>
              <a:rPr lang="hu-HU" i="1" dirty="0" err="1" smtClean="0">
                <a:latin typeface="Calibri" panose="020F0502020204030204" pitchFamily="34" charset="0"/>
                <a:ea typeface="Times New Roman" panose="02020603050405020304" pitchFamily="18" charset="0"/>
              </a:rPr>
              <a:t>statistics</a:t>
            </a:r>
            <a:endParaRPr lang="hu-HU" i="1" dirty="0" smtClean="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https</a:t>
            </a:r>
            <a:r>
              <a:rPr lang="en-US" dirty="0">
                <a:latin typeface="Calibri" panose="020F0502020204030204" pitchFamily="34" charset="0"/>
                <a:ea typeface="Times New Roman" panose="02020603050405020304" pitchFamily="18" charset="0"/>
              </a:rPr>
              <a:t>://data.oecd.org/earnwage/average-wages.htm</a:t>
            </a:r>
            <a:endParaRPr lang="hu-HU" dirty="0">
              <a:latin typeface="Times New Roman" panose="02020603050405020304" pitchFamily="18" charset="0"/>
              <a:ea typeface="Times New Roman" panose="02020603050405020304" pitchFamily="18" charset="0"/>
            </a:endParaRPr>
          </a:p>
        </p:txBody>
      </p:sp>
      <p:sp>
        <p:nvSpPr>
          <p:cNvPr id="16" name="Jobbra nyíl 15"/>
          <p:cNvSpPr/>
          <p:nvPr/>
        </p:nvSpPr>
        <p:spPr>
          <a:xfrm>
            <a:off x="2429164" y="496377"/>
            <a:ext cx="978408" cy="307187"/>
          </a:xfrm>
          <a:prstGeom prst="rightArrow">
            <a:avLst>
              <a:gd name="adj1" fmla="val 3385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Jobbra nyíl 16"/>
          <p:cNvSpPr/>
          <p:nvPr/>
        </p:nvSpPr>
        <p:spPr>
          <a:xfrm>
            <a:off x="2429164" y="1172679"/>
            <a:ext cx="978408" cy="268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8" name="Kép 17"/>
          <p:cNvPicPr/>
          <p:nvPr/>
        </p:nvPicPr>
        <p:blipFill>
          <a:blip r:embed="rId2"/>
          <a:stretch>
            <a:fillRect/>
          </a:stretch>
        </p:blipFill>
        <p:spPr>
          <a:xfrm>
            <a:off x="350982" y="1949193"/>
            <a:ext cx="9005453" cy="4719462"/>
          </a:xfrm>
          <a:prstGeom prst="rect">
            <a:avLst/>
          </a:prstGeom>
        </p:spPr>
      </p:pic>
    </p:spTree>
    <p:extLst>
      <p:ext uri="{BB962C8B-B14F-4D97-AF65-F5344CB8AC3E}">
        <p14:creationId xmlns:p14="http://schemas.microsoft.com/office/powerpoint/2010/main" val="3058886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p:nvPr/>
        </p:nvPicPr>
        <p:blipFill>
          <a:blip r:embed="rId2"/>
          <a:stretch>
            <a:fillRect/>
          </a:stretch>
        </p:blipFill>
        <p:spPr>
          <a:xfrm>
            <a:off x="674255" y="332510"/>
            <a:ext cx="10954327" cy="6363854"/>
          </a:xfrm>
          <a:prstGeom prst="rect">
            <a:avLst/>
          </a:prstGeom>
        </p:spPr>
      </p:pic>
    </p:spTree>
    <p:extLst>
      <p:ext uri="{BB962C8B-B14F-4D97-AF65-F5344CB8AC3E}">
        <p14:creationId xmlns:p14="http://schemas.microsoft.com/office/powerpoint/2010/main" val="1254576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67856" y="212437"/>
            <a:ext cx="2512290" cy="707886"/>
          </a:xfrm>
          <a:prstGeom prst="rect">
            <a:avLst/>
          </a:prstGeom>
        </p:spPr>
        <p:txBody>
          <a:bodyPr wrap="square">
            <a:spAutoFit/>
          </a:bodyPr>
          <a:lstStyle/>
          <a:p>
            <a:pPr>
              <a:spcAft>
                <a:spcPts val="0"/>
              </a:spcAft>
            </a:pPr>
            <a:r>
              <a:rPr lang="en-US" sz="2000" b="1" dirty="0">
                <a:latin typeface="Calibri" panose="020F0502020204030204" pitchFamily="34" charset="0"/>
                <a:ea typeface="Times New Roman" panose="02020603050405020304" pitchFamily="18" charset="0"/>
              </a:rPr>
              <a:t>Alternative information sources</a:t>
            </a:r>
            <a:endParaRPr lang="hu-HU" sz="2000" b="1" dirty="0">
              <a:latin typeface="Times New Roman" panose="02020603050405020304" pitchFamily="18" charset="0"/>
              <a:ea typeface="Times New Roman" panose="02020603050405020304" pitchFamily="18" charset="0"/>
            </a:endParaRPr>
          </a:p>
        </p:txBody>
      </p:sp>
      <p:sp>
        <p:nvSpPr>
          <p:cNvPr id="3" name="Jobbra nyíl 2"/>
          <p:cNvSpPr/>
          <p:nvPr/>
        </p:nvSpPr>
        <p:spPr>
          <a:xfrm>
            <a:off x="2854037" y="43237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Szövegdoboz 3"/>
          <p:cNvSpPr txBox="1"/>
          <p:nvPr/>
        </p:nvSpPr>
        <p:spPr>
          <a:xfrm>
            <a:off x="4016652" y="249822"/>
            <a:ext cx="7421078" cy="923330"/>
          </a:xfrm>
          <a:prstGeom prst="rect">
            <a:avLst/>
          </a:prstGeom>
          <a:solidFill>
            <a:schemeClr val="accent4">
              <a:lumMod val="20000"/>
              <a:lumOff val="80000"/>
            </a:schemeClr>
          </a:solidFill>
        </p:spPr>
        <p:txBody>
          <a:bodyPr wrap="square" rtlCol="0">
            <a:spAutoFit/>
          </a:bodyPr>
          <a:lstStyle/>
          <a:p>
            <a:pPr algn="ctr"/>
            <a:r>
              <a:rPr lang="hu-HU" b="1" dirty="0" err="1" smtClean="0"/>
              <a:t>Attention</a:t>
            </a:r>
            <a:r>
              <a:rPr lang="en-US" b="1" dirty="0" smtClean="0"/>
              <a:t>!</a:t>
            </a:r>
            <a:endParaRPr lang="hu-HU" b="1" dirty="0" smtClean="0"/>
          </a:p>
          <a:p>
            <a:pPr algn="ctr"/>
            <a:r>
              <a:rPr lang="en-US" b="1" dirty="0" smtClean="0"/>
              <a:t>The</a:t>
            </a:r>
            <a:r>
              <a:rPr lang="hu-HU" b="1" dirty="0" smtClean="0"/>
              <a:t>se </a:t>
            </a:r>
            <a:r>
              <a:rPr lang="hu-HU" b="1" dirty="0" err="1" smtClean="0"/>
              <a:t>data</a:t>
            </a:r>
            <a:r>
              <a:rPr lang="hu-HU" b="1" dirty="0" smtClean="0"/>
              <a:t> </a:t>
            </a:r>
            <a:r>
              <a:rPr lang="hu-HU" b="1" dirty="0" err="1" smtClean="0"/>
              <a:t>are</a:t>
            </a:r>
            <a:r>
              <a:rPr lang="en-US" b="1" dirty="0" smtClean="0"/>
              <a:t> often </a:t>
            </a:r>
            <a:r>
              <a:rPr lang="en-US" b="1" dirty="0"/>
              <a:t>based on self-reported surveys. They also stress that the data are for information purposes only.</a:t>
            </a:r>
            <a:endParaRPr lang="hu-HU" dirty="0"/>
          </a:p>
        </p:txBody>
      </p:sp>
      <p:sp>
        <p:nvSpPr>
          <p:cNvPr id="5" name="Lefelé nyíl 4"/>
          <p:cNvSpPr/>
          <p:nvPr/>
        </p:nvSpPr>
        <p:spPr>
          <a:xfrm>
            <a:off x="1671782" y="99752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p:cNvSpPr/>
          <p:nvPr/>
        </p:nvSpPr>
        <p:spPr>
          <a:xfrm>
            <a:off x="443345" y="2053141"/>
            <a:ext cx="8525164" cy="646331"/>
          </a:xfrm>
          <a:prstGeom prst="rect">
            <a:avLst/>
          </a:prstGeom>
        </p:spPr>
        <p:txBody>
          <a:bodyPr wrap="square">
            <a:spAutoFit/>
          </a:bodyPr>
          <a:lstStyle/>
          <a:p>
            <a:pPr>
              <a:spcAft>
                <a:spcPts val="0"/>
              </a:spcAft>
            </a:pPr>
            <a:r>
              <a:rPr lang="hu-HU" u="sng" dirty="0" smtClean="0">
                <a:solidFill>
                  <a:srgbClr val="0563C1"/>
                </a:solidFill>
                <a:latin typeface="Calibri" panose="020F0502020204030204" pitchFamily="34" charset="0"/>
                <a:ea typeface="Times New Roman" panose="02020603050405020304" pitchFamily="18" charset="0"/>
                <a:hlinkClick r:id="rId2"/>
              </a:rPr>
              <a:t>Link to an </a:t>
            </a:r>
            <a:r>
              <a:rPr lang="hu-HU" u="sng" dirty="0" err="1" smtClean="0">
                <a:solidFill>
                  <a:srgbClr val="0563C1"/>
                </a:solidFill>
                <a:latin typeface="Calibri" panose="020F0502020204030204" pitchFamily="34" charset="0"/>
                <a:ea typeface="Times New Roman" panose="02020603050405020304" pitchFamily="18" charset="0"/>
                <a:hlinkClick r:id="rId2"/>
              </a:rPr>
              <a:t>example</a:t>
            </a:r>
            <a:r>
              <a:rPr lang="hu-HU" u="sng" dirty="0" smtClean="0">
                <a:solidFill>
                  <a:srgbClr val="0563C1"/>
                </a:solidFill>
                <a:latin typeface="Calibri" panose="020F0502020204030204" pitchFamily="34" charset="0"/>
                <a:ea typeface="Times New Roman" panose="02020603050405020304" pitchFamily="18" charset="0"/>
                <a:hlinkClick r:id="rId2"/>
              </a:rPr>
              <a:t>: </a:t>
            </a:r>
            <a:endParaRPr lang="hu-HU" u="sng" dirty="0" smtClean="0">
              <a:solidFill>
                <a:srgbClr val="0563C1"/>
              </a:solidFill>
              <a:latin typeface="Calibri" panose="020F0502020204030204" pitchFamily="34" charset="0"/>
              <a:ea typeface="Times New Roman" panose="02020603050405020304" pitchFamily="18" charset="0"/>
              <a:hlinkClick r:id="rId2"/>
            </a:endParaRPr>
          </a:p>
          <a:p>
            <a:r>
              <a:rPr lang="en-US" u="sng" dirty="0" smtClean="0">
                <a:solidFill>
                  <a:srgbClr val="0563C1"/>
                </a:solidFill>
                <a:latin typeface="Calibri" panose="020F0502020204030204" pitchFamily="34" charset="0"/>
                <a:ea typeface="Times New Roman" panose="02020603050405020304" pitchFamily="18" charset="0"/>
              </a:rPr>
              <a:t>https</a:t>
            </a:r>
            <a:r>
              <a:rPr lang="en-US" u="sng" dirty="0">
                <a:solidFill>
                  <a:srgbClr val="0563C1"/>
                </a:solidFill>
                <a:latin typeface="Calibri" panose="020F0502020204030204" pitchFamily="34" charset="0"/>
                <a:ea typeface="Times New Roman" panose="02020603050405020304" pitchFamily="18" charset="0"/>
              </a:rPr>
              <a:t>://wageindicator.org/salary/salary-survey/salary-survey-countries</a:t>
            </a:r>
            <a:endParaRPr lang="hu-HU" dirty="0"/>
          </a:p>
        </p:txBody>
      </p:sp>
      <p:pic>
        <p:nvPicPr>
          <p:cNvPr id="9" name="Kép 8"/>
          <p:cNvPicPr>
            <a:picLocks noChangeAspect="1"/>
          </p:cNvPicPr>
          <p:nvPr/>
        </p:nvPicPr>
        <p:blipFill>
          <a:blip r:embed="rId3"/>
          <a:stretch>
            <a:fillRect/>
          </a:stretch>
        </p:blipFill>
        <p:spPr>
          <a:xfrm>
            <a:off x="3417456" y="2649682"/>
            <a:ext cx="7481454" cy="4208318"/>
          </a:xfrm>
          <a:prstGeom prst="rect">
            <a:avLst/>
          </a:prstGeom>
        </p:spPr>
      </p:pic>
    </p:spTree>
    <p:extLst>
      <p:ext uri="{BB962C8B-B14F-4D97-AF65-F5344CB8AC3E}">
        <p14:creationId xmlns:p14="http://schemas.microsoft.com/office/powerpoint/2010/main" val="3811617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61817" y="251844"/>
            <a:ext cx="7084291" cy="400110"/>
          </a:xfrm>
          <a:prstGeom prst="rect">
            <a:avLst/>
          </a:prstGeom>
        </p:spPr>
        <p:txBody>
          <a:bodyPr wrap="square">
            <a:spAutoFit/>
          </a:bodyPr>
          <a:lstStyle/>
          <a:p>
            <a:pPr>
              <a:spcAft>
                <a:spcPts val="0"/>
              </a:spcAft>
            </a:pPr>
            <a:r>
              <a:rPr lang="en-US" sz="2000" b="1" dirty="0">
                <a:latin typeface="Calibri" panose="020F0502020204030204" pitchFamily="34" charset="0"/>
                <a:ea typeface="Times New Roman" panose="02020603050405020304" pitchFamily="18" charset="0"/>
              </a:rPr>
              <a:t>Alternative websites for international comparisons</a:t>
            </a:r>
            <a:endParaRPr lang="hu-HU" sz="2000" b="1" dirty="0">
              <a:latin typeface="Times New Roman" panose="02020603050405020304" pitchFamily="18" charset="0"/>
              <a:ea typeface="Times New Roman" panose="02020603050405020304" pitchFamily="18" charset="0"/>
            </a:endParaRPr>
          </a:p>
        </p:txBody>
      </p:sp>
      <p:sp>
        <p:nvSpPr>
          <p:cNvPr id="3" name="Szövegdoboz 2"/>
          <p:cNvSpPr txBox="1"/>
          <p:nvPr/>
        </p:nvSpPr>
        <p:spPr>
          <a:xfrm>
            <a:off x="518621" y="1354040"/>
            <a:ext cx="4209166" cy="369332"/>
          </a:xfrm>
          <a:prstGeom prst="rect">
            <a:avLst/>
          </a:prstGeom>
          <a:noFill/>
        </p:spPr>
        <p:txBody>
          <a:bodyPr wrap="none" rtlCol="0">
            <a:spAutoFit/>
          </a:bodyPr>
          <a:lstStyle/>
          <a:p>
            <a:r>
              <a:rPr lang="en-US" u="sng" dirty="0" smtClean="0">
                <a:solidFill>
                  <a:srgbClr val="0563C1"/>
                </a:solidFill>
                <a:latin typeface="Calibri" panose="020F0502020204030204" pitchFamily="34" charset="0"/>
                <a:ea typeface="Times New Roman" panose="02020603050405020304" pitchFamily="18" charset="0"/>
                <a:hlinkClick r:id="rId2"/>
              </a:rPr>
              <a:t>https://www.averagesalarysurvey.com/hu/</a:t>
            </a:r>
            <a:endParaRPr lang="hu-HU" dirty="0" smtClean="0">
              <a:latin typeface="Times New Roman" panose="02020603050405020304" pitchFamily="18" charset="0"/>
              <a:ea typeface="Times New Roman" panose="02020603050405020304" pitchFamily="18" charset="0"/>
            </a:endParaRPr>
          </a:p>
        </p:txBody>
      </p:sp>
      <p:pic>
        <p:nvPicPr>
          <p:cNvPr id="4" name="Kép 3"/>
          <p:cNvPicPr/>
          <p:nvPr/>
        </p:nvPicPr>
        <p:blipFill>
          <a:blip r:embed="rId3"/>
          <a:stretch>
            <a:fillRect/>
          </a:stretch>
        </p:blipFill>
        <p:spPr>
          <a:xfrm>
            <a:off x="5994985" y="899497"/>
            <a:ext cx="5760720" cy="3060700"/>
          </a:xfrm>
          <a:prstGeom prst="rect">
            <a:avLst/>
          </a:prstGeom>
        </p:spPr>
      </p:pic>
      <p:pic>
        <p:nvPicPr>
          <p:cNvPr id="5" name="Kép 4"/>
          <p:cNvPicPr/>
          <p:nvPr/>
        </p:nvPicPr>
        <p:blipFill>
          <a:blip r:embed="rId4"/>
          <a:stretch>
            <a:fillRect/>
          </a:stretch>
        </p:blipFill>
        <p:spPr>
          <a:xfrm>
            <a:off x="5994985" y="4300105"/>
            <a:ext cx="5760720" cy="3060700"/>
          </a:xfrm>
          <a:prstGeom prst="rect">
            <a:avLst/>
          </a:prstGeom>
        </p:spPr>
      </p:pic>
      <p:sp>
        <p:nvSpPr>
          <p:cNvPr id="6" name="Jobbra nyíl 5"/>
          <p:cNvSpPr/>
          <p:nvPr/>
        </p:nvSpPr>
        <p:spPr>
          <a:xfrm>
            <a:off x="4802909" y="1354040"/>
            <a:ext cx="111695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p:cNvSpPr/>
          <p:nvPr/>
        </p:nvSpPr>
        <p:spPr>
          <a:xfrm>
            <a:off x="354153" y="5461123"/>
            <a:ext cx="4538102" cy="369332"/>
          </a:xfrm>
          <a:prstGeom prst="rect">
            <a:avLst/>
          </a:prstGeom>
        </p:spPr>
        <p:txBody>
          <a:bodyPr wrap="none">
            <a:spAutoFit/>
          </a:bodyPr>
          <a:lstStyle/>
          <a:p>
            <a:pPr>
              <a:spcAft>
                <a:spcPts val="0"/>
              </a:spcAft>
            </a:pPr>
            <a:r>
              <a:rPr lang="en-US" u="sng" dirty="0">
                <a:solidFill>
                  <a:srgbClr val="0563C1"/>
                </a:solidFill>
                <a:latin typeface="Calibri" panose="020F0502020204030204" pitchFamily="34" charset="0"/>
                <a:ea typeface="Times New Roman" panose="02020603050405020304" pitchFamily="18" charset="0"/>
                <a:hlinkClick r:id="rId5"/>
              </a:rPr>
              <a:t>https://wageindicator.org/salary/salary-survey</a:t>
            </a:r>
            <a:endParaRPr lang="hu-HU" dirty="0">
              <a:latin typeface="Times New Roman" panose="02020603050405020304" pitchFamily="18" charset="0"/>
              <a:ea typeface="Times New Roman" panose="02020603050405020304" pitchFamily="18" charset="0"/>
            </a:endParaRPr>
          </a:p>
        </p:txBody>
      </p:sp>
      <p:sp>
        <p:nvSpPr>
          <p:cNvPr id="8" name="Jobbra nyíl 7"/>
          <p:cNvSpPr/>
          <p:nvPr/>
        </p:nvSpPr>
        <p:spPr>
          <a:xfrm>
            <a:off x="4892255" y="5497946"/>
            <a:ext cx="978408" cy="332509"/>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211343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729674" y="1646444"/>
            <a:ext cx="10751128" cy="707886"/>
          </a:xfrm>
          <a:prstGeom prst="rect">
            <a:avLst/>
          </a:prstGeom>
          <a:solidFill>
            <a:schemeClr val="accent4"/>
          </a:solidFill>
        </p:spPr>
        <p:txBody>
          <a:bodyPr wrap="square">
            <a:spAutoFit/>
          </a:bodyPr>
          <a:lstStyle/>
          <a:p>
            <a:pPr algn="ctr"/>
            <a:r>
              <a:rPr lang="hu-HU" sz="4000" dirty="0"/>
              <a:t>GATHERING INFORMATION FOR ARGUMENTATION</a:t>
            </a:r>
            <a:endParaRPr lang="hu-HU" sz="4000" dirty="0" smtClean="0"/>
          </a:p>
        </p:txBody>
      </p:sp>
    </p:spTree>
    <p:extLst>
      <p:ext uri="{BB962C8B-B14F-4D97-AF65-F5344CB8AC3E}">
        <p14:creationId xmlns:p14="http://schemas.microsoft.com/office/powerpoint/2010/main" val="2594198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01600" y="472861"/>
            <a:ext cx="6308436" cy="707886"/>
          </a:xfrm>
          <a:prstGeom prst="rect">
            <a:avLst/>
          </a:prstGeom>
          <a:solidFill>
            <a:schemeClr val="accent6">
              <a:lumMod val="20000"/>
              <a:lumOff val="80000"/>
            </a:schemeClr>
          </a:solidFill>
        </p:spPr>
        <p:txBody>
          <a:bodyPr wrap="square" rtlCol="0">
            <a:spAutoFit/>
          </a:bodyPr>
          <a:lstStyle/>
          <a:p>
            <a:pPr lvl="0"/>
            <a:r>
              <a:rPr lang="en-US" sz="2000" b="1" dirty="0"/>
              <a:t>Gather information on the national economy - the company's indirect operating space - and on the company</a:t>
            </a:r>
            <a:endParaRPr lang="hu-HU" sz="2000" b="1" dirty="0"/>
          </a:p>
        </p:txBody>
      </p:sp>
      <p:sp>
        <p:nvSpPr>
          <p:cNvPr id="3" name="Téglalap 2"/>
          <p:cNvSpPr/>
          <p:nvPr/>
        </p:nvSpPr>
        <p:spPr>
          <a:xfrm>
            <a:off x="6439204" y="365139"/>
            <a:ext cx="5569528" cy="1200329"/>
          </a:xfrm>
          <a:prstGeom prst="rect">
            <a:avLst/>
          </a:prstGeom>
          <a:solidFill>
            <a:schemeClr val="accent4">
              <a:lumMod val="20000"/>
              <a:lumOff val="80000"/>
            </a:schemeClr>
          </a:solidFill>
        </p:spPr>
        <p:txBody>
          <a:bodyPr wrap="square">
            <a:spAutoFit/>
          </a:bodyPr>
          <a:lstStyle/>
          <a:p>
            <a:pPr>
              <a:spcAft>
                <a:spcPts val="0"/>
              </a:spcAft>
            </a:pPr>
            <a:r>
              <a:rPr lang="en-US" i="1" dirty="0">
                <a:ea typeface="Times New Roman" panose="02020603050405020304" pitchFamily="18" charset="0"/>
              </a:rPr>
              <a:t>Where does our company and its performance stand compared to other companies in the economy? </a:t>
            </a:r>
            <a:endParaRPr lang="hu-HU" i="1" dirty="0" smtClean="0">
              <a:ea typeface="Times New Roman" panose="02020603050405020304" pitchFamily="18" charset="0"/>
            </a:endParaRPr>
          </a:p>
          <a:p>
            <a:pPr>
              <a:spcAft>
                <a:spcPts val="0"/>
              </a:spcAft>
            </a:pPr>
            <a:r>
              <a:rPr lang="en-US" i="1" dirty="0" smtClean="0">
                <a:ea typeface="Times New Roman" panose="02020603050405020304" pitchFamily="18" charset="0"/>
              </a:rPr>
              <a:t>How </a:t>
            </a:r>
            <a:r>
              <a:rPr lang="en-US" i="1" dirty="0">
                <a:ea typeface="Times New Roman" panose="02020603050405020304" pitchFamily="18" charset="0"/>
              </a:rPr>
              <a:t>is our commitment</a:t>
            </a:r>
            <a:r>
              <a:rPr lang="en-US" i="1" dirty="0" smtClean="0">
                <a:ea typeface="Times New Roman" panose="02020603050405020304" pitchFamily="18" charset="0"/>
              </a:rPr>
              <a:t>?</a:t>
            </a:r>
            <a:endParaRPr lang="hu-HU" i="1" dirty="0" smtClean="0">
              <a:ea typeface="Times New Roman" panose="02020603050405020304" pitchFamily="18" charset="0"/>
            </a:endParaRPr>
          </a:p>
          <a:p>
            <a:pPr>
              <a:spcAft>
                <a:spcPts val="0"/>
              </a:spcAft>
            </a:pPr>
            <a:r>
              <a:rPr lang="en-US" i="1" dirty="0" smtClean="0">
                <a:ea typeface="Times New Roman" panose="02020603050405020304" pitchFamily="18" charset="0"/>
              </a:rPr>
              <a:t>What </a:t>
            </a:r>
            <a:r>
              <a:rPr lang="en-US" i="1" dirty="0">
                <a:ea typeface="Times New Roman" panose="02020603050405020304" pitchFamily="18" charset="0"/>
              </a:rPr>
              <a:t>are the indicators we need to watch?</a:t>
            </a:r>
            <a:endParaRPr lang="hu-HU" dirty="0">
              <a:latin typeface="Times New Roman" panose="02020603050405020304" pitchFamily="18" charset="0"/>
              <a:ea typeface="Times New Roman" panose="02020603050405020304" pitchFamily="18" charset="0"/>
            </a:endParaRPr>
          </a:p>
        </p:txBody>
      </p:sp>
      <p:sp>
        <p:nvSpPr>
          <p:cNvPr id="4" name="Szövegdoboz 3"/>
          <p:cNvSpPr txBox="1"/>
          <p:nvPr/>
        </p:nvSpPr>
        <p:spPr>
          <a:xfrm>
            <a:off x="258618" y="2479686"/>
            <a:ext cx="11214405" cy="1477328"/>
          </a:xfrm>
          <a:prstGeom prst="rect">
            <a:avLst/>
          </a:prstGeom>
          <a:noFill/>
        </p:spPr>
        <p:txBody>
          <a:bodyPr wrap="square" rtlCol="0">
            <a:spAutoFit/>
          </a:bodyPr>
          <a:lstStyle/>
          <a:p>
            <a:r>
              <a:rPr lang="en-US" dirty="0"/>
              <a:t>How much output per unit of </a:t>
            </a:r>
            <a:r>
              <a:rPr lang="en-US" dirty="0" err="1"/>
              <a:t>labour</a:t>
            </a:r>
            <a:r>
              <a:rPr lang="en-US" dirty="0"/>
              <a:t> is generated (either in the economy as a whole or in a single firm</a:t>
            </a:r>
            <a:r>
              <a:rPr lang="en-US" dirty="0" smtClean="0"/>
              <a:t>)</a:t>
            </a:r>
            <a:endParaRPr lang="hu-HU" dirty="0" smtClean="0"/>
          </a:p>
          <a:p>
            <a:r>
              <a:rPr lang="en-US" dirty="0" smtClean="0"/>
              <a:t>Quantitative </a:t>
            </a:r>
            <a:r>
              <a:rPr lang="en-US" dirty="0"/>
              <a:t>measurement: how many parts, applications, products or calls can be processed per hour, per day or per month by one worker. </a:t>
            </a:r>
            <a:endParaRPr lang="hu-HU" dirty="0" smtClean="0"/>
          </a:p>
          <a:p>
            <a:r>
              <a:rPr lang="en-US" dirty="0" smtClean="0"/>
              <a:t>There </a:t>
            </a:r>
            <a:r>
              <a:rPr lang="en-US" dirty="0"/>
              <a:t>are software that measure and calculate average daily production or the hourly, daily or monthly productivity of each employee (e.g. </a:t>
            </a:r>
            <a:r>
              <a:rPr lang="en-US" dirty="0" err="1"/>
              <a:t>nTask</a:t>
            </a:r>
            <a:r>
              <a:rPr lang="en-US" dirty="0"/>
              <a:t>, Basecamp, Asana, etc.)</a:t>
            </a:r>
            <a:endParaRPr lang="hu-HU" dirty="0"/>
          </a:p>
        </p:txBody>
      </p:sp>
      <p:sp>
        <p:nvSpPr>
          <p:cNvPr id="5" name="Téglalap 4"/>
          <p:cNvSpPr/>
          <p:nvPr/>
        </p:nvSpPr>
        <p:spPr>
          <a:xfrm>
            <a:off x="323272" y="1784821"/>
            <a:ext cx="3232728"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i="1" dirty="0" err="1"/>
              <a:t>Labour</a:t>
            </a:r>
            <a:r>
              <a:rPr lang="hu-HU" i="1" dirty="0"/>
              <a:t> </a:t>
            </a:r>
            <a:r>
              <a:rPr lang="hu-HU" i="1" dirty="0" err="1"/>
              <a:t>productivity</a:t>
            </a:r>
            <a:endParaRPr lang="hu-HU" i="1" dirty="0" smtClean="0"/>
          </a:p>
        </p:txBody>
      </p:sp>
      <p:sp>
        <p:nvSpPr>
          <p:cNvPr id="6" name="Téglalap 5"/>
          <p:cNvSpPr/>
          <p:nvPr/>
        </p:nvSpPr>
        <p:spPr>
          <a:xfrm>
            <a:off x="314036" y="4871232"/>
            <a:ext cx="846974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t>Trends in the company's performance, profitability, efficiency, assets and financial position - based on the company profit and loss account and balance sheet</a:t>
            </a:r>
            <a:endParaRPr lang="hu-HU" dirty="0"/>
          </a:p>
        </p:txBody>
      </p:sp>
      <p:sp>
        <p:nvSpPr>
          <p:cNvPr id="7" name="Ellipszis 6"/>
          <p:cNvSpPr/>
          <p:nvPr/>
        </p:nvSpPr>
        <p:spPr>
          <a:xfrm>
            <a:off x="8866909" y="3878323"/>
            <a:ext cx="2992582" cy="290021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Attention</a:t>
            </a:r>
            <a:r>
              <a:rPr lang="en-US" b="1" i="1" dirty="0" smtClean="0"/>
              <a:t>!!!!</a:t>
            </a:r>
            <a:endParaRPr lang="hu-HU" b="1" i="1" dirty="0" smtClean="0"/>
          </a:p>
          <a:p>
            <a:r>
              <a:rPr lang="en-US" b="1" i="1" dirty="0" smtClean="0"/>
              <a:t>Indicators </a:t>
            </a:r>
            <a:r>
              <a:rPr lang="en-US" b="1" i="1" dirty="0"/>
              <a:t>can be status indicators for a given year or process indicators showing the dynamics of several years.</a:t>
            </a:r>
            <a:endParaRPr lang="hu-HU" dirty="0"/>
          </a:p>
        </p:txBody>
      </p:sp>
    </p:spTree>
    <p:extLst>
      <p:ext uri="{BB962C8B-B14F-4D97-AF65-F5344CB8AC3E}">
        <p14:creationId xmlns:p14="http://schemas.microsoft.com/office/powerpoint/2010/main" val="3940427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64655" y="410897"/>
            <a:ext cx="2752436" cy="646331"/>
          </a:xfrm>
          <a:prstGeom prst="rect">
            <a:avLst/>
          </a:prstGeom>
          <a:solidFill>
            <a:schemeClr val="accent6">
              <a:lumMod val="20000"/>
              <a:lumOff val="80000"/>
            </a:schemeClr>
          </a:solidFill>
        </p:spPr>
        <p:txBody>
          <a:bodyPr wrap="square">
            <a:spAutoFit/>
          </a:bodyPr>
          <a:lstStyle/>
          <a:p>
            <a:pPr marL="457200">
              <a:spcAft>
                <a:spcPts val="0"/>
              </a:spcAft>
            </a:pPr>
            <a:r>
              <a:rPr lang="hu-HU" b="1" i="1" dirty="0">
                <a:latin typeface="Calibri" panose="020F0502020204030204" pitchFamily="34" charset="0"/>
                <a:ea typeface="Times New Roman" panose="02020603050405020304" pitchFamily="18" charset="0"/>
              </a:rPr>
              <a:t>Performance </a:t>
            </a:r>
            <a:r>
              <a:rPr lang="hu-HU" b="1" i="1" dirty="0" err="1">
                <a:latin typeface="Calibri" panose="020F0502020204030204" pitchFamily="34" charset="0"/>
                <a:ea typeface="Times New Roman" panose="02020603050405020304" pitchFamily="18" charset="0"/>
              </a:rPr>
              <a:t>indicators</a:t>
            </a:r>
            <a:endParaRPr lang="hu-HU" dirty="0">
              <a:latin typeface="Times New Roman" panose="02020603050405020304" pitchFamily="18" charset="0"/>
              <a:ea typeface="Times New Roman" panose="02020603050405020304" pitchFamily="18" charset="0"/>
            </a:endParaRPr>
          </a:p>
        </p:txBody>
      </p:sp>
      <p:sp>
        <p:nvSpPr>
          <p:cNvPr id="4" name="Szövegdoboz 3"/>
          <p:cNvSpPr txBox="1"/>
          <p:nvPr/>
        </p:nvSpPr>
        <p:spPr>
          <a:xfrm>
            <a:off x="4133013" y="362589"/>
            <a:ext cx="7791131" cy="3416320"/>
          </a:xfrm>
          <a:prstGeom prst="rect">
            <a:avLst/>
          </a:prstGeom>
          <a:solidFill>
            <a:schemeClr val="accent4">
              <a:lumMod val="20000"/>
              <a:lumOff val="80000"/>
            </a:schemeClr>
          </a:solidFill>
          <a:ln w="28575">
            <a:solidFill>
              <a:srgbClr val="FFC000"/>
            </a:solidFill>
          </a:ln>
        </p:spPr>
        <p:txBody>
          <a:bodyPr wrap="square" rtlCol="0">
            <a:spAutoFit/>
          </a:bodyPr>
          <a:lstStyle/>
          <a:p>
            <a:r>
              <a:rPr lang="en-US" dirty="0"/>
              <a:t>The company profit and loss account provides information on the company's performance (success) and its ability to generate income in a given period. </a:t>
            </a:r>
            <a:endParaRPr lang="hu-HU" dirty="0" smtClean="0"/>
          </a:p>
          <a:p>
            <a:endParaRPr lang="hu-HU" dirty="0"/>
          </a:p>
          <a:p>
            <a:r>
              <a:rPr lang="en-US" dirty="0" smtClean="0"/>
              <a:t>Annual </a:t>
            </a:r>
            <a:r>
              <a:rPr lang="en-US" dirty="0"/>
              <a:t>result = annual revenue (turnover) - expenses (costs) </a:t>
            </a:r>
            <a:endParaRPr lang="hu-HU" dirty="0" smtClean="0"/>
          </a:p>
          <a:p>
            <a:endParaRPr lang="hu-HU" dirty="0"/>
          </a:p>
          <a:p>
            <a:r>
              <a:rPr lang="en-US" dirty="0" smtClean="0"/>
              <a:t>Measures </a:t>
            </a:r>
            <a:r>
              <a:rPr lang="en-US" dirty="0"/>
              <a:t>of </a:t>
            </a:r>
            <a:r>
              <a:rPr lang="en-US" dirty="0" smtClean="0"/>
              <a:t>performance</a:t>
            </a:r>
            <a:endParaRPr lang="hu-HU" dirty="0" smtClean="0"/>
          </a:p>
          <a:p>
            <a:pPr marL="285750" indent="-285750">
              <a:buFont typeface="Arial" panose="020B0604020202020204" pitchFamily="34" charset="0"/>
              <a:buChar char="•"/>
            </a:pPr>
            <a:r>
              <a:rPr lang="en-US" dirty="0" smtClean="0"/>
              <a:t>net </a:t>
            </a:r>
            <a:r>
              <a:rPr lang="en-US" dirty="0"/>
              <a:t>sales </a:t>
            </a:r>
            <a:r>
              <a:rPr lang="en-US" dirty="0" smtClean="0"/>
              <a:t>revenue</a:t>
            </a:r>
            <a:endParaRPr lang="hu-HU" dirty="0" smtClean="0"/>
          </a:p>
          <a:p>
            <a:pPr marL="285750" indent="-285750">
              <a:buFont typeface="Arial" panose="020B0604020202020204" pitchFamily="34" charset="0"/>
              <a:buChar char="•"/>
            </a:pPr>
            <a:r>
              <a:rPr lang="en-US" dirty="0" smtClean="0"/>
              <a:t>profit </a:t>
            </a:r>
            <a:r>
              <a:rPr lang="en-US" dirty="0"/>
              <a:t>after tax </a:t>
            </a:r>
            <a:endParaRPr lang="hu-HU" dirty="0" smtClean="0"/>
          </a:p>
          <a:p>
            <a:endParaRPr lang="hu-HU" dirty="0" smtClean="0"/>
          </a:p>
          <a:p>
            <a:r>
              <a:rPr lang="en-US" dirty="0" smtClean="0"/>
              <a:t>Performance ratios</a:t>
            </a:r>
            <a:endParaRPr lang="hu-HU" dirty="0" smtClean="0"/>
          </a:p>
          <a:p>
            <a:pPr marL="285750" indent="-285750">
              <a:buFont typeface="Arial" panose="020B0604020202020204" pitchFamily="34" charset="0"/>
              <a:buChar char="•"/>
            </a:pPr>
            <a:r>
              <a:rPr lang="en-US" dirty="0" smtClean="0"/>
              <a:t>net </a:t>
            </a:r>
            <a:r>
              <a:rPr lang="en-US" dirty="0"/>
              <a:t>sales per employee </a:t>
            </a:r>
            <a:endParaRPr lang="hu-HU" dirty="0" smtClean="0"/>
          </a:p>
          <a:p>
            <a:pPr marL="285750" indent="-285750">
              <a:buFont typeface="Arial" panose="020B0604020202020204" pitchFamily="34" charset="0"/>
              <a:buChar char="•"/>
            </a:pPr>
            <a:r>
              <a:rPr lang="en-US" dirty="0" smtClean="0"/>
              <a:t>profit </a:t>
            </a:r>
            <a:r>
              <a:rPr lang="en-US" dirty="0"/>
              <a:t>after tax per equity</a:t>
            </a:r>
            <a:endParaRPr lang="hu-HU" dirty="0"/>
          </a:p>
        </p:txBody>
      </p:sp>
      <p:sp>
        <p:nvSpPr>
          <p:cNvPr id="5" name="Téglalap 4"/>
          <p:cNvSpPr/>
          <p:nvPr/>
        </p:nvSpPr>
        <p:spPr>
          <a:xfrm>
            <a:off x="55419" y="4809849"/>
            <a:ext cx="2881745" cy="369332"/>
          </a:xfrm>
          <a:prstGeom prst="rect">
            <a:avLst/>
          </a:prstGeom>
          <a:solidFill>
            <a:schemeClr val="accent2">
              <a:lumMod val="20000"/>
              <a:lumOff val="80000"/>
            </a:schemeClr>
          </a:solidFill>
        </p:spPr>
        <p:txBody>
          <a:bodyPr wrap="square">
            <a:spAutoFit/>
          </a:bodyPr>
          <a:lstStyle/>
          <a:p>
            <a:pPr marL="457200">
              <a:spcAft>
                <a:spcPts val="0"/>
              </a:spcAft>
            </a:pPr>
            <a:r>
              <a:rPr lang="hu-HU" b="1" i="1" dirty="0" err="1">
                <a:latin typeface="Calibri" panose="020F0502020204030204" pitchFamily="34" charset="0"/>
                <a:ea typeface="Times New Roman" panose="02020603050405020304" pitchFamily="18" charset="0"/>
              </a:rPr>
              <a:t>Profitability</a:t>
            </a:r>
            <a:r>
              <a:rPr lang="hu-HU" b="1" i="1" dirty="0">
                <a:latin typeface="Calibri" panose="020F0502020204030204" pitchFamily="34" charset="0"/>
                <a:ea typeface="Times New Roman" panose="02020603050405020304" pitchFamily="18" charset="0"/>
              </a:rPr>
              <a:t> </a:t>
            </a:r>
            <a:r>
              <a:rPr lang="hu-HU" b="1" i="1" dirty="0" err="1">
                <a:latin typeface="Calibri" panose="020F0502020204030204" pitchFamily="34" charset="0"/>
                <a:ea typeface="Times New Roman" panose="02020603050405020304" pitchFamily="18" charset="0"/>
              </a:rPr>
              <a:t>indicators</a:t>
            </a:r>
            <a:endParaRPr lang="hu-HU" dirty="0">
              <a:latin typeface="Times New Roman" panose="02020603050405020304" pitchFamily="18" charset="0"/>
              <a:ea typeface="Times New Roman" panose="02020603050405020304" pitchFamily="18" charset="0"/>
            </a:endParaRPr>
          </a:p>
        </p:txBody>
      </p:sp>
      <p:sp>
        <p:nvSpPr>
          <p:cNvPr id="6" name="Jobbra nyíl 5"/>
          <p:cNvSpPr/>
          <p:nvPr/>
        </p:nvSpPr>
        <p:spPr>
          <a:xfrm>
            <a:off x="3045884" y="480984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p:cNvSpPr txBox="1"/>
          <p:nvPr/>
        </p:nvSpPr>
        <p:spPr>
          <a:xfrm>
            <a:off x="4133013" y="4204589"/>
            <a:ext cx="7791131" cy="2031325"/>
          </a:xfrm>
          <a:prstGeom prst="rect">
            <a:avLst/>
          </a:prstGeom>
          <a:solidFill>
            <a:schemeClr val="accent6">
              <a:lumMod val="20000"/>
              <a:lumOff val="80000"/>
            </a:schemeClr>
          </a:solidFill>
          <a:ln w="28575">
            <a:solidFill>
              <a:srgbClr val="FFC000"/>
            </a:solidFill>
          </a:ln>
        </p:spPr>
        <p:txBody>
          <a:bodyPr wrap="square" rtlCol="0">
            <a:spAutoFit/>
          </a:bodyPr>
          <a:lstStyle/>
          <a:p>
            <a:endParaRPr lang="hu-HU" i="1" dirty="0"/>
          </a:p>
          <a:p>
            <a:r>
              <a:rPr lang="en-US" i="1" dirty="0" smtClean="0"/>
              <a:t> </a:t>
            </a:r>
            <a:r>
              <a:rPr lang="en-US" dirty="0"/>
              <a:t>Return on equity (ROE) - Return on equity (after tax profit/average equity) - shows the profitability of capital, the higher the value of the indicator, the better the profitability of capital</a:t>
            </a:r>
            <a:r>
              <a:rPr lang="en-US" dirty="0" smtClean="0"/>
              <a:t>.</a:t>
            </a:r>
            <a:endParaRPr lang="hu-HU" dirty="0" smtClean="0"/>
          </a:p>
          <a:p>
            <a:endParaRPr lang="hu-HU" dirty="0"/>
          </a:p>
          <a:p>
            <a:r>
              <a:rPr lang="en-US" dirty="0" smtClean="0"/>
              <a:t>Return </a:t>
            </a:r>
            <a:r>
              <a:rPr lang="en-US" dirty="0"/>
              <a:t>on Assets (ROA) - Return on Assets (profit after tax/average assets) - the higher the value of the indicator, the higher the return on assets of the company</a:t>
            </a:r>
            <a:endParaRPr lang="hu-HU" dirty="0"/>
          </a:p>
        </p:txBody>
      </p:sp>
      <p:sp>
        <p:nvSpPr>
          <p:cNvPr id="8" name="Jobbra nyíl 7"/>
          <p:cNvSpPr/>
          <p:nvPr/>
        </p:nvSpPr>
        <p:spPr>
          <a:xfrm>
            <a:off x="2916970" y="410897"/>
            <a:ext cx="121604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53371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2398279"/>
            <a:ext cx="10515600" cy="2894157"/>
          </a:xfrm>
          <a:solidFill>
            <a:schemeClr val="accent2">
              <a:lumMod val="40000"/>
              <a:lumOff val="60000"/>
            </a:schemeClr>
          </a:solidFill>
          <a:ln w="38100">
            <a:solidFill>
              <a:srgbClr val="FFC000"/>
            </a:solidFill>
          </a:ln>
        </p:spPr>
        <p:txBody>
          <a:bodyPr>
            <a:normAutofit lnSpcReduction="10000"/>
          </a:bodyPr>
          <a:lstStyle/>
          <a:p>
            <a:r>
              <a:rPr lang="hu-HU" dirty="0" smtClean="0"/>
              <a:t>CONCEPTS</a:t>
            </a:r>
          </a:p>
          <a:p>
            <a:r>
              <a:rPr lang="hu-HU" dirty="0" smtClean="0"/>
              <a:t>SOURCES OF INFORMATION</a:t>
            </a:r>
            <a:endParaRPr lang="hu-HU" dirty="0" smtClean="0"/>
          </a:p>
          <a:p>
            <a:r>
              <a:rPr lang="hu-HU" dirty="0" smtClean="0"/>
              <a:t>GATHERING INFORMATION FOR THE BARGAINING</a:t>
            </a:r>
          </a:p>
          <a:p>
            <a:r>
              <a:rPr lang="hu-HU" dirty="0" smtClean="0"/>
              <a:t>COMPARISONS</a:t>
            </a:r>
          </a:p>
          <a:p>
            <a:r>
              <a:rPr lang="hu-HU" dirty="0" smtClean="0"/>
              <a:t>THE </a:t>
            </a:r>
            <a:r>
              <a:rPr lang="hu-HU" dirty="0" smtClean="0"/>
              <a:t>NEGOTIATION</a:t>
            </a:r>
          </a:p>
          <a:p>
            <a:r>
              <a:rPr lang="hu-HU" dirty="0" smtClean="0"/>
              <a:t>SOURCES – MORE INFORMATION</a:t>
            </a:r>
            <a:endParaRPr lang="hu-HU" dirty="0"/>
          </a:p>
        </p:txBody>
      </p:sp>
      <p:sp>
        <p:nvSpPr>
          <p:cNvPr id="4" name="Cím 1"/>
          <p:cNvSpPr>
            <a:spLocks noGrp="1"/>
          </p:cNvSpPr>
          <p:nvPr>
            <p:ph type="title"/>
          </p:nvPr>
        </p:nvSpPr>
        <p:spPr>
          <a:xfrm>
            <a:off x="838200" y="129310"/>
            <a:ext cx="10515600" cy="1265382"/>
          </a:xfrm>
          <a:solidFill>
            <a:schemeClr val="accent6">
              <a:lumMod val="20000"/>
              <a:lumOff val="80000"/>
            </a:schemeClr>
          </a:solidFill>
          <a:ln>
            <a:solidFill>
              <a:srgbClr val="FFC000"/>
            </a:solidFill>
          </a:ln>
        </p:spPr>
        <p:txBody>
          <a:bodyPr>
            <a:normAutofit/>
          </a:bodyPr>
          <a:lstStyle/>
          <a:p>
            <a:r>
              <a:rPr lang="en-GB" sz="2400" b="1" smtClean="0">
                <a:solidFill>
                  <a:srgbClr val="000000"/>
                </a:solidFill>
                <a:latin typeface="Arial"/>
                <a:ea typeface="맑은 고딕"/>
              </a:rPr>
              <a:t>Project: 101048392 — Switching to Local — SOCPL-2021-INFO-WK</a:t>
            </a:r>
            <a:endParaRPr lang="en-GB" sz="2400" b="1" dirty="0">
              <a:solidFill>
                <a:srgbClr val="000000"/>
              </a:solidFill>
              <a:latin typeface="Arial"/>
              <a:ea typeface="맑은 고딕"/>
            </a:endParaRPr>
          </a:p>
        </p:txBody>
      </p:sp>
    </p:spTree>
    <p:extLst>
      <p:ext uri="{BB962C8B-B14F-4D97-AF65-F5344CB8AC3E}">
        <p14:creationId xmlns:p14="http://schemas.microsoft.com/office/powerpoint/2010/main" val="817176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538731" y="427243"/>
            <a:ext cx="2082943" cy="369332"/>
          </a:xfrm>
          <a:prstGeom prst="rect">
            <a:avLst/>
          </a:prstGeom>
          <a:solidFill>
            <a:schemeClr val="accent6">
              <a:lumMod val="20000"/>
              <a:lumOff val="80000"/>
            </a:schemeClr>
          </a:solidFill>
        </p:spPr>
        <p:txBody>
          <a:bodyPr wrap="none">
            <a:spAutoFit/>
          </a:bodyPr>
          <a:lstStyle/>
          <a:p>
            <a:r>
              <a:rPr lang="hu-HU" b="1" i="1" dirty="0" err="1">
                <a:latin typeface="Calibri" panose="020F0502020204030204" pitchFamily="34" charset="0"/>
                <a:ea typeface="Times New Roman" panose="02020603050405020304" pitchFamily="18" charset="0"/>
              </a:rPr>
              <a:t>Efficiency</a:t>
            </a:r>
            <a:r>
              <a:rPr lang="hu-HU" b="1" i="1" dirty="0">
                <a:latin typeface="Calibri" panose="020F0502020204030204" pitchFamily="34" charset="0"/>
                <a:ea typeface="Times New Roman" panose="02020603050405020304" pitchFamily="18" charset="0"/>
              </a:rPr>
              <a:t> </a:t>
            </a:r>
            <a:r>
              <a:rPr lang="hu-HU" b="1" i="1" dirty="0" err="1">
                <a:latin typeface="Calibri" panose="020F0502020204030204" pitchFamily="34" charset="0"/>
                <a:ea typeface="Times New Roman" panose="02020603050405020304" pitchFamily="18" charset="0"/>
              </a:rPr>
              <a:t>indicators</a:t>
            </a:r>
            <a:endParaRPr lang="hu-HU" dirty="0"/>
          </a:p>
        </p:txBody>
      </p:sp>
      <p:sp>
        <p:nvSpPr>
          <p:cNvPr id="3" name="Szövegdoboz 2"/>
          <p:cNvSpPr txBox="1"/>
          <p:nvPr/>
        </p:nvSpPr>
        <p:spPr>
          <a:xfrm>
            <a:off x="4692073" y="242314"/>
            <a:ext cx="7176654" cy="646331"/>
          </a:xfrm>
          <a:prstGeom prst="rect">
            <a:avLst/>
          </a:prstGeom>
          <a:solidFill>
            <a:schemeClr val="accent4">
              <a:lumMod val="20000"/>
              <a:lumOff val="80000"/>
            </a:schemeClr>
          </a:solidFill>
          <a:ln w="12700">
            <a:solidFill>
              <a:srgbClr val="FFC000"/>
            </a:solidFill>
          </a:ln>
        </p:spPr>
        <p:txBody>
          <a:bodyPr wrap="square" rtlCol="0">
            <a:spAutoFit/>
          </a:bodyPr>
          <a:lstStyle/>
          <a:p>
            <a:pPr marL="285750" lvl="0" indent="-285750">
              <a:buFont typeface="Arial" panose="020B0604020202020204" pitchFamily="34" charset="0"/>
              <a:buChar char="•"/>
            </a:pPr>
            <a:r>
              <a:rPr lang="en-US" dirty="0"/>
              <a:t>Inventory turnover rate: net </a:t>
            </a:r>
            <a:r>
              <a:rPr lang="en-US" dirty="0" smtClean="0"/>
              <a:t>sales/inventories</a:t>
            </a:r>
            <a:endParaRPr lang="hu-HU" dirty="0" smtClean="0"/>
          </a:p>
          <a:p>
            <a:pPr marL="285750" lvl="0" indent="-285750">
              <a:buFont typeface="Arial" panose="020B0604020202020204" pitchFamily="34" charset="0"/>
              <a:buChar char="•"/>
            </a:pPr>
            <a:r>
              <a:rPr lang="en-US" dirty="0" smtClean="0"/>
              <a:t>Net </a:t>
            </a:r>
            <a:r>
              <a:rPr lang="en-US" dirty="0"/>
              <a:t>sales per capita: net sales/average number of employees</a:t>
            </a:r>
            <a:endParaRPr lang="hu-HU" dirty="0"/>
          </a:p>
        </p:txBody>
      </p:sp>
      <p:sp>
        <p:nvSpPr>
          <p:cNvPr id="4" name="Jobbra nyíl 3"/>
          <p:cNvSpPr/>
          <p:nvPr/>
        </p:nvSpPr>
        <p:spPr>
          <a:xfrm>
            <a:off x="3482109" y="40401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églalap 4"/>
          <p:cNvSpPr/>
          <p:nvPr/>
        </p:nvSpPr>
        <p:spPr>
          <a:xfrm>
            <a:off x="538731" y="1339195"/>
            <a:ext cx="2445379" cy="369332"/>
          </a:xfrm>
          <a:prstGeom prst="rect">
            <a:avLst/>
          </a:prstGeom>
          <a:solidFill>
            <a:schemeClr val="accent4">
              <a:lumMod val="20000"/>
              <a:lumOff val="80000"/>
            </a:schemeClr>
          </a:solidFill>
        </p:spPr>
        <p:txBody>
          <a:bodyPr wrap="square">
            <a:spAutoFit/>
          </a:bodyPr>
          <a:lstStyle/>
          <a:p>
            <a:r>
              <a:rPr lang="hu-HU" b="1" i="1" dirty="0" err="1">
                <a:latin typeface="Calibri" panose="020F0502020204030204" pitchFamily="34" charset="0"/>
                <a:ea typeface="Times New Roman" panose="02020603050405020304" pitchFamily="18" charset="0"/>
              </a:rPr>
              <a:t>Liquidity</a:t>
            </a:r>
            <a:r>
              <a:rPr lang="hu-HU" b="1" i="1" dirty="0">
                <a:latin typeface="Calibri" panose="020F0502020204030204" pitchFamily="34" charset="0"/>
                <a:ea typeface="Times New Roman" panose="02020603050405020304" pitchFamily="18" charset="0"/>
              </a:rPr>
              <a:t> </a:t>
            </a:r>
            <a:r>
              <a:rPr lang="hu-HU" b="1" i="1" dirty="0" err="1">
                <a:latin typeface="Calibri" panose="020F0502020204030204" pitchFamily="34" charset="0"/>
                <a:ea typeface="Times New Roman" panose="02020603050405020304" pitchFamily="18" charset="0"/>
              </a:rPr>
              <a:t>indicators</a:t>
            </a:r>
            <a:endParaRPr lang="hu-HU" dirty="0"/>
          </a:p>
        </p:txBody>
      </p:sp>
      <p:sp>
        <p:nvSpPr>
          <p:cNvPr id="6" name="Jobbra nyíl 5"/>
          <p:cNvSpPr/>
          <p:nvPr/>
        </p:nvSpPr>
        <p:spPr>
          <a:xfrm>
            <a:off x="3213607" y="1281545"/>
            <a:ext cx="737615" cy="484632"/>
          </a:xfrm>
          <a:prstGeom prst="rightArrow">
            <a:avLst>
              <a:gd name="adj1" fmla="val 5381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p:cNvSpPr txBox="1"/>
          <p:nvPr/>
        </p:nvSpPr>
        <p:spPr>
          <a:xfrm>
            <a:off x="4063353" y="1385331"/>
            <a:ext cx="7970122" cy="3416320"/>
          </a:xfrm>
          <a:prstGeom prst="rect">
            <a:avLst/>
          </a:prstGeom>
          <a:solidFill>
            <a:schemeClr val="accent6">
              <a:lumMod val="20000"/>
              <a:lumOff val="80000"/>
            </a:schemeClr>
          </a:solidFill>
          <a:ln w="19050">
            <a:solidFill>
              <a:srgbClr val="FFC000"/>
            </a:solidFill>
          </a:ln>
        </p:spPr>
        <p:txBody>
          <a:bodyPr wrap="square" rtlCol="0">
            <a:spAutoFit/>
          </a:bodyPr>
          <a:lstStyle/>
          <a:p>
            <a:r>
              <a:rPr lang="en-US" i="1" dirty="0"/>
              <a:t>They allow us to draw conclusions about the financial situation of the company (liquidity ratio, liquidity quick ratio). </a:t>
            </a:r>
            <a:endParaRPr lang="hu-HU" i="1" dirty="0" smtClean="0"/>
          </a:p>
          <a:p>
            <a:endParaRPr lang="hu-HU" i="1" dirty="0"/>
          </a:p>
          <a:p>
            <a:r>
              <a:rPr lang="en-US" b="1" i="1" u="sng" dirty="0" smtClean="0"/>
              <a:t>Liquidity </a:t>
            </a:r>
            <a:r>
              <a:rPr lang="en-US" b="1" i="1" u="sng" dirty="0"/>
              <a:t>ratio = Current assets/ current </a:t>
            </a:r>
            <a:r>
              <a:rPr lang="en-US" b="1" i="1" u="sng" dirty="0" smtClean="0"/>
              <a:t>liabilities</a:t>
            </a:r>
            <a:endParaRPr lang="hu-HU" b="1" i="1" u="sng" dirty="0" smtClean="0"/>
          </a:p>
          <a:p>
            <a:pPr marL="285750" indent="-285750">
              <a:buFont typeface="Arial" panose="020B0604020202020204" pitchFamily="34" charset="0"/>
              <a:buChar char="•"/>
            </a:pPr>
            <a:r>
              <a:rPr lang="en-US" i="1" dirty="0" smtClean="0"/>
              <a:t>If </a:t>
            </a:r>
            <a:r>
              <a:rPr lang="en-US" i="1" dirty="0"/>
              <a:t>the value of the indicator is less than 1 </a:t>
            </a:r>
            <a:r>
              <a:rPr lang="en-US" i="1" dirty="0" smtClean="0"/>
              <a:t>the </a:t>
            </a:r>
            <a:r>
              <a:rPr lang="en-US" i="1" dirty="0"/>
              <a:t>company is </a:t>
            </a:r>
            <a:r>
              <a:rPr lang="en-US" i="1" dirty="0" smtClean="0"/>
              <a:t>insolvent</a:t>
            </a:r>
            <a:endParaRPr lang="hu-HU" i="1" dirty="0"/>
          </a:p>
          <a:p>
            <a:pPr marL="285750" indent="-285750">
              <a:buFont typeface="Arial" panose="020B0604020202020204" pitchFamily="34" charset="0"/>
              <a:buChar char="•"/>
            </a:pPr>
            <a:r>
              <a:rPr lang="en-US" i="1" dirty="0" smtClean="0"/>
              <a:t>A </a:t>
            </a:r>
            <a:r>
              <a:rPr lang="en-US" i="1" dirty="0"/>
              <a:t>value of around 1,5 to 1,8 is </a:t>
            </a:r>
            <a:r>
              <a:rPr lang="en-US" i="1" dirty="0" smtClean="0"/>
              <a:t>acceptable</a:t>
            </a:r>
            <a:endParaRPr lang="hu-HU" i="1" dirty="0" smtClean="0"/>
          </a:p>
          <a:p>
            <a:pPr marL="285750" indent="-285750">
              <a:buFont typeface="Arial" panose="020B0604020202020204" pitchFamily="34" charset="0"/>
              <a:buChar char="•"/>
            </a:pPr>
            <a:r>
              <a:rPr lang="en-US" i="1" dirty="0" smtClean="0"/>
              <a:t>The </a:t>
            </a:r>
            <a:r>
              <a:rPr lang="en-US" i="1" dirty="0"/>
              <a:t>company's creditors (mainly short-term creditors) </a:t>
            </a:r>
            <a:r>
              <a:rPr lang="en-US" i="1" dirty="0" err="1"/>
              <a:t>favour</a:t>
            </a:r>
            <a:r>
              <a:rPr lang="en-US" i="1" dirty="0"/>
              <a:t> a higher liquidity ratio. </a:t>
            </a:r>
            <a:endParaRPr lang="hu-HU" i="1" dirty="0" smtClean="0"/>
          </a:p>
          <a:p>
            <a:endParaRPr lang="hu-HU" i="1" dirty="0"/>
          </a:p>
          <a:p>
            <a:r>
              <a:rPr lang="en-US" b="1" i="1" u="sng" dirty="0" smtClean="0"/>
              <a:t>Liquidity </a:t>
            </a:r>
            <a:r>
              <a:rPr lang="en-US" b="1" i="1" u="sng" dirty="0"/>
              <a:t>quick ratio = current assets - inventories / current </a:t>
            </a:r>
            <a:r>
              <a:rPr lang="en-US" b="1" i="1" u="sng" dirty="0" smtClean="0"/>
              <a:t>liabilities</a:t>
            </a:r>
            <a:endParaRPr lang="hu-HU" b="1" i="1" u="sng" dirty="0" smtClean="0"/>
          </a:p>
          <a:p>
            <a:r>
              <a:rPr lang="en-US" i="1" dirty="0" smtClean="0"/>
              <a:t>If </a:t>
            </a:r>
            <a:r>
              <a:rPr lang="en-US" i="1" dirty="0"/>
              <a:t>the ratio is greater than 1, it means that the company is able to pay its liabilities due within the year from its assets that can be turned into cash relatively quickly.</a:t>
            </a:r>
            <a:endParaRPr lang="hu-HU" dirty="0"/>
          </a:p>
        </p:txBody>
      </p:sp>
      <p:sp>
        <p:nvSpPr>
          <p:cNvPr id="8" name="Ellipszis 7"/>
          <p:cNvSpPr/>
          <p:nvPr/>
        </p:nvSpPr>
        <p:spPr>
          <a:xfrm>
            <a:off x="83127" y="1766177"/>
            <a:ext cx="3980226" cy="509182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Attention!!!!! </a:t>
            </a:r>
            <a:endParaRPr lang="hu-HU" b="1" i="1" dirty="0" smtClean="0"/>
          </a:p>
          <a:p>
            <a:r>
              <a:rPr lang="en-US" b="1" i="1" dirty="0" smtClean="0"/>
              <a:t>A</a:t>
            </a:r>
            <a:endParaRPr lang="hu-HU" b="1" i="1" dirty="0"/>
          </a:p>
          <a:p>
            <a:r>
              <a:rPr lang="en-US" b="1" i="1" dirty="0" smtClean="0"/>
              <a:t>weakening/strengthening </a:t>
            </a:r>
            <a:r>
              <a:rPr lang="en-US" b="1" i="1" dirty="0"/>
              <a:t>of the domestic currency has an impact on export market revenues (if the company produces mainly for export); and/or costs (e.g. if the company produces a product with a high import content). These will affect the company's net sales and wage bargaining opportunities.</a:t>
            </a:r>
            <a:endParaRPr lang="hu-HU" dirty="0"/>
          </a:p>
        </p:txBody>
      </p:sp>
    </p:spTree>
    <p:extLst>
      <p:ext uri="{BB962C8B-B14F-4D97-AF65-F5344CB8AC3E}">
        <p14:creationId xmlns:p14="http://schemas.microsoft.com/office/powerpoint/2010/main" val="197102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008748" y="138423"/>
            <a:ext cx="7047345" cy="369332"/>
          </a:xfrm>
          <a:prstGeom prst="rect">
            <a:avLst/>
          </a:prstGeom>
          <a:solidFill>
            <a:schemeClr val="accent6">
              <a:lumMod val="20000"/>
              <a:lumOff val="80000"/>
            </a:schemeClr>
          </a:solidFill>
          <a:ln>
            <a:solidFill>
              <a:srgbClr val="FFC000"/>
            </a:solidFill>
          </a:ln>
        </p:spPr>
        <p:txBody>
          <a:bodyPr wrap="square">
            <a:spAutoFit/>
          </a:bodyPr>
          <a:lstStyle/>
          <a:p>
            <a:pPr algn="ctr"/>
            <a:r>
              <a:rPr lang="en-US" b="1" i="1" dirty="0" smtClean="0">
                <a:latin typeface="Calibri" panose="020F0502020204030204" pitchFamily="34" charset="0"/>
                <a:ea typeface="Times New Roman" panose="02020603050405020304" pitchFamily="18" charset="0"/>
                <a:cs typeface="Calibri" panose="020F0502020204030204" pitchFamily="34" charset="0"/>
              </a:rPr>
              <a:t>Gather</a:t>
            </a:r>
            <a:r>
              <a:rPr lang="hu-HU" b="1" i="1" dirty="0" smtClean="0">
                <a:latin typeface="Calibri" panose="020F0502020204030204" pitchFamily="34" charset="0"/>
                <a:ea typeface="Times New Roman" panose="02020603050405020304" pitchFamily="18" charset="0"/>
                <a:cs typeface="Calibri" panose="020F0502020204030204" pitchFamily="34" charset="0"/>
              </a:rPr>
              <a:t>ing</a:t>
            </a:r>
            <a:r>
              <a:rPr lang="en-US" b="1" i="1" dirty="0" smtClean="0">
                <a:latin typeface="Calibri" panose="020F0502020204030204" pitchFamily="34" charset="0"/>
                <a:ea typeface="Times New Roman" panose="02020603050405020304" pitchFamily="18" charset="0"/>
                <a:cs typeface="Calibri" panose="020F0502020204030204" pitchFamily="34" charset="0"/>
              </a:rPr>
              <a:t> </a:t>
            </a:r>
            <a:r>
              <a:rPr lang="en-US" b="1" i="1" dirty="0">
                <a:latin typeface="Calibri" panose="020F0502020204030204" pitchFamily="34" charset="0"/>
                <a:ea typeface="Times New Roman" panose="02020603050405020304" pitchFamily="18" charset="0"/>
                <a:cs typeface="Calibri" panose="020F0502020204030204" pitchFamily="34" charset="0"/>
              </a:rPr>
              <a:t>information about the company's situation and operations</a:t>
            </a:r>
            <a:endParaRPr lang="hu-HU" b="1" i="1" dirty="0">
              <a:latin typeface="Calibri" panose="020F0502020204030204" pitchFamily="34" charset="0"/>
              <a:cs typeface="Calibri" panose="020F0502020204030204" pitchFamily="34" charset="0"/>
            </a:endParaRPr>
          </a:p>
        </p:txBody>
      </p:sp>
      <p:sp>
        <p:nvSpPr>
          <p:cNvPr id="3" name="Téglalap 2"/>
          <p:cNvSpPr/>
          <p:nvPr/>
        </p:nvSpPr>
        <p:spPr>
          <a:xfrm>
            <a:off x="1149766" y="600241"/>
            <a:ext cx="7172028" cy="369332"/>
          </a:xfrm>
          <a:prstGeom prst="rect">
            <a:avLst/>
          </a:prstGeom>
          <a:solidFill>
            <a:schemeClr val="accent2">
              <a:lumMod val="20000"/>
              <a:lumOff val="80000"/>
            </a:schemeClr>
          </a:solidFill>
          <a:ln>
            <a:solidFill>
              <a:srgbClr val="FFC000"/>
            </a:solidFill>
          </a:ln>
        </p:spPr>
        <p:txBody>
          <a:bodyPr wrap="none">
            <a:spAutoFit/>
          </a:bodyPr>
          <a:lstStyle/>
          <a:p>
            <a:r>
              <a:rPr lang="en-US" i="1" dirty="0">
                <a:latin typeface="Calibri" panose="020F0502020204030204" pitchFamily="34" charset="0"/>
                <a:ea typeface="Times New Roman" panose="02020603050405020304" pitchFamily="18" charset="0"/>
              </a:rPr>
              <a:t>Where do we stand and what room for </a:t>
            </a:r>
            <a:r>
              <a:rPr lang="en-US" i="1" dirty="0" err="1">
                <a:latin typeface="Calibri" panose="020F0502020204030204" pitchFamily="34" charset="0"/>
                <a:ea typeface="Times New Roman" panose="02020603050405020304" pitchFamily="18" charset="0"/>
              </a:rPr>
              <a:t>manoeuvre</a:t>
            </a:r>
            <a:r>
              <a:rPr lang="en-US" i="1" dirty="0">
                <a:latin typeface="Calibri" panose="020F0502020204030204" pitchFamily="34" charset="0"/>
                <a:ea typeface="Times New Roman" panose="02020603050405020304" pitchFamily="18" charset="0"/>
              </a:rPr>
              <a:t> do we have to bargain?</a:t>
            </a:r>
            <a:endParaRPr lang="hu-HU" dirty="0"/>
          </a:p>
        </p:txBody>
      </p:sp>
      <p:sp>
        <p:nvSpPr>
          <p:cNvPr id="4" name="Téglalap 3"/>
          <p:cNvSpPr/>
          <p:nvPr/>
        </p:nvSpPr>
        <p:spPr>
          <a:xfrm>
            <a:off x="8321794" y="600241"/>
            <a:ext cx="3808671" cy="369332"/>
          </a:xfrm>
          <a:prstGeom prst="rect">
            <a:avLst/>
          </a:prstGeom>
          <a:solidFill>
            <a:schemeClr val="accent5">
              <a:lumMod val="20000"/>
              <a:lumOff val="80000"/>
            </a:schemeClr>
          </a:solidFill>
          <a:ln>
            <a:solidFill>
              <a:srgbClr val="FFC000"/>
            </a:solidFill>
          </a:ln>
        </p:spPr>
        <p:txBody>
          <a:bodyPr wrap="none">
            <a:spAutoFit/>
          </a:bodyPr>
          <a:lstStyle/>
          <a:p>
            <a:pPr>
              <a:spcAft>
                <a:spcPts val="0"/>
              </a:spcAft>
            </a:pPr>
            <a:r>
              <a:rPr lang="en-US" dirty="0">
                <a:latin typeface="Calibri" panose="020F0502020204030204" pitchFamily="34" charset="0"/>
                <a:ea typeface="Times New Roman" panose="02020603050405020304" pitchFamily="18" charset="0"/>
              </a:rPr>
              <a:t>You need to be aware of the following:</a:t>
            </a:r>
            <a:endParaRPr lang="hu-HU" dirty="0">
              <a:latin typeface="Times New Roman" panose="02020603050405020304" pitchFamily="18" charset="0"/>
              <a:ea typeface="Times New Roman" panose="02020603050405020304" pitchFamily="18" charset="0"/>
            </a:endParaRPr>
          </a:p>
        </p:txBody>
      </p:sp>
      <p:sp>
        <p:nvSpPr>
          <p:cNvPr id="5" name="Téglalap 4"/>
          <p:cNvSpPr/>
          <p:nvPr/>
        </p:nvSpPr>
        <p:spPr>
          <a:xfrm>
            <a:off x="794327" y="1154546"/>
            <a:ext cx="11065164" cy="4770537"/>
          </a:xfrm>
          <a:prstGeom prst="rect">
            <a:avLst/>
          </a:prstGeom>
          <a:solidFill>
            <a:schemeClr val="accent4">
              <a:lumMod val="20000"/>
              <a:lumOff val="80000"/>
            </a:schemeClr>
          </a:solidFill>
          <a:ln>
            <a:solidFill>
              <a:srgbClr val="FFC000"/>
            </a:solidFill>
          </a:ln>
        </p:spPr>
        <p:txBody>
          <a:bodyPr wrap="square">
            <a:spAutoFit/>
          </a:bodyPr>
          <a:lstStyle/>
          <a:p>
            <a:pPr marL="742950" lvl="1" indent="-285750">
              <a:spcAft>
                <a:spcPts val="0"/>
              </a:spcAft>
              <a:buFont typeface="+mj-lt"/>
              <a:buAutoNum type="arabicPeriod"/>
            </a:pPr>
            <a:r>
              <a:rPr lang="en-US" sz="1600" dirty="0">
                <a:latin typeface="Calibri" panose="020F0502020204030204" pitchFamily="34" charset="0"/>
                <a:ea typeface="Times New Roman" panose="02020603050405020304" pitchFamily="18" charset="0"/>
                <a:cs typeface="Calibri" panose="020F0502020204030204" pitchFamily="34" charset="0"/>
              </a:rPr>
              <a:t>Company performance (current status and recent trends</a:t>
            </a:r>
            <a:r>
              <a:rPr lang="en-US" sz="1600" dirty="0" smtClean="0">
                <a:latin typeface="Calibri" panose="020F0502020204030204" pitchFamily="34" charset="0"/>
                <a:ea typeface="Times New Roman" panose="02020603050405020304" pitchFamily="18" charset="0"/>
                <a:cs typeface="Calibri" panose="020F0502020204030204" pitchFamily="34" charset="0"/>
              </a:rPr>
              <a:t>)</a:t>
            </a:r>
            <a:endParaRPr lang="hu-HU" sz="1600" dirty="0" smtClean="0">
              <a:latin typeface="Calibri" panose="020F0502020204030204" pitchFamily="34" charset="0"/>
              <a:ea typeface="Times New Roman" panose="02020603050405020304" pitchFamily="18" charset="0"/>
              <a:cs typeface="Calibri" panose="020F0502020204030204" pitchFamily="34" charset="0"/>
            </a:endParaRPr>
          </a:p>
          <a:p>
            <a:pPr marL="742950" lvl="1" indent="-285750">
              <a:spcAft>
                <a:spcPts val="0"/>
              </a:spcAft>
              <a:buFont typeface="+mj-lt"/>
              <a:buAutoNum type="arabicPeriod"/>
            </a:pPr>
            <a:r>
              <a:rPr lang="en-US" sz="1600" dirty="0" smtClean="0">
                <a:latin typeface="Calibri" panose="020F0502020204030204" pitchFamily="34" charset="0"/>
                <a:ea typeface="Times New Roman" panose="02020603050405020304" pitchFamily="18" charset="0"/>
                <a:cs typeface="Calibri" panose="020F0502020204030204" pitchFamily="34" charset="0"/>
              </a:rPr>
              <a:t>Strategic </a:t>
            </a:r>
            <a:r>
              <a:rPr lang="en-US" sz="1600" dirty="0">
                <a:latin typeface="Calibri" panose="020F0502020204030204" pitchFamily="34" charset="0"/>
                <a:ea typeface="Times New Roman" panose="02020603050405020304" pitchFamily="18" charset="0"/>
                <a:cs typeface="Calibri" panose="020F0502020204030204" pitchFamily="34" charset="0"/>
              </a:rPr>
              <a:t>plans for the market - plans for </a:t>
            </a:r>
            <a:r>
              <a:rPr lang="en-US" sz="1600" dirty="0" smtClean="0">
                <a:latin typeface="Calibri" panose="020F0502020204030204" pitchFamily="34" charset="0"/>
                <a:ea typeface="Times New Roman" panose="02020603050405020304" pitchFamily="18" charset="0"/>
                <a:cs typeface="Calibri" panose="020F0502020204030204" pitchFamily="34" charset="0"/>
              </a:rPr>
              <a:t>change</a:t>
            </a:r>
            <a:endParaRPr lang="hu-HU" sz="1600" dirty="0" smtClean="0">
              <a:latin typeface="Calibri" panose="020F0502020204030204" pitchFamily="34" charset="0"/>
              <a:ea typeface="Times New Roman" panose="02020603050405020304" pitchFamily="18" charset="0"/>
              <a:cs typeface="Calibri" panose="020F0502020204030204" pitchFamily="34" charset="0"/>
            </a:endParaRPr>
          </a:p>
          <a:p>
            <a:pPr marL="742950" lvl="1" indent="-285750">
              <a:spcAft>
                <a:spcPts val="0"/>
              </a:spcAft>
              <a:buFont typeface="+mj-lt"/>
              <a:buAutoNum type="arabicPeriod"/>
            </a:pPr>
            <a:r>
              <a:rPr lang="en-US" sz="1600" dirty="0" smtClean="0">
                <a:latin typeface="Calibri" panose="020F0502020204030204" pitchFamily="34" charset="0"/>
                <a:ea typeface="Times New Roman" panose="02020603050405020304" pitchFamily="18" charset="0"/>
                <a:cs typeface="Calibri" panose="020F0502020204030204" pitchFamily="34" charset="0"/>
              </a:rPr>
              <a:t>The </a:t>
            </a:r>
            <a:r>
              <a:rPr lang="en-US" sz="1600" dirty="0">
                <a:latin typeface="Calibri" panose="020F0502020204030204" pitchFamily="34" charset="0"/>
                <a:ea typeface="Times New Roman" panose="02020603050405020304" pitchFamily="18" charset="0"/>
                <a:cs typeface="Calibri" panose="020F0502020204030204" pitchFamily="34" charset="0"/>
              </a:rPr>
              <a:t>market for the company's production - market position; export or domestic </a:t>
            </a:r>
            <a:r>
              <a:rPr lang="en-US" sz="1600" dirty="0" smtClean="0">
                <a:latin typeface="Calibri" panose="020F0502020204030204" pitchFamily="34" charset="0"/>
                <a:ea typeface="Times New Roman" panose="02020603050405020304" pitchFamily="18" charset="0"/>
                <a:cs typeface="Calibri" panose="020F0502020204030204" pitchFamily="34" charset="0"/>
              </a:rPr>
              <a:t>market</a:t>
            </a:r>
            <a:endParaRPr lang="hu-HU" sz="1600" dirty="0" smtClean="0">
              <a:latin typeface="Calibri" panose="020F0502020204030204" pitchFamily="34" charset="0"/>
              <a:ea typeface="Times New Roman" panose="02020603050405020304" pitchFamily="18" charset="0"/>
              <a:cs typeface="Calibri" panose="020F0502020204030204" pitchFamily="34" charset="0"/>
            </a:endParaRPr>
          </a:p>
          <a:p>
            <a:pPr marL="742950" lvl="1" indent="-285750">
              <a:spcAft>
                <a:spcPts val="0"/>
              </a:spcAft>
              <a:buFont typeface="+mj-lt"/>
              <a:buAutoNum type="arabicPeriod"/>
            </a:pPr>
            <a:r>
              <a:rPr lang="en-US" sz="1600" dirty="0" smtClean="0">
                <a:latin typeface="Calibri" panose="020F0502020204030204" pitchFamily="34" charset="0"/>
                <a:ea typeface="Times New Roman" panose="02020603050405020304" pitchFamily="18" charset="0"/>
                <a:cs typeface="Calibri" panose="020F0502020204030204" pitchFamily="34" charset="0"/>
              </a:rPr>
              <a:t>Import </a:t>
            </a:r>
            <a:r>
              <a:rPr lang="en-US" sz="1600" dirty="0">
                <a:latin typeface="Calibri" panose="020F0502020204030204" pitchFamily="34" charset="0"/>
                <a:ea typeface="Times New Roman" panose="02020603050405020304" pitchFamily="18" charset="0"/>
                <a:cs typeface="Calibri" panose="020F0502020204030204" pitchFamily="34" charset="0"/>
              </a:rPr>
              <a:t>content of the product - market situation for imported </a:t>
            </a:r>
            <a:r>
              <a:rPr lang="en-US" sz="1600" dirty="0" smtClean="0">
                <a:latin typeface="Calibri" panose="020F0502020204030204" pitchFamily="34" charset="0"/>
                <a:ea typeface="Times New Roman" panose="02020603050405020304" pitchFamily="18" charset="0"/>
                <a:cs typeface="Calibri" panose="020F0502020204030204" pitchFamily="34" charset="0"/>
              </a:rPr>
              <a:t>products</a:t>
            </a:r>
            <a:endParaRPr lang="hu-HU" sz="1600" dirty="0" smtClean="0">
              <a:latin typeface="Calibri" panose="020F0502020204030204" pitchFamily="34" charset="0"/>
              <a:ea typeface="Times New Roman" panose="02020603050405020304" pitchFamily="18" charset="0"/>
              <a:cs typeface="Calibri" panose="020F0502020204030204" pitchFamily="34" charset="0"/>
            </a:endParaRPr>
          </a:p>
          <a:p>
            <a:pPr marL="742950" lvl="1" indent="-285750">
              <a:spcAft>
                <a:spcPts val="0"/>
              </a:spcAft>
              <a:buFont typeface="+mj-lt"/>
              <a:buAutoNum type="arabicPeriod"/>
            </a:pPr>
            <a:r>
              <a:rPr lang="en-US" sz="1600" dirty="0" smtClean="0">
                <a:latin typeface="Calibri" panose="020F0502020204030204" pitchFamily="34" charset="0"/>
                <a:ea typeface="Times New Roman" panose="02020603050405020304" pitchFamily="18" charset="0"/>
                <a:cs typeface="Calibri" panose="020F0502020204030204" pitchFamily="34" charset="0"/>
              </a:rPr>
              <a:t>Reading </a:t>
            </a:r>
            <a:r>
              <a:rPr lang="en-US" sz="1600" dirty="0">
                <a:latin typeface="Calibri" panose="020F0502020204030204" pitchFamily="34" charset="0"/>
                <a:ea typeface="Times New Roman" panose="02020603050405020304" pitchFamily="18" charset="0"/>
                <a:cs typeface="Calibri" panose="020F0502020204030204" pitchFamily="34" charset="0"/>
              </a:rPr>
              <a:t>the balance </a:t>
            </a:r>
            <a:r>
              <a:rPr lang="en-US" sz="1600" dirty="0" smtClean="0">
                <a:latin typeface="Calibri" panose="020F0502020204030204" pitchFamily="34" charset="0"/>
                <a:ea typeface="Times New Roman" panose="02020603050405020304" pitchFamily="18" charset="0"/>
                <a:cs typeface="Calibri" panose="020F0502020204030204" pitchFamily="34" charset="0"/>
              </a:rPr>
              <a:t>sheet</a:t>
            </a:r>
            <a:endParaRPr lang="hu-HU" sz="1600" dirty="0" smtClean="0">
              <a:latin typeface="Calibri" panose="020F0502020204030204" pitchFamily="34" charset="0"/>
              <a:ea typeface="Times New Roman" panose="02020603050405020304" pitchFamily="18" charset="0"/>
              <a:cs typeface="Calibri" panose="020F0502020204030204" pitchFamily="34" charset="0"/>
            </a:endParaRPr>
          </a:p>
          <a:p>
            <a:pPr marL="742950" lvl="1" indent="-285750">
              <a:spcAft>
                <a:spcPts val="0"/>
              </a:spcAft>
              <a:buFont typeface="+mj-lt"/>
              <a:buAutoNum type="arabicPeriod"/>
            </a:pPr>
            <a:r>
              <a:rPr lang="en-US" sz="1600" dirty="0" smtClean="0">
                <a:latin typeface="Calibri" panose="020F0502020204030204" pitchFamily="34" charset="0"/>
                <a:ea typeface="Times New Roman" panose="02020603050405020304" pitchFamily="18" charset="0"/>
                <a:cs typeface="Calibri" panose="020F0502020204030204" pitchFamily="34" charset="0"/>
              </a:rPr>
              <a:t>Wage </a:t>
            </a:r>
            <a:r>
              <a:rPr lang="en-US" sz="1600" dirty="0">
                <a:latin typeface="Calibri" panose="020F0502020204030204" pitchFamily="34" charset="0"/>
                <a:ea typeface="Times New Roman" panose="02020603050405020304" pitchFamily="18" charset="0"/>
                <a:cs typeface="Calibri" panose="020F0502020204030204" pitchFamily="34" charset="0"/>
              </a:rPr>
              <a:t>information of the company (average wage, median wage; broken down by occupation, education, age groups, gender, managerial/non-managerial status and any other available data). </a:t>
            </a:r>
            <a:endParaRPr lang="hu-HU" sz="1600" dirty="0" smtClean="0">
              <a:latin typeface="Calibri" panose="020F0502020204030204" pitchFamily="34" charset="0"/>
              <a:ea typeface="Times New Roman" panose="02020603050405020304" pitchFamily="18" charset="0"/>
              <a:cs typeface="Calibri" panose="020F0502020204030204" pitchFamily="34" charset="0"/>
            </a:endParaRPr>
          </a:p>
          <a:p>
            <a:pPr marL="742950" lvl="1" indent="-285750">
              <a:spcAft>
                <a:spcPts val="0"/>
              </a:spcAft>
              <a:buFont typeface="+mj-lt"/>
              <a:buAutoNum type="arabicPeriod"/>
            </a:pPr>
            <a:r>
              <a:rPr lang="en-US" sz="1600" dirty="0" smtClean="0">
                <a:latin typeface="Calibri" panose="020F0502020204030204" pitchFamily="34" charset="0"/>
                <a:ea typeface="Times New Roman" panose="02020603050405020304" pitchFamily="18" charset="0"/>
                <a:cs typeface="Calibri" panose="020F0502020204030204" pitchFamily="34" charset="0"/>
              </a:rPr>
              <a:t>Income </a:t>
            </a:r>
            <a:r>
              <a:rPr lang="en-US" sz="1600" dirty="0">
                <a:latin typeface="Calibri" panose="020F0502020204030204" pitchFamily="34" charset="0"/>
                <a:ea typeface="Times New Roman" panose="02020603050405020304" pitchFamily="18" charset="0"/>
                <a:cs typeface="Calibri" panose="020F0502020204030204" pitchFamily="34" charset="0"/>
              </a:rPr>
              <a:t>and its usual composition in the </a:t>
            </a:r>
            <a:r>
              <a:rPr lang="en-US" sz="1600" dirty="0" smtClean="0">
                <a:latin typeface="Calibri" panose="020F0502020204030204" pitchFamily="34" charset="0"/>
                <a:ea typeface="Times New Roman" panose="02020603050405020304" pitchFamily="18" charset="0"/>
                <a:cs typeface="Calibri" panose="020F0502020204030204" pitchFamily="34" charset="0"/>
              </a:rPr>
              <a:t>enterprise</a:t>
            </a:r>
            <a:endParaRPr lang="hu-HU" sz="1600" dirty="0" smtClean="0">
              <a:latin typeface="Calibri" panose="020F0502020204030204" pitchFamily="34" charset="0"/>
              <a:ea typeface="Times New Roman" panose="02020603050405020304" pitchFamily="18" charset="0"/>
              <a:cs typeface="Calibri" panose="020F0502020204030204" pitchFamily="34" charset="0"/>
            </a:endParaRPr>
          </a:p>
          <a:p>
            <a:pPr lvl="3"/>
            <a:r>
              <a:rPr lang="hu-HU" sz="1600" dirty="0" smtClean="0">
                <a:latin typeface="Calibri" panose="020F0502020204030204" pitchFamily="34" charset="0"/>
                <a:ea typeface="Times New Roman" panose="02020603050405020304" pitchFamily="18" charset="0"/>
                <a:cs typeface="Calibri" panose="020F0502020204030204" pitchFamily="34" charset="0"/>
              </a:rPr>
              <a:t>7.1. </a:t>
            </a:r>
            <a:r>
              <a:rPr lang="en-US" sz="1600" dirty="0" smtClean="0">
                <a:latin typeface="Calibri" panose="020F0502020204030204" pitchFamily="34" charset="0"/>
                <a:ea typeface="Times New Roman" panose="02020603050405020304" pitchFamily="18" charset="0"/>
                <a:cs typeface="Calibri" panose="020F0502020204030204" pitchFamily="34" charset="0"/>
              </a:rPr>
              <a:t>overtime pay</a:t>
            </a:r>
            <a:endParaRPr lang="hu-HU" sz="1600" dirty="0" smtClean="0">
              <a:latin typeface="Calibri" panose="020F0502020204030204" pitchFamily="34" charset="0"/>
              <a:ea typeface="Times New Roman" panose="02020603050405020304" pitchFamily="18" charset="0"/>
              <a:cs typeface="Calibri" panose="020F0502020204030204" pitchFamily="34" charset="0"/>
            </a:endParaRPr>
          </a:p>
          <a:p>
            <a:pPr lvl="3"/>
            <a:r>
              <a:rPr lang="hu-HU" sz="1600" dirty="0" smtClean="0">
                <a:latin typeface="Calibri" panose="020F0502020204030204" pitchFamily="34" charset="0"/>
                <a:ea typeface="Times New Roman" panose="02020603050405020304" pitchFamily="18" charset="0"/>
                <a:cs typeface="Calibri" panose="020F0502020204030204" pitchFamily="34" charset="0"/>
              </a:rPr>
              <a:t>7.2. </a:t>
            </a:r>
            <a:r>
              <a:rPr lang="en-US" sz="1600" dirty="0" smtClean="0">
                <a:latin typeface="Calibri" panose="020F0502020204030204" pitchFamily="34" charset="0"/>
                <a:ea typeface="Times New Roman" panose="02020603050405020304" pitchFamily="18" charset="0"/>
                <a:cs typeface="Calibri" panose="020F0502020204030204" pitchFamily="34" charset="0"/>
              </a:rPr>
              <a:t>evening </a:t>
            </a:r>
            <a:r>
              <a:rPr lang="en-US" sz="1600" dirty="0">
                <a:latin typeface="Calibri" panose="020F0502020204030204" pitchFamily="34" charset="0"/>
                <a:ea typeface="Times New Roman" panose="02020603050405020304" pitchFamily="18" charset="0"/>
                <a:cs typeface="Calibri" panose="020F0502020204030204" pitchFamily="34" charset="0"/>
              </a:rPr>
              <a:t>or night work </a:t>
            </a:r>
            <a:r>
              <a:rPr lang="en-US" sz="1600" dirty="0" smtClean="0">
                <a:latin typeface="Calibri" panose="020F0502020204030204" pitchFamily="34" charset="0"/>
                <a:ea typeface="Times New Roman" panose="02020603050405020304" pitchFamily="18" charset="0"/>
                <a:cs typeface="Calibri" panose="020F0502020204030204" pitchFamily="34" charset="0"/>
              </a:rPr>
              <a:t>allowance</a:t>
            </a:r>
            <a:endParaRPr lang="hu-HU" sz="1600" dirty="0" smtClean="0">
              <a:latin typeface="Calibri" panose="020F0502020204030204" pitchFamily="34" charset="0"/>
              <a:ea typeface="Times New Roman" panose="02020603050405020304" pitchFamily="18" charset="0"/>
              <a:cs typeface="Calibri" panose="020F0502020204030204" pitchFamily="34" charset="0"/>
            </a:endParaRPr>
          </a:p>
          <a:p>
            <a:pPr lvl="3"/>
            <a:r>
              <a:rPr lang="hu-HU" sz="1600" dirty="0" smtClean="0">
                <a:latin typeface="Calibri" panose="020F0502020204030204" pitchFamily="34" charset="0"/>
                <a:ea typeface="Times New Roman" panose="02020603050405020304" pitchFamily="18" charset="0"/>
                <a:cs typeface="Calibri" panose="020F0502020204030204" pitchFamily="34" charset="0"/>
              </a:rPr>
              <a:t>7.3. </a:t>
            </a:r>
            <a:r>
              <a:rPr lang="en-US" sz="1600" dirty="0" smtClean="0">
                <a:latin typeface="Calibri" panose="020F0502020204030204" pitchFamily="34" charset="0"/>
                <a:ea typeface="Times New Roman" panose="02020603050405020304" pitchFamily="18" charset="0"/>
                <a:cs typeface="Calibri" panose="020F0502020204030204" pitchFamily="34" charset="0"/>
              </a:rPr>
              <a:t>allowances </a:t>
            </a:r>
            <a:r>
              <a:rPr lang="en-US" sz="1600" dirty="0">
                <a:latin typeface="Calibri" panose="020F0502020204030204" pitchFamily="34" charset="0"/>
                <a:ea typeface="Times New Roman" panose="02020603050405020304" pitchFamily="18" charset="0"/>
                <a:cs typeface="Calibri" panose="020F0502020204030204" pitchFamily="34" charset="0"/>
              </a:rPr>
              <a:t>for heavy </a:t>
            </a:r>
            <a:r>
              <a:rPr lang="en-US" sz="1600" dirty="0" smtClean="0">
                <a:latin typeface="Calibri" panose="020F0502020204030204" pitchFamily="34" charset="0"/>
                <a:ea typeface="Times New Roman" panose="02020603050405020304" pitchFamily="18" charset="0"/>
                <a:cs typeface="Calibri" panose="020F0502020204030204" pitchFamily="34" charset="0"/>
              </a:rPr>
              <a:t>work</a:t>
            </a:r>
            <a:endParaRPr lang="hu-HU" sz="1600" dirty="0" smtClean="0">
              <a:latin typeface="Calibri" panose="020F0502020204030204" pitchFamily="34" charset="0"/>
              <a:ea typeface="Times New Roman" panose="02020603050405020304" pitchFamily="18" charset="0"/>
              <a:cs typeface="Calibri" panose="020F0502020204030204" pitchFamily="34" charset="0"/>
            </a:endParaRPr>
          </a:p>
          <a:p>
            <a:pPr lvl="3"/>
            <a:r>
              <a:rPr lang="hu-HU" sz="1600" dirty="0" smtClean="0">
                <a:latin typeface="Calibri" panose="020F0502020204030204" pitchFamily="34" charset="0"/>
                <a:ea typeface="Times New Roman" panose="02020603050405020304" pitchFamily="18" charset="0"/>
                <a:cs typeface="Calibri" panose="020F0502020204030204" pitchFamily="34" charset="0"/>
              </a:rPr>
              <a:t>7.4. </a:t>
            </a:r>
            <a:r>
              <a:rPr lang="en-US" sz="1600" dirty="0" smtClean="0">
                <a:latin typeface="Calibri" panose="020F0502020204030204" pitchFamily="34" charset="0"/>
                <a:ea typeface="Times New Roman" panose="02020603050405020304" pitchFamily="18" charset="0"/>
                <a:cs typeface="Calibri" panose="020F0502020204030204" pitchFamily="34" charset="0"/>
              </a:rPr>
              <a:t>premium </a:t>
            </a:r>
            <a:r>
              <a:rPr lang="en-US" sz="1600" dirty="0">
                <a:latin typeface="Calibri" panose="020F0502020204030204" pitchFamily="34" charset="0"/>
                <a:ea typeface="Times New Roman" panose="02020603050405020304" pitchFamily="18" charset="0"/>
                <a:cs typeface="Calibri" panose="020F0502020204030204" pitchFamily="34" charset="0"/>
              </a:rPr>
              <a:t>for working on </a:t>
            </a:r>
            <a:r>
              <a:rPr lang="en-US" sz="1600" dirty="0" smtClean="0">
                <a:latin typeface="Calibri" panose="020F0502020204030204" pitchFamily="34" charset="0"/>
                <a:ea typeface="Times New Roman" panose="02020603050405020304" pitchFamily="18" charset="0"/>
                <a:cs typeface="Calibri" panose="020F0502020204030204" pitchFamily="34" charset="0"/>
              </a:rPr>
              <a:t>Sundays</a:t>
            </a:r>
            <a:endParaRPr lang="hu-HU" sz="1600" dirty="0" smtClean="0">
              <a:latin typeface="Calibri" panose="020F0502020204030204" pitchFamily="34" charset="0"/>
              <a:ea typeface="Times New Roman" panose="02020603050405020304" pitchFamily="18" charset="0"/>
              <a:cs typeface="Calibri" panose="020F0502020204030204" pitchFamily="34" charset="0"/>
            </a:endParaRPr>
          </a:p>
          <a:p>
            <a:pPr lvl="3"/>
            <a:r>
              <a:rPr lang="hu-HU" sz="1600" dirty="0" smtClean="0">
                <a:latin typeface="Calibri" panose="020F0502020204030204" pitchFamily="34" charset="0"/>
                <a:ea typeface="Times New Roman" panose="02020603050405020304" pitchFamily="18" charset="0"/>
                <a:cs typeface="Calibri" panose="020F0502020204030204" pitchFamily="34" charset="0"/>
              </a:rPr>
              <a:t>7.5. </a:t>
            </a:r>
            <a:r>
              <a:rPr lang="en-US" sz="1600" dirty="0" smtClean="0">
                <a:latin typeface="Calibri" panose="020F0502020204030204" pitchFamily="34" charset="0"/>
                <a:ea typeface="Times New Roman" panose="02020603050405020304" pitchFamily="18" charset="0"/>
                <a:cs typeface="Calibri" panose="020F0502020204030204" pitchFamily="34" charset="0"/>
              </a:rPr>
              <a:t>regular </a:t>
            </a:r>
            <a:r>
              <a:rPr lang="en-US" sz="1600" dirty="0" err="1">
                <a:latin typeface="Calibri" panose="020F0502020204030204" pitchFamily="34" charset="0"/>
                <a:ea typeface="Times New Roman" panose="02020603050405020304" pitchFamily="18" charset="0"/>
                <a:cs typeface="Calibri" panose="020F0502020204030204" pitchFamily="34" charset="0"/>
              </a:rPr>
              <a:t>salaryholiday</a:t>
            </a:r>
            <a:r>
              <a:rPr lang="en-US" sz="1600" dirty="0">
                <a:latin typeface="Calibri" panose="020F0502020204030204" pitchFamily="34" charset="0"/>
                <a:ea typeface="Times New Roman" panose="02020603050405020304" pitchFamily="18" charset="0"/>
                <a:cs typeface="Calibri" panose="020F0502020204030204" pitchFamily="34" charset="0"/>
              </a:rPr>
              <a:t> </a:t>
            </a:r>
            <a:r>
              <a:rPr lang="en-US" sz="1600" dirty="0" smtClean="0">
                <a:latin typeface="Calibri" panose="020F0502020204030204" pitchFamily="34" charset="0"/>
                <a:ea typeface="Times New Roman" panose="02020603050405020304" pitchFamily="18" charset="0"/>
                <a:cs typeface="Calibri" panose="020F0502020204030204" pitchFamily="34" charset="0"/>
              </a:rPr>
              <a:t>pay</a:t>
            </a:r>
            <a:endParaRPr lang="hu-HU" sz="1600" dirty="0" smtClean="0">
              <a:latin typeface="Calibri" panose="020F0502020204030204" pitchFamily="34" charset="0"/>
              <a:ea typeface="Times New Roman" panose="02020603050405020304" pitchFamily="18" charset="0"/>
              <a:cs typeface="Calibri" panose="020F0502020204030204" pitchFamily="34" charset="0"/>
            </a:endParaRPr>
          </a:p>
          <a:p>
            <a:pPr lvl="3"/>
            <a:r>
              <a:rPr lang="hu-HU" sz="1600" dirty="0" smtClean="0">
                <a:latin typeface="Calibri" panose="020F0502020204030204" pitchFamily="34" charset="0"/>
                <a:ea typeface="Times New Roman" panose="02020603050405020304" pitchFamily="18" charset="0"/>
                <a:cs typeface="Calibri" panose="020F0502020204030204" pitchFamily="34" charset="0"/>
              </a:rPr>
              <a:t>7.6. </a:t>
            </a:r>
            <a:r>
              <a:rPr lang="en-US" sz="1600" dirty="0" smtClean="0">
                <a:latin typeface="Calibri" panose="020F0502020204030204" pitchFamily="34" charset="0"/>
                <a:ea typeface="Times New Roman" panose="02020603050405020304" pitchFamily="18" charset="0"/>
                <a:cs typeface="Calibri" panose="020F0502020204030204" pitchFamily="34" charset="0"/>
              </a:rPr>
              <a:t>Christmas </a:t>
            </a:r>
            <a:r>
              <a:rPr lang="en-US" sz="1600" dirty="0">
                <a:latin typeface="Calibri" panose="020F0502020204030204" pitchFamily="34" charset="0"/>
                <a:ea typeface="Times New Roman" panose="02020603050405020304" pitchFamily="18" charset="0"/>
                <a:cs typeface="Calibri" panose="020F0502020204030204" pitchFamily="34" charset="0"/>
              </a:rPr>
              <a:t>bonus13th, 14th month's </a:t>
            </a:r>
            <a:r>
              <a:rPr lang="en-US" sz="1600" dirty="0" err="1">
                <a:latin typeface="Calibri" panose="020F0502020204030204" pitchFamily="34" charset="0"/>
                <a:ea typeface="Times New Roman" panose="02020603050405020304" pitchFamily="18" charset="0"/>
                <a:cs typeface="Calibri" panose="020F0502020204030204" pitchFamily="34" charset="0"/>
              </a:rPr>
              <a:t>paybonus</a:t>
            </a:r>
            <a:r>
              <a:rPr lang="en-US" sz="1600" dirty="0">
                <a:latin typeface="Calibri" panose="020F0502020204030204" pitchFamily="34" charset="0"/>
                <a:ea typeface="Times New Roman" panose="02020603050405020304" pitchFamily="18" charset="0"/>
                <a:cs typeface="Calibri" panose="020F0502020204030204" pitchFamily="34" charset="0"/>
              </a:rPr>
              <a:t> linked to company </a:t>
            </a:r>
            <a:r>
              <a:rPr lang="en-US" sz="1600" dirty="0" smtClean="0">
                <a:latin typeface="Calibri" panose="020F0502020204030204" pitchFamily="34" charset="0"/>
                <a:ea typeface="Times New Roman" panose="02020603050405020304" pitchFamily="18" charset="0"/>
                <a:cs typeface="Calibri" panose="020F0502020204030204" pitchFamily="34" charset="0"/>
              </a:rPr>
              <a:t>performance</a:t>
            </a:r>
            <a:endParaRPr lang="hu-HU" sz="1600" dirty="0" smtClean="0">
              <a:latin typeface="Calibri" panose="020F0502020204030204" pitchFamily="34" charset="0"/>
              <a:ea typeface="Times New Roman" panose="02020603050405020304" pitchFamily="18" charset="0"/>
              <a:cs typeface="Calibri" panose="020F0502020204030204" pitchFamily="34" charset="0"/>
            </a:endParaRPr>
          </a:p>
          <a:p>
            <a:pPr lvl="3"/>
            <a:r>
              <a:rPr lang="hu-HU" sz="1600" dirty="0" smtClean="0">
                <a:latin typeface="Calibri" panose="020F0502020204030204" pitchFamily="34" charset="0"/>
                <a:ea typeface="Times New Roman" panose="02020603050405020304" pitchFamily="18" charset="0"/>
                <a:cs typeface="Calibri" panose="020F0502020204030204" pitchFamily="34" charset="0"/>
              </a:rPr>
              <a:t>7.7. </a:t>
            </a:r>
            <a:r>
              <a:rPr lang="en-US" sz="1600" dirty="0" smtClean="0">
                <a:latin typeface="Calibri" panose="020F0502020204030204" pitchFamily="34" charset="0"/>
                <a:ea typeface="Times New Roman" panose="02020603050405020304" pitchFamily="18" charset="0"/>
                <a:cs typeface="Calibri" panose="020F0502020204030204" pitchFamily="34" charset="0"/>
              </a:rPr>
              <a:t>other </a:t>
            </a:r>
            <a:r>
              <a:rPr lang="en-US" sz="1600" dirty="0">
                <a:latin typeface="Calibri" panose="020F0502020204030204" pitchFamily="34" charset="0"/>
                <a:ea typeface="Times New Roman" panose="02020603050405020304" pitchFamily="18" charset="0"/>
                <a:cs typeface="Calibri" panose="020F0502020204030204" pitchFamily="34" charset="0"/>
              </a:rPr>
              <a:t>non-wage benefits - transport </a:t>
            </a:r>
            <a:r>
              <a:rPr lang="en-US" sz="1600" dirty="0" smtClean="0">
                <a:latin typeface="Calibri" panose="020F0502020204030204" pitchFamily="34" charset="0"/>
                <a:ea typeface="Times New Roman" panose="02020603050405020304" pitchFamily="18" charset="0"/>
                <a:cs typeface="Calibri" panose="020F0502020204030204" pitchFamily="34" charset="0"/>
              </a:rPr>
              <a:t>allowance</a:t>
            </a:r>
            <a:endParaRPr lang="hu-HU" sz="1600" dirty="0" smtClean="0">
              <a:latin typeface="Calibri" panose="020F0502020204030204" pitchFamily="34" charset="0"/>
              <a:ea typeface="Times New Roman" panose="02020603050405020304" pitchFamily="18" charset="0"/>
              <a:cs typeface="Calibri" panose="020F0502020204030204" pitchFamily="34" charset="0"/>
            </a:endParaRPr>
          </a:p>
          <a:p>
            <a:pPr lvl="3"/>
            <a:r>
              <a:rPr lang="hu-HU" sz="1600" dirty="0" smtClean="0">
                <a:latin typeface="Calibri" panose="020F0502020204030204" pitchFamily="34" charset="0"/>
                <a:ea typeface="Times New Roman" panose="02020603050405020304" pitchFamily="18" charset="0"/>
                <a:cs typeface="Calibri" panose="020F0502020204030204" pitchFamily="34" charset="0"/>
              </a:rPr>
              <a:t>7.8. </a:t>
            </a:r>
            <a:r>
              <a:rPr lang="en-US" sz="1600" dirty="0" smtClean="0">
                <a:latin typeface="Calibri" panose="020F0502020204030204" pitchFamily="34" charset="0"/>
                <a:ea typeface="Times New Roman" panose="02020603050405020304" pitchFamily="18" charset="0"/>
                <a:cs typeface="Calibri" panose="020F0502020204030204" pitchFamily="34" charset="0"/>
              </a:rPr>
              <a:t>meal </a:t>
            </a:r>
            <a:r>
              <a:rPr lang="en-US" sz="1600" dirty="0">
                <a:latin typeface="Calibri" panose="020F0502020204030204" pitchFamily="34" charset="0"/>
                <a:ea typeface="Times New Roman" panose="02020603050405020304" pitchFamily="18" charset="0"/>
                <a:cs typeface="Calibri" panose="020F0502020204030204" pitchFamily="34" charset="0"/>
              </a:rPr>
              <a:t>allowance/meal </a:t>
            </a:r>
            <a:r>
              <a:rPr lang="en-US" sz="1600" dirty="0" smtClean="0">
                <a:latin typeface="Calibri" panose="020F0502020204030204" pitchFamily="34" charset="0"/>
                <a:ea typeface="Times New Roman" panose="02020603050405020304" pitchFamily="18" charset="0"/>
                <a:cs typeface="Calibri" panose="020F0502020204030204" pitchFamily="34" charset="0"/>
              </a:rPr>
              <a:t>voucher</a:t>
            </a:r>
            <a:endParaRPr lang="hu-HU" sz="1600" dirty="0" smtClean="0">
              <a:latin typeface="Calibri" panose="020F0502020204030204" pitchFamily="34" charset="0"/>
              <a:ea typeface="Times New Roman" panose="02020603050405020304" pitchFamily="18" charset="0"/>
              <a:cs typeface="Calibri" panose="020F0502020204030204" pitchFamily="34" charset="0"/>
            </a:endParaRPr>
          </a:p>
          <a:p>
            <a:pPr lvl="3"/>
            <a:r>
              <a:rPr lang="hu-HU" sz="1600" dirty="0" smtClean="0">
                <a:latin typeface="Calibri" panose="020F0502020204030204" pitchFamily="34" charset="0"/>
                <a:ea typeface="Times New Roman" panose="02020603050405020304" pitchFamily="18" charset="0"/>
                <a:cs typeface="Calibri" panose="020F0502020204030204" pitchFamily="34" charset="0"/>
              </a:rPr>
              <a:t>7.9. </a:t>
            </a:r>
            <a:r>
              <a:rPr lang="en-US" sz="1600" dirty="0" smtClean="0">
                <a:latin typeface="Calibri" panose="020F0502020204030204" pitchFamily="34" charset="0"/>
                <a:ea typeface="Times New Roman" panose="02020603050405020304" pitchFamily="18" charset="0"/>
                <a:cs typeface="Calibri" panose="020F0502020204030204" pitchFamily="34" charset="0"/>
              </a:rPr>
              <a:t>other </a:t>
            </a:r>
            <a:r>
              <a:rPr lang="en-US" sz="1600" dirty="0">
                <a:latin typeface="Calibri" panose="020F0502020204030204" pitchFamily="34" charset="0"/>
                <a:ea typeface="Times New Roman" panose="02020603050405020304" pitchFamily="18" charset="0"/>
                <a:cs typeface="Calibri" panose="020F0502020204030204" pitchFamily="34" charset="0"/>
              </a:rPr>
              <a:t>vouchers </a:t>
            </a:r>
            <a:endParaRPr lang="hu-HU" sz="1600" dirty="0" smtClean="0">
              <a:latin typeface="Calibri" panose="020F0502020204030204" pitchFamily="34" charset="0"/>
              <a:ea typeface="Times New Roman" panose="02020603050405020304" pitchFamily="18" charset="0"/>
              <a:cs typeface="Calibri" panose="020F0502020204030204" pitchFamily="34" charset="0"/>
            </a:endParaRPr>
          </a:p>
          <a:p>
            <a:pPr lvl="1">
              <a:spcAft>
                <a:spcPts val="0"/>
              </a:spcAft>
            </a:pPr>
            <a:r>
              <a:rPr lang="en-US" sz="1600" dirty="0" smtClean="0">
                <a:latin typeface="Calibri" panose="020F0502020204030204" pitchFamily="34" charset="0"/>
                <a:ea typeface="Times New Roman" panose="02020603050405020304" pitchFamily="18" charset="0"/>
                <a:cs typeface="Calibri" panose="020F0502020204030204" pitchFamily="34" charset="0"/>
              </a:rPr>
              <a:t>8</a:t>
            </a:r>
            <a:r>
              <a:rPr lang="en-US" sz="1600" dirty="0">
                <a:latin typeface="Calibri" panose="020F0502020204030204" pitchFamily="34" charset="0"/>
                <a:ea typeface="Times New Roman" panose="02020603050405020304" pitchFamily="18" charset="0"/>
                <a:cs typeface="Calibri" panose="020F0502020204030204" pitchFamily="34" charset="0"/>
              </a:rPr>
              <a:t>. Situation of the company's employees (number, breakdown by age, education, occupation, gender</a:t>
            </a:r>
            <a:r>
              <a:rPr lang="en-US" sz="1600" dirty="0" smtClean="0">
                <a:latin typeface="Calibri" panose="020F0502020204030204" pitchFamily="34" charset="0"/>
                <a:ea typeface="Times New Roman" panose="02020603050405020304" pitchFamily="18" charset="0"/>
                <a:cs typeface="Calibri" panose="020F0502020204030204" pitchFamily="34" charset="0"/>
              </a:rPr>
              <a:t>)</a:t>
            </a:r>
            <a:endParaRPr lang="hu-HU" sz="1600" dirty="0" smtClean="0">
              <a:latin typeface="Calibri" panose="020F0502020204030204" pitchFamily="34" charset="0"/>
              <a:ea typeface="Times New Roman" panose="02020603050405020304" pitchFamily="18" charset="0"/>
              <a:cs typeface="Calibri" panose="020F0502020204030204" pitchFamily="34" charset="0"/>
            </a:endParaRPr>
          </a:p>
          <a:p>
            <a:pPr lvl="1">
              <a:spcAft>
                <a:spcPts val="0"/>
              </a:spcAft>
            </a:pPr>
            <a:r>
              <a:rPr lang="en-US" sz="1600" dirty="0" smtClean="0">
                <a:latin typeface="Calibri" panose="020F0502020204030204" pitchFamily="34" charset="0"/>
                <a:ea typeface="Times New Roman" panose="02020603050405020304" pitchFamily="18" charset="0"/>
                <a:cs typeface="Calibri" panose="020F0502020204030204" pitchFamily="34" charset="0"/>
              </a:rPr>
              <a:t>9</a:t>
            </a:r>
            <a:r>
              <a:rPr lang="en-US" sz="1600" dirty="0">
                <a:latin typeface="Calibri" panose="020F0502020204030204" pitchFamily="34" charset="0"/>
                <a:ea typeface="Times New Roman" panose="02020603050405020304" pitchFamily="18" charset="0"/>
                <a:cs typeface="Calibri" panose="020F0502020204030204" pitchFamily="34" charset="0"/>
              </a:rPr>
              <a:t>. collective/wage agreement in the company</a:t>
            </a:r>
            <a:endParaRPr lang="hu-HU" sz="1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smtClean="0">
              <a:ln>
                <a:noFill/>
              </a:ln>
              <a:solidFill>
                <a:schemeClr val="tx1"/>
              </a:solidFill>
              <a:effectLst/>
              <a:latin typeface="Arial" panose="020B0604020202020204" pitchFamily="34" charset="0"/>
            </a:endParaRPr>
          </a:p>
        </p:txBody>
      </p:sp>
      <p:sp>
        <p:nvSpPr>
          <p:cNvPr id="7" name="Rectangle 2"/>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smtClean="0">
              <a:ln>
                <a:noFill/>
              </a:ln>
              <a:solidFill>
                <a:schemeClr val="tx1"/>
              </a:solidFill>
              <a:effectLst/>
              <a:latin typeface="Arial" panose="020B0604020202020204" pitchFamily="34" charset="0"/>
            </a:endParaRPr>
          </a:p>
        </p:txBody>
      </p:sp>
      <p:sp>
        <p:nvSpPr>
          <p:cNvPr id="8" name="Rectangle 3"/>
          <p:cNvSpPr>
            <a:spLocks noChangeArrowheads="1"/>
          </p:cNvSpPr>
          <p:nvPr/>
        </p:nvSpPr>
        <p:spPr bwMode="auto">
          <a:xfrm>
            <a:off x="304800" y="304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558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4602" y="131680"/>
            <a:ext cx="7484998" cy="369332"/>
          </a:xfrm>
          <a:prstGeom prst="rect">
            <a:avLst/>
          </a:prstGeom>
          <a:solidFill>
            <a:schemeClr val="accent4">
              <a:lumMod val="20000"/>
              <a:lumOff val="80000"/>
            </a:schemeClr>
          </a:solidFill>
        </p:spPr>
        <p:txBody>
          <a:bodyPr wrap="none">
            <a:spAutoFit/>
          </a:bodyPr>
          <a:lstStyle/>
          <a:p>
            <a:pPr marL="457200">
              <a:spcAft>
                <a:spcPts val="0"/>
              </a:spcAft>
            </a:pPr>
            <a:r>
              <a:rPr lang="en-US" i="1" dirty="0">
                <a:latin typeface="Calibri" panose="020F0502020204030204" pitchFamily="34" charset="0"/>
                <a:ea typeface="Times New Roman" panose="02020603050405020304" pitchFamily="18" charset="0"/>
              </a:rPr>
              <a:t>Consumer price index - indicates the rate of inflation, money depreciation</a:t>
            </a:r>
            <a:endParaRPr lang="hu-HU" dirty="0">
              <a:latin typeface="Times New Roman" panose="02020603050405020304" pitchFamily="18" charset="0"/>
              <a:ea typeface="Times New Roman" panose="02020603050405020304" pitchFamily="18" charset="0"/>
            </a:endParaRPr>
          </a:p>
        </p:txBody>
      </p:sp>
      <p:sp>
        <p:nvSpPr>
          <p:cNvPr id="3" name="Téglalap 2"/>
          <p:cNvSpPr/>
          <p:nvPr/>
        </p:nvSpPr>
        <p:spPr>
          <a:xfrm>
            <a:off x="4378037" y="131680"/>
            <a:ext cx="7813964" cy="3693319"/>
          </a:xfrm>
          <a:prstGeom prst="rect">
            <a:avLst/>
          </a:prstGeom>
          <a:solidFill>
            <a:schemeClr val="accent6">
              <a:lumMod val="20000"/>
              <a:lumOff val="80000"/>
            </a:schemeClr>
          </a:solidFill>
          <a:ln w="19050">
            <a:solidFill>
              <a:srgbClr val="FFC000"/>
            </a:solidFill>
          </a:ln>
        </p:spPr>
        <p:txBody>
          <a:bodyPr wrap="square">
            <a:spAutoFit/>
          </a:bodyPr>
          <a:lstStyle/>
          <a:p>
            <a:pPr marL="457200">
              <a:spcAft>
                <a:spcPts val="0"/>
              </a:spcAft>
            </a:pPr>
            <a:r>
              <a:rPr lang="en-US" dirty="0">
                <a:latin typeface="Calibri" panose="020F0502020204030204" pitchFamily="34" charset="0"/>
                <a:ea typeface="Times New Roman" panose="02020603050405020304" pitchFamily="18" charset="0"/>
              </a:rPr>
              <a:t>Another important determinant of claims is the rise in prices, the decline in the purchasing power of money. </a:t>
            </a:r>
            <a:endParaRPr lang="hu-HU" dirty="0" smtClean="0">
              <a:latin typeface="Calibri" panose="020F0502020204030204" pitchFamily="34" charset="0"/>
              <a:ea typeface="Times New Roman" panose="02020603050405020304" pitchFamily="18" charset="0"/>
            </a:endParaRPr>
          </a:p>
          <a:p>
            <a:pPr marL="457200">
              <a:spcAft>
                <a:spcPts val="0"/>
              </a:spcAft>
            </a:pPr>
            <a:endParaRPr lang="hu-HU" dirty="0" smtClean="0">
              <a:latin typeface="Calibri" panose="020F0502020204030204" pitchFamily="34" charset="0"/>
              <a:ea typeface="Times New Roman" panose="02020603050405020304" pitchFamily="18" charset="0"/>
            </a:endParaRPr>
          </a:p>
          <a:p>
            <a:pPr marL="457200">
              <a:spcAft>
                <a:spcPts val="0"/>
              </a:spcAft>
            </a:pPr>
            <a:r>
              <a:rPr lang="en-US" dirty="0" smtClean="0">
                <a:latin typeface="Calibri" panose="020F0502020204030204" pitchFamily="34" charset="0"/>
                <a:ea typeface="Times New Roman" panose="02020603050405020304" pitchFamily="18" charset="0"/>
              </a:rPr>
              <a:t>Inflation </a:t>
            </a:r>
            <a:r>
              <a:rPr lang="en-US" dirty="0">
                <a:latin typeface="Calibri" panose="020F0502020204030204" pitchFamily="34" charset="0"/>
                <a:ea typeface="Times New Roman" panose="02020603050405020304" pitchFamily="18" charset="0"/>
              </a:rPr>
              <a:t>above 10% per year is now called galloping inflation. </a:t>
            </a:r>
            <a:endParaRPr lang="hu-HU" dirty="0" smtClean="0">
              <a:latin typeface="Calibri" panose="020F0502020204030204" pitchFamily="34" charset="0"/>
              <a:ea typeface="Times New Roman" panose="02020603050405020304" pitchFamily="18" charset="0"/>
            </a:endParaRPr>
          </a:p>
          <a:p>
            <a:pPr marL="457200">
              <a:spcAft>
                <a:spcPts val="0"/>
              </a:spcAft>
            </a:pPr>
            <a:endParaRPr lang="hu-HU" dirty="0" smtClean="0">
              <a:latin typeface="Calibri" panose="020F0502020204030204" pitchFamily="34" charset="0"/>
              <a:ea typeface="Times New Roman" panose="02020603050405020304" pitchFamily="18" charset="0"/>
            </a:endParaRPr>
          </a:p>
          <a:p>
            <a:pPr marL="457200">
              <a:spcAft>
                <a:spcPts val="0"/>
              </a:spcAft>
            </a:pPr>
            <a:r>
              <a:rPr lang="en-US" dirty="0" smtClean="0">
                <a:latin typeface="Calibri" panose="020F0502020204030204" pitchFamily="34" charset="0"/>
                <a:ea typeface="Times New Roman" panose="02020603050405020304" pitchFamily="18" charset="0"/>
              </a:rPr>
              <a:t>The </a:t>
            </a:r>
            <a:r>
              <a:rPr lang="hu-HU" dirty="0" err="1" smtClean="0">
                <a:latin typeface="Calibri" panose="020F0502020204030204" pitchFamily="34" charset="0"/>
                <a:ea typeface="Times New Roman" panose="02020603050405020304" pitchFamily="18" charset="0"/>
              </a:rPr>
              <a:t>Hungarian</a:t>
            </a:r>
            <a:r>
              <a:rPr lang="hu-HU" dirty="0" smtClean="0">
                <a:latin typeface="Calibri" panose="020F0502020204030204" pitchFamily="34" charset="0"/>
                <a:ea typeface="Times New Roman" panose="02020603050405020304" pitchFamily="18" charset="0"/>
              </a:rPr>
              <a:t> KSH (</a:t>
            </a:r>
            <a:r>
              <a:rPr lang="hu-HU" dirty="0" err="1" smtClean="0">
                <a:latin typeface="Calibri" panose="020F0502020204030204" pitchFamily="34" charset="0"/>
                <a:ea typeface="Times New Roman" panose="02020603050405020304" pitchFamily="18" charset="0"/>
              </a:rPr>
              <a:t>Central</a:t>
            </a:r>
            <a:r>
              <a:rPr lang="hu-HU" dirty="0" smtClean="0">
                <a:latin typeface="Calibri" panose="020F0502020204030204" pitchFamily="34" charset="0"/>
                <a:ea typeface="Times New Roman" panose="02020603050405020304" pitchFamily="18" charset="0"/>
              </a:rPr>
              <a:t> </a:t>
            </a:r>
            <a:r>
              <a:rPr lang="hu-HU" dirty="0" err="1" smtClean="0">
                <a:latin typeface="Calibri" panose="020F0502020204030204" pitchFamily="34" charset="0"/>
                <a:ea typeface="Times New Roman" panose="02020603050405020304" pitchFamily="18" charset="0"/>
              </a:rPr>
              <a:t>Statistical</a:t>
            </a:r>
            <a:r>
              <a:rPr lang="hu-HU" dirty="0" smtClean="0">
                <a:latin typeface="Calibri" panose="020F0502020204030204" pitchFamily="34" charset="0"/>
                <a:ea typeface="Times New Roman" panose="02020603050405020304" pitchFamily="18" charset="0"/>
              </a:rPr>
              <a:t> Office)</a:t>
            </a:r>
            <a:r>
              <a:rPr lang="en-US" dirty="0" smtClean="0">
                <a:latin typeface="Calibri" panose="020F0502020204030204" pitchFamily="34" charset="0"/>
                <a:ea typeface="Times New Roman" panose="02020603050405020304" pitchFamily="18" charset="0"/>
              </a:rPr>
              <a:t> </a:t>
            </a:r>
            <a:r>
              <a:rPr lang="en-US" dirty="0">
                <a:latin typeface="Calibri" panose="020F0502020204030204" pitchFamily="34" charset="0"/>
                <a:ea typeface="Times New Roman" panose="02020603050405020304" pitchFamily="18" charset="0"/>
              </a:rPr>
              <a:t>measures domestic inflation using a consumer basket of 949 goods/services, the prices of which are obtained by sampling. However, the composition of the basket is problematic in that it does not adequately reflect the consumption of families in different life situations (e.g. it includes items such as cat shots, 72-hour rental of wedding dresses, etc</a:t>
            </a:r>
            <a:r>
              <a:rPr lang="en-US" dirty="0" smtClean="0">
                <a:latin typeface="Calibri" panose="020F0502020204030204" pitchFamily="34" charset="0"/>
                <a:ea typeface="Times New Roman" panose="02020603050405020304" pitchFamily="18" charset="0"/>
              </a:rPr>
              <a:t>.).</a:t>
            </a:r>
            <a:endParaRPr lang="hu-HU" dirty="0" smtClean="0">
              <a:latin typeface="Calibri" panose="020F0502020204030204" pitchFamily="34" charset="0"/>
              <a:ea typeface="Times New Roman" panose="02020603050405020304" pitchFamily="18" charset="0"/>
            </a:endParaRPr>
          </a:p>
          <a:p>
            <a:pPr marL="457200">
              <a:spcAft>
                <a:spcPts val="0"/>
              </a:spcAft>
            </a:pPr>
            <a:endParaRPr lang="hu-HU" dirty="0">
              <a:latin typeface="Calibri" panose="020F0502020204030204" pitchFamily="34" charset="0"/>
              <a:ea typeface="Times New Roman" panose="02020603050405020304" pitchFamily="18" charset="0"/>
            </a:endParaRPr>
          </a:p>
          <a:p>
            <a:pPr marL="457200">
              <a:spcAft>
                <a:spcPts val="0"/>
              </a:spcAft>
            </a:pPr>
            <a:r>
              <a:rPr lang="en-US" dirty="0" smtClean="0">
                <a:latin typeface="Calibri" panose="020F0502020204030204" pitchFamily="34" charset="0"/>
                <a:ea typeface="Times New Roman" panose="02020603050405020304" pitchFamily="18" charset="0"/>
              </a:rPr>
              <a:t>KSH </a:t>
            </a:r>
            <a:r>
              <a:rPr lang="en-US" dirty="0">
                <a:latin typeface="Calibri" panose="020F0502020204030204" pitchFamily="34" charset="0"/>
                <a:ea typeface="Times New Roman" panose="02020603050405020304" pitchFamily="18" charset="0"/>
              </a:rPr>
              <a:t>redesigns the so-called representative list annually.</a:t>
            </a:r>
            <a:endParaRPr lang="hu-HU" dirty="0"/>
          </a:p>
        </p:txBody>
      </p:sp>
      <p:sp>
        <p:nvSpPr>
          <p:cNvPr id="4" name="Szövegdoboz 3"/>
          <p:cNvSpPr txBox="1"/>
          <p:nvPr/>
        </p:nvSpPr>
        <p:spPr>
          <a:xfrm>
            <a:off x="4405745" y="4655905"/>
            <a:ext cx="7786255" cy="2031325"/>
          </a:xfrm>
          <a:prstGeom prst="rect">
            <a:avLst/>
          </a:prstGeom>
          <a:noFill/>
          <a:ln w="28575">
            <a:solidFill>
              <a:srgbClr val="FFC000"/>
            </a:solidFill>
          </a:ln>
        </p:spPr>
        <p:txBody>
          <a:bodyPr wrap="square" rtlCol="0">
            <a:spAutoFit/>
          </a:bodyPr>
          <a:lstStyle/>
          <a:p>
            <a:r>
              <a:rPr lang="en-US" dirty="0">
                <a:latin typeface="Calibri" panose="020F0502020204030204" pitchFamily="34" charset="0"/>
                <a:ea typeface="Times New Roman" panose="02020603050405020304" pitchFamily="18" charset="0"/>
              </a:rPr>
              <a:t>The KSH website shows the monthly average change in the consumer price of certain products. </a:t>
            </a:r>
            <a:endParaRPr lang="hu-HU" dirty="0" smtClean="0">
              <a:latin typeface="Calibri" panose="020F0502020204030204" pitchFamily="34" charset="0"/>
              <a:ea typeface="Times New Roman" panose="02020603050405020304" pitchFamily="18" charset="0"/>
            </a:endParaRPr>
          </a:p>
          <a:p>
            <a:r>
              <a:rPr lang="en-US" dirty="0" smtClean="0">
                <a:latin typeface="Calibri" panose="020F0502020204030204" pitchFamily="34" charset="0"/>
                <a:ea typeface="Times New Roman" panose="02020603050405020304" pitchFamily="18" charset="0"/>
              </a:rPr>
              <a:t>Link</a:t>
            </a:r>
            <a:r>
              <a:rPr lang="en-US" dirty="0">
                <a:latin typeface="Calibri" panose="020F0502020204030204" pitchFamily="34" charset="0"/>
                <a:ea typeface="Times New Roman" panose="02020603050405020304" pitchFamily="18" charset="0"/>
              </a:rPr>
              <a:t>: https://www.ksh.hu/stadat_files/ara/hu/ara0044.html) </a:t>
            </a:r>
            <a:endParaRPr lang="hu-HU" dirty="0" smtClean="0">
              <a:latin typeface="Calibri" panose="020F0502020204030204" pitchFamily="34" charset="0"/>
              <a:ea typeface="Times New Roman" panose="02020603050405020304" pitchFamily="18" charset="0"/>
            </a:endParaRPr>
          </a:p>
          <a:p>
            <a:r>
              <a:rPr lang="en-US" dirty="0" smtClean="0">
                <a:latin typeface="Calibri" panose="020F0502020204030204" pitchFamily="34" charset="0"/>
                <a:ea typeface="Times New Roman" panose="02020603050405020304" pitchFamily="18" charset="0"/>
              </a:rPr>
              <a:t>Link </a:t>
            </a:r>
            <a:r>
              <a:rPr lang="en-US" dirty="0">
                <a:latin typeface="Calibri" panose="020F0502020204030204" pitchFamily="34" charset="0"/>
                <a:ea typeface="Times New Roman" panose="02020603050405020304" pitchFamily="18" charset="0"/>
              </a:rPr>
              <a:t>to the representative list: </a:t>
            </a:r>
            <a:r>
              <a:rPr lang="en-US" dirty="0">
                <a:latin typeface="Calibri" panose="020F0502020204030204" pitchFamily="34" charset="0"/>
                <a:ea typeface="Times New Roman" panose="02020603050405020304" pitchFamily="18" charset="0"/>
                <a:hlinkClick r:id="rId2"/>
              </a:rPr>
              <a:t>https://www.ksh.hu/docs/hun/modszgyors/farmodsz21.html</a:t>
            </a:r>
            <a:r>
              <a:rPr lang="en-US" dirty="0" smtClean="0">
                <a:latin typeface="Calibri" panose="020F0502020204030204" pitchFamily="34" charset="0"/>
                <a:ea typeface="Times New Roman" panose="02020603050405020304" pitchFamily="18" charset="0"/>
              </a:rPr>
              <a:t>).</a:t>
            </a:r>
            <a:endParaRPr lang="hu-HU" dirty="0" smtClean="0">
              <a:latin typeface="Calibri" panose="020F0502020204030204" pitchFamily="34" charset="0"/>
              <a:ea typeface="Times New Roman" panose="02020603050405020304" pitchFamily="18" charset="0"/>
            </a:endParaRPr>
          </a:p>
          <a:p>
            <a:r>
              <a:rPr lang="hu-HU" dirty="0" smtClean="0">
                <a:latin typeface="Calibri" panose="020F0502020204030204" pitchFamily="34" charset="0"/>
              </a:rPr>
              <a:t>Link to an </a:t>
            </a:r>
            <a:r>
              <a:rPr lang="hu-HU" dirty="0" err="1" smtClean="0">
                <a:latin typeface="Calibri" panose="020F0502020204030204" pitchFamily="34" charset="0"/>
              </a:rPr>
              <a:t>international</a:t>
            </a:r>
            <a:r>
              <a:rPr lang="hu-HU" dirty="0" smtClean="0">
                <a:latin typeface="Calibri" panose="020F0502020204030204" pitchFamily="34" charset="0"/>
              </a:rPr>
              <a:t>  Cost of </a:t>
            </a:r>
            <a:r>
              <a:rPr lang="hu-HU" dirty="0" err="1" smtClean="0">
                <a:latin typeface="Calibri" panose="020F0502020204030204" pitchFamily="34" charset="0"/>
              </a:rPr>
              <a:t>living</a:t>
            </a:r>
            <a:r>
              <a:rPr lang="hu-HU" dirty="0" smtClean="0">
                <a:latin typeface="Calibri" panose="020F0502020204030204" pitchFamily="34" charset="0"/>
              </a:rPr>
              <a:t> </a:t>
            </a:r>
            <a:r>
              <a:rPr lang="hu-HU" dirty="0" err="1" smtClean="0">
                <a:latin typeface="Calibri" panose="020F0502020204030204" pitchFamily="34" charset="0"/>
              </a:rPr>
              <a:t>survey</a:t>
            </a:r>
            <a:r>
              <a:rPr lang="hu-HU" dirty="0" smtClean="0">
                <a:latin typeface="Calibri" panose="020F0502020204030204" pitchFamily="34" charset="0"/>
              </a:rPr>
              <a:t>:</a:t>
            </a:r>
          </a:p>
          <a:p>
            <a:r>
              <a:rPr lang="hu-HU" dirty="0"/>
              <a:t>https://wageindicator.org/salary/living-wage/wageindicator-cost-of-living-survey</a:t>
            </a:r>
            <a:endParaRPr lang="hu-HU" dirty="0"/>
          </a:p>
        </p:txBody>
      </p:sp>
      <p:sp>
        <p:nvSpPr>
          <p:cNvPr id="5" name="Ellipszis 4"/>
          <p:cNvSpPr/>
          <p:nvPr/>
        </p:nvSpPr>
        <p:spPr>
          <a:xfrm>
            <a:off x="295565" y="942109"/>
            <a:ext cx="3463636" cy="569883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Attention</a:t>
            </a:r>
            <a:r>
              <a:rPr lang="en-US" b="1" i="1" dirty="0" smtClean="0"/>
              <a:t>!!!!!</a:t>
            </a:r>
            <a:r>
              <a:rPr lang="hu-HU" b="1" i="1" dirty="0" smtClean="0"/>
              <a:t> </a:t>
            </a:r>
            <a:r>
              <a:rPr lang="en-US" b="1" i="1" dirty="0" smtClean="0"/>
              <a:t>In </a:t>
            </a:r>
            <a:r>
              <a:rPr lang="en-US" b="1" i="1" dirty="0"/>
              <a:t>wage bargaining, demanding a wage increase in line with inflation means that workers' living wage in real terms will only remain flat. It should also be taken into account that the consumption structure of different strata differs substantially and so does their cost of living.</a:t>
            </a:r>
            <a:endParaRPr lang="hu-HU" dirty="0"/>
          </a:p>
        </p:txBody>
      </p:sp>
    </p:spTree>
    <p:extLst>
      <p:ext uri="{BB962C8B-B14F-4D97-AF65-F5344CB8AC3E}">
        <p14:creationId xmlns:p14="http://schemas.microsoft.com/office/powerpoint/2010/main" val="666232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zövegdoboz 5"/>
          <p:cNvSpPr txBox="1"/>
          <p:nvPr/>
        </p:nvSpPr>
        <p:spPr>
          <a:xfrm>
            <a:off x="332509" y="461818"/>
            <a:ext cx="2741456" cy="369332"/>
          </a:xfrm>
          <a:prstGeom prst="rect">
            <a:avLst/>
          </a:prstGeom>
          <a:solidFill>
            <a:schemeClr val="accent2">
              <a:lumMod val="20000"/>
              <a:lumOff val="80000"/>
            </a:schemeClr>
          </a:solidFill>
        </p:spPr>
        <p:txBody>
          <a:bodyPr wrap="none" rtlCol="0">
            <a:spAutoFit/>
          </a:bodyPr>
          <a:lstStyle/>
          <a:p>
            <a:r>
              <a:rPr lang="hu-HU" i="1" dirty="0" err="1"/>
              <a:t>Mandatory</a:t>
            </a:r>
            <a:r>
              <a:rPr lang="hu-HU" i="1" dirty="0"/>
              <a:t> minimum </a:t>
            </a:r>
            <a:r>
              <a:rPr lang="hu-HU" i="1" dirty="0" err="1"/>
              <a:t>wage</a:t>
            </a:r>
            <a:endParaRPr lang="hu-HU" i="1" dirty="0"/>
          </a:p>
        </p:txBody>
      </p:sp>
      <p:sp>
        <p:nvSpPr>
          <p:cNvPr id="7" name="Szövegdoboz 6"/>
          <p:cNvSpPr txBox="1"/>
          <p:nvPr/>
        </p:nvSpPr>
        <p:spPr>
          <a:xfrm>
            <a:off x="5172362" y="240145"/>
            <a:ext cx="6889939" cy="1477328"/>
          </a:xfrm>
          <a:prstGeom prst="rect">
            <a:avLst/>
          </a:prstGeom>
          <a:solidFill>
            <a:schemeClr val="accent6">
              <a:lumMod val="20000"/>
              <a:lumOff val="80000"/>
            </a:schemeClr>
          </a:solidFill>
          <a:ln>
            <a:solidFill>
              <a:srgbClr val="FFC000"/>
            </a:solidFill>
          </a:ln>
        </p:spPr>
        <p:txBody>
          <a:bodyPr wrap="square" rtlCol="0">
            <a:spAutoFit/>
          </a:bodyPr>
          <a:lstStyle/>
          <a:p>
            <a:r>
              <a:rPr lang="en-US" dirty="0"/>
              <a:t>This usually has a positive pull effect (you cannot pay less than this). </a:t>
            </a:r>
            <a:endParaRPr lang="hu-HU" dirty="0" smtClean="0"/>
          </a:p>
          <a:p>
            <a:endParaRPr lang="hu-HU" dirty="0"/>
          </a:p>
          <a:p>
            <a:r>
              <a:rPr lang="en-US" dirty="0" smtClean="0"/>
              <a:t>However</a:t>
            </a:r>
            <a:r>
              <a:rPr lang="en-US" dirty="0"/>
              <a:t>, a negative wage effect has sometimes been observed; employers have financed the cost of the mandatory minimum wage increase without raising the wages of others accordingly.</a:t>
            </a:r>
            <a:endParaRPr lang="hu-HU" dirty="0" smtClean="0"/>
          </a:p>
        </p:txBody>
      </p:sp>
      <p:sp>
        <p:nvSpPr>
          <p:cNvPr id="8" name="Ellipszis 7"/>
          <p:cNvSpPr/>
          <p:nvPr/>
        </p:nvSpPr>
        <p:spPr>
          <a:xfrm>
            <a:off x="221673" y="960582"/>
            <a:ext cx="2946400" cy="460894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b="1" i="1" dirty="0" smtClean="0"/>
              <a:t>Figyelem!!!!</a:t>
            </a:r>
          </a:p>
          <a:p>
            <a:r>
              <a:rPr lang="hu-HU" dirty="0" smtClean="0"/>
              <a:t>Ha gyenge a béralku, fennáll annak a veszélye, hogy a munkavállalók jelentős részének a bére beragad a minimálbér körül, és ezzel lefelé húzza a medián- vagy átlagbéreket is.</a:t>
            </a:r>
            <a:endParaRPr lang="hu-HU" dirty="0"/>
          </a:p>
        </p:txBody>
      </p:sp>
      <p:sp>
        <p:nvSpPr>
          <p:cNvPr id="10" name="Jobbra nyíl 9"/>
          <p:cNvSpPr/>
          <p:nvPr/>
        </p:nvSpPr>
        <p:spPr>
          <a:xfrm>
            <a:off x="4073236" y="526350"/>
            <a:ext cx="978408" cy="314098"/>
          </a:xfrm>
          <a:prstGeom prst="rightArrow">
            <a:avLst>
              <a:gd name="adj1" fmla="val 8811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3251200" y="2121217"/>
            <a:ext cx="8841442" cy="3139321"/>
          </a:xfrm>
          <a:prstGeom prst="rect">
            <a:avLst/>
          </a:prstGeom>
          <a:solidFill>
            <a:schemeClr val="accent4">
              <a:lumMod val="40000"/>
              <a:lumOff val="60000"/>
            </a:schemeClr>
          </a:solidFill>
          <a:ln>
            <a:solidFill>
              <a:srgbClr val="FFC000"/>
            </a:solidFill>
          </a:ln>
        </p:spPr>
        <p:txBody>
          <a:bodyPr wrap="square">
            <a:spAutoFit/>
          </a:bodyPr>
          <a:lstStyle/>
          <a:p>
            <a:pPr>
              <a:spcAft>
                <a:spcPts val="0"/>
              </a:spcAft>
            </a:pPr>
            <a:r>
              <a:rPr lang="en-US" dirty="0">
                <a:latin typeface="Calibri" panose="020F0502020204030204" pitchFamily="34" charset="0"/>
                <a:ea typeface="Times New Roman" panose="02020603050405020304" pitchFamily="18" charset="0"/>
              </a:rPr>
              <a:t>The European Union directive adopted in autumn 2022 proposes two methods for Member States to set the minimum wage</a:t>
            </a:r>
            <a:r>
              <a:rPr lang="en-US" dirty="0" smtClean="0">
                <a:latin typeface="Calibri" panose="020F0502020204030204" pitchFamily="34" charset="0"/>
                <a:ea typeface="Times New Roman" panose="02020603050405020304" pitchFamily="18" charset="0"/>
              </a:rPr>
              <a:t>:</a:t>
            </a:r>
            <a:endParaRPr lang="hu-HU" dirty="0" smtClean="0">
              <a:latin typeface="Calibri" panose="020F0502020204030204" pitchFamily="34" charset="0"/>
              <a:ea typeface="Times New Roman" panose="02020603050405020304" pitchFamily="18" charset="0"/>
            </a:endParaRPr>
          </a:p>
          <a:p>
            <a:pPr marL="285750" indent="-285750">
              <a:spcAft>
                <a:spcPts val="0"/>
              </a:spcAft>
              <a:buFont typeface="Arial" panose="020B0604020202020204" pitchFamily="34" charset="0"/>
              <a:buChar char="•"/>
            </a:pPr>
            <a:r>
              <a:rPr lang="en-US" dirty="0" smtClean="0">
                <a:latin typeface="Calibri" panose="020F0502020204030204" pitchFamily="34" charset="0"/>
                <a:ea typeface="Times New Roman" panose="02020603050405020304" pitchFamily="18" charset="0"/>
              </a:rPr>
              <a:t>create </a:t>
            </a:r>
            <a:r>
              <a:rPr lang="en-US" dirty="0">
                <a:latin typeface="Calibri" panose="020F0502020204030204" pitchFamily="34" charset="0"/>
                <a:ea typeface="Times New Roman" panose="02020603050405020304" pitchFamily="18" charset="0"/>
              </a:rPr>
              <a:t>a real-price basket of locally available goods and services</a:t>
            </a:r>
            <a:r>
              <a:rPr lang="en-US" dirty="0" smtClean="0">
                <a:latin typeface="Calibri" panose="020F0502020204030204" pitchFamily="34" charset="0"/>
                <a:ea typeface="Times New Roman" panose="02020603050405020304" pitchFamily="18" charset="0"/>
              </a:rPr>
              <a:t>;</a:t>
            </a:r>
            <a:endParaRPr lang="hu-HU" dirty="0" smtClean="0">
              <a:latin typeface="Calibri" panose="020F0502020204030204" pitchFamily="34" charset="0"/>
              <a:ea typeface="Times New Roman" panose="02020603050405020304" pitchFamily="18" charset="0"/>
            </a:endParaRPr>
          </a:p>
          <a:p>
            <a:pPr marL="285750" indent="-285750">
              <a:spcAft>
                <a:spcPts val="0"/>
              </a:spcAft>
              <a:buFont typeface="Arial" panose="020B0604020202020204" pitchFamily="34" charset="0"/>
              <a:buChar char="•"/>
            </a:pPr>
            <a:r>
              <a:rPr lang="en-US" dirty="0" smtClean="0">
                <a:latin typeface="Calibri" panose="020F0502020204030204" pitchFamily="34" charset="0"/>
                <a:ea typeface="Times New Roman" panose="02020603050405020304" pitchFamily="18" charset="0"/>
              </a:rPr>
              <a:t>Use </a:t>
            </a:r>
            <a:r>
              <a:rPr lang="en-US" dirty="0">
                <a:latin typeface="Calibri" panose="020F0502020204030204" pitchFamily="34" charset="0"/>
                <a:ea typeface="Times New Roman" panose="02020603050405020304" pitchFamily="18" charset="0"/>
              </a:rPr>
              <a:t>a benchmark, set at 60% of the median gross wage or 50% of the average gross wage</a:t>
            </a:r>
            <a:r>
              <a:rPr lang="en-US" dirty="0" smtClean="0">
                <a:latin typeface="Calibri" panose="020F0502020204030204" pitchFamily="34" charset="0"/>
                <a:ea typeface="Times New Roman" panose="02020603050405020304" pitchFamily="18" charset="0"/>
              </a:rPr>
              <a:t>.</a:t>
            </a:r>
            <a:endParaRPr lang="hu-HU" dirty="0" smtClean="0">
              <a:latin typeface="Calibri" panose="020F0502020204030204" pitchFamily="34" charset="0"/>
              <a:ea typeface="Times New Roman" panose="02020603050405020304" pitchFamily="18" charset="0"/>
            </a:endParaRPr>
          </a:p>
          <a:p>
            <a:pPr marL="285750" indent="-285750">
              <a:spcAft>
                <a:spcPts val="0"/>
              </a:spcAft>
              <a:buFont typeface="Arial" panose="020B0604020202020204" pitchFamily="34" charset="0"/>
              <a:buChar char="•"/>
            </a:pPr>
            <a:endParaRPr lang="hu-HU" dirty="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Member </a:t>
            </a:r>
            <a:r>
              <a:rPr lang="en-US" dirty="0">
                <a:latin typeface="Calibri" panose="020F0502020204030204" pitchFamily="34" charset="0"/>
                <a:ea typeface="Times New Roman" panose="02020603050405020304" pitchFamily="18" charset="0"/>
              </a:rPr>
              <a:t>States should establish a procedural framework for setting the minimum wage on the basis of clear criteria and updating it at least every two years (every four years for countries using an automatic indexation mechanism</a:t>
            </a:r>
            <a:r>
              <a:rPr lang="en-US" dirty="0" smtClean="0">
                <a:latin typeface="Calibri" panose="020F0502020204030204" pitchFamily="34" charset="0"/>
                <a:ea typeface="Times New Roman" panose="02020603050405020304" pitchFamily="18" charset="0"/>
              </a:rPr>
              <a:t>).</a:t>
            </a:r>
            <a:endParaRPr lang="hu-HU" dirty="0" smtClean="0">
              <a:latin typeface="Calibri" panose="020F0502020204030204" pitchFamily="34" charset="0"/>
              <a:ea typeface="Times New Roman" panose="02020603050405020304" pitchFamily="18" charset="0"/>
            </a:endParaRPr>
          </a:p>
          <a:p>
            <a:pPr>
              <a:spcAft>
                <a:spcPts val="0"/>
              </a:spcAft>
            </a:pPr>
            <a:endParaRPr lang="hu-HU" dirty="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Link </a:t>
            </a:r>
            <a:r>
              <a:rPr lang="en-US" dirty="0">
                <a:latin typeface="Calibri" panose="020F0502020204030204" pitchFamily="34" charset="0"/>
                <a:ea typeface="Times New Roman" panose="02020603050405020304" pitchFamily="18" charset="0"/>
              </a:rPr>
              <a:t>to the English version of the Directive: https://eur-lex.europa.eu/legal-content/EN/TXT/PDF/?uri=CELEX:52020PC0682</a:t>
            </a:r>
            <a:endParaRPr lang="hu-HU" dirty="0">
              <a:latin typeface="Calibri" panose="020F0502020204030204" pitchFamily="34" charset="0"/>
              <a:ea typeface="Times New Roman" panose="02020603050405020304" pitchFamily="18" charset="0"/>
            </a:endParaRPr>
          </a:p>
        </p:txBody>
      </p:sp>
      <p:sp>
        <p:nvSpPr>
          <p:cNvPr id="12" name="Téglalap 11"/>
          <p:cNvSpPr/>
          <p:nvPr/>
        </p:nvSpPr>
        <p:spPr>
          <a:xfrm>
            <a:off x="2699652" y="5380672"/>
            <a:ext cx="9392990" cy="646331"/>
          </a:xfrm>
          <a:prstGeom prst="rect">
            <a:avLst/>
          </a:prstGeom>
          <a:solidFill>
            <a:schemeClr val="accent2">
              <a:lumMod val="40000"/>
              <a:lumOff val="60000"/>
            </a:schemeClr>
          </a:solidFill>
          <a:ln w="28575">
            <a:solidFill>
              <a:srgbClr val="FFC000"/>
            </a:solidFill>
          </a:ln>
        </p:spPr>
        <p:txBody>
          <a:bodyPr wrap="square">
            <a:spAutoFit/>
          </a:bodyPr>
          <a:lstStyle/>
          <a:p>
            <a:r>
              <a:rPr lang="hu-HU" b="0" i="0" dirty="0" err="1" smtClean="0">
                <a:effectLst/>
                <a:latin typeface="Nunito Sans"/>
              </a:rPr>
              <a:t>Check</a:t>
            </a:r>
            <a:r>
              <a:rPr lang="hu-HU" b="0" i="0" dirty="0" smtClean="0">
                <a:effectLst/>
                <a:latin typeface="Nunito Sans"/>
              </a:rPr>
              <a:t> minimum </a:t>
            </a:r>
            <a:r>
              <a:rPr lang="hu-HU" b="0" i="0" dirty="0" err="1" smtClean="0">
                <a:effectLst/>
                <a:latin typeface="Nunito Sans"/>
              </a:rPr>
              <a:t>wages</a:t>
            </a:r>
            <a:r>
              <a:rPr lang="hu-HU" b="0" i="0" dirty="0" smtClean="0">
                <a:effectLst/>
                <a:latin typeface="Nunito Sans"/>
              </a:rPr>
              <a:t> </a:t>
            </a:r>
            <a:r>
              <a:rPr lang="hu-HU" b="0" i="0" dirty="0" err="1" smtClean="0">
                <a:effectLst/>
                <a:latin typeface="Nunito Sans"/>
              </a:rPr>
              <a:t>for</a:t>
            </a:r>
            <a:r>
              <a:rPr lang="hu-HU" b="0" i="0" dirty="0" smtClean="0">
                <a:effectLst/>
                <a:latin typeface="Nunito Sans"/>
              </a:rPr>
              <a:t> 200+ </a:t>
            </a:r>
            <a:r>
              <a:rPr lang="hu-HU" b="0" i="0" dirty="0" err="1" smtClean="0">
                <a:effectLst/>
                <a:latin typeface="Nunito Sans"/>
              </a:rPr>
              <a:t>countries</a:t>
            </a:r>
            <a:r>
              <a:rPr lang="hu-HU" b="0" i="0" dirty="0" smtClean="0">
                <a:effectLst/>
                <a:latin typeface="Nunito Sans"/>
              </a:rPr>
              <a:t> in </a:t>
            </a:r>
            <a:r>
              <a:rPr lang="hu-HU" b="0" i="0" dirty="0" err="1" smtClean="0">
                <a:effectLst/>
                <a:latin typeface="Nunito Sans"/>
              </a:rPr>
              <a:t>the</a:t>
            </a:r>
            <a:r>
              <a:rPr lang="hu-HU" b="0" i="0" dirty="0" smtClean="0">
                <a:effectLst/>
                <a:latin typeface="Nunito Sans"/>
              </a:rPr>
              <a:t> </a:t>
            </a:r>
            <a:r>
              <a:rPr lang="hu-HU" b="0" i="0" dirty="0" err="1" smtClean="0">
                <a:effectLst/>
                <a:latin typeface="Nunito Sans"/>
              </a:rPr>
              <a:t>following</a:t>
            </a:r>
            <a:r>
              <a:rPr lang="hu-HU" b="0" i="0" dirty="0" smtClean="0">
                <a:effectLst/>
                <a:latin typeface="Nunito Sans"/>
              </a:rPr>
              <a:t> link:</a:t>
            </a:r>
          </a:p>
          <a:p>
            <a:r>
              <a:rPr lang="hu-HU" dirty="0">
                <a:latin typeface="Nunito Sans"/>
              </a:rPr>
              <a:t>https://wageindicator.org/salary/minimum-wage </a:t>
            </a:r>
            <a:endParaRPr lang="hu-HU" dirty="0"/>
          </a:p>
        </p:txBody>
      </p:sp>
    </p:spTree>
    <p:extLst>
      <p:ext uri="{BB962C8B-B14F-4D97-AF65-F5344CB8AC3E}">
        <p14:creationId xmlns:p14="http://schemas.microsoft.com/office/powerpoint/2010/main" val="2182802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70192" y="122443"/>
            <a:ext cx="1551130" cy="369332"/>
          </a:xfrm>
          <a:prstGeom prst="rect">
            <a:avLst/>
          </a:prstGeom>
          <a:solidFill>
            <a:schemeClr val="accent2">
              <a:lumMod val="40000"/>
              <a:lumOff val="60000"/>
            </a:schemeClr>
          </a:solidFill>
        </p:spPr>
        <p:txBody>
          <a:bodyPr wrap="none">
            <a:spAutoFit/>
          </a:bodyPr>
          <a:lstStyle/>
          <a:p>
            <a:r>
              <a:rPr lang="hu-HU" i="1" dirty="0" err="1" smtClean="0">
                <a:latin typeface="Calibri" panose="020F0502020204030204" pitchFamily="34" charset="0"/>
                <a:ea typeface="Times New Roman" panose="02020603050405020304" pitchFamily="18" charset="0"/>
              </a:rPr>
              <a:t>Labour</a:t>
            </a:r>
            <a:r>
              <a:rPr lang="hu-HU" i="1" dirty="0" smtClean="0">
                <a:latin typeface="Calibri" panose="020F0502020204030204" pitchFamily="34" charset="0"/>
                <a:ea typeface="Times New Roman" panose="02020603050405020304" pitchFamily="18" charset="0"/>
              </a:rPr>
              <a:t> market</a:t>
            </a:r>
            <a:endParaRPr lang="hu-HU" dirty="0"/>
          </a:p>
        </p:txBody>
      </p:sp>
      <p:sp>
        <p:nvSpPr>
          <p:cNvPr id="3" name="Jobbra nyíl 2"/>
          <p:cNvSpPr/>
          <p:nvPr/>
        </p:nvSpPr>
        <p:spPr>
          <a:xfrm>
            <a:off x="1952321" y="214745"/>
            <a:ext cx="978408" cy="184728"/>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Téglalap 3"/>
          <p:cNvSpPr/>
          <p:nvPr/>
        </p:nvSpPr>
        <p:spPr>
          <a:xfrm>
            <a:off x="3084300" y="214745"/>
            <a:ext cx="8802901" cy="1200329"/>
          </a:xfrm>
          <a:prstGeom prst="rect">
            <a:avLst/>
          </a:prstGeom>
          <a:solidFill>
            <a:schemeClr val="accent1">
              <a:lumMod val="20000"/>
              <a:lumOff val="80000"/>
            </a:schemeClr>
          </a:solidFill>
          <a:ln>
            <a:solidFill>
              <a:srgbClr val="FFC000"/>
            </a:solidFill>
          </a:ln>
        </p:spPr>
        <p:txBody>
          <a:bodyPr wrap="square">
            <a:spAutoFit/>
          </a:bodyPr>
          <a:lstStyle/>
          <a:p>
            <a:pPr marL="457200">
              <a:spcAft>
                <a:spcPts val="0"/>
              </a:spcAft>
            </a:pPr>
            <a:r>
              <a:rPr lang="en-US" dirty="0">
                <a:latin typeface="Calibri" panose="020F0502020204030204" pitchFamily="34" charset="0"/>
                <a:ea typeface="Times New Roman" panose="02020603050405020304" pitchFamily="18" charset="0"/>
              </a:rPr>
              <a:t>The evolution of supply and demand for a given occupation can have a significant impact on the bargaining process, as there is a greater chance of getting better wages when there is a shortage of workers than when some workers are facing redundancy for whatever reason.</a:t>
            </a:r>
            <a:endParaRPr lang="hu-HU" dirty="0">
              <a:latin typeface="Times New Roman" panose="02020603050405020304" pitchFamily="18" charset="0"/>
              <a:ea typeface="Times New Roman" panose="02020603050405020304" pitchFamily="18" charset="0"/>
            </a:endParaRPr>
          </a:p>
        </p:txBody>
      </p:sp>
      <p:sp>
        <p:nvSpPr>
          <p:cNvPr id="5" name="Téglalap 4"/>
          <p:cNvSpPr/>
          <p:nvPr/>
        </p:nvSpPr>
        <p:spPr>
          <a:xfrm>
            <a:off x="3102127" y="2228381"/>
            <a:ext cx="3740727" cy="2031325"/>
          </a:xfrm>
          <a:prstGeom prst="rect">
            <a:avLst/>
          </a:prstGeom>
          <a:solidFill>
            <a:schemeClr val="accent1">
              <a:lumMod val="20000"/>
              <a:lumOff val="80000"/>
            </a:schemeClr>
          </a:solidFill>
          <a:ln>
            <a:solidFill>
              <a:srgbClr val="FFC000"/>
            </a:solidFill>
          </a:ln>
        </p:spPr>
        <p:txBody>
          <a:bodyPr wrap="square">
            <a:spAutoFit/>
          </a:bodyPr>
          <a:lstStyle/>
          <a:p>
            <a:r>
              <a:rPr lang="en-US" b="1" i="1" u="sng" dirty="0">
                <a:latin typeface="Calibri" panose="020F0502020204030204" pitchFamily="34" charset="0"/>
                <a:ea typeface="Times New Roman" panose="02020603050405020304" pitchFamily="18" charset="0"/>
              </a:rPr>
              <a:t>Indicators </a:t>
            </a:r>
            <a:endParaRPr lang="hu-HU" b="1" i="1" u="sng" dirty="0" smtClean="0">
              <a:latin typeface="Calibri" panose="020F0502020204030204" pitchFamily="34" charset="0"/>
              <a:ea typeface="Times New Roman" panose="02020603050405020304" pitchFamily="18" charset="0"/>
            </a:endParaRPr>
          </a:p>
          <a:p>
            <a:endParaRPr lang="hu-HU" i="1" dirty="0" smtClean="0">
              <a:latin typeface="Calibri" panose="020F0502020204030204" pitchFamily="34" charset="0"/>
              <a:ea typeface="Times New Roman" panose="02020603050405020304" pitchFamily="18" charset="0"/>
            </a:endParaRPr>
          </a:p>
          <a:p>
            <a:r>
              <a:rPr lang="en-US" dirty="0" smtClean="0">
                <a:latin typeface="Calibri" panose="020F0502020204030204" pitchFamily="34" charset="0"/>
                <a:ea typeface="Times New Roman" panose="02020603050405020304" pitchFamily="18" charset="0"/>
              </a:rPr>
              <a:t>unemployment </a:t>
            </a:r>
            <a:r>
              <a:rPr lang="en-US" dirty="0">
                <a:latin typeface="Calibri" panose="020F0502020204030204" pitchFamily="34" charset="0"/>
                <a:ea typeface="Times New Roman" panose="02020603050405020304" pitchFamily="18" charset="0"/>
              </a:rPr>
              <a:t>- job vacancies, </a:t>
            </a:r>
            <a:endParaRPr lang="hu-HU" dirty="0" smtClean="0">
              <a:latin typeface="Calibri" panose="020F0502020204030204" pitchFamily="34" charset="0"/>
              <a:ea typeface="Times New Roman" panose="02020603050405020304" pitchFamily="18" charset="0"/>
            </a:endParaRPr>
          </a:p>
          <a:p>
            <a:r>
              <a:rPr lang="en-US" dirty="0" smtClean="0">
                <a:latin typeface="Calibri" panose="020F0502020204030204" pitchFamily="34" charset="0"/>
                <a:ea typeface="Times New Roman" panose="02020603050405020304" pitchFamily="18" charset="0"/>
              </a:rPr>
              <a:t>age </a:t>
            </a:r>
            <a:endParaRPr lang="hu-HU" dirty="0" smtClean="0">
              <a:latin typeface="Calibri" panose="020F0502020204030204" pitchFamily="34" charset="0"/>
              <a:ea typeface="Times New Roman" panose="02020603050405020304" pitchFamily="18" charset="0"/>
            </a:endParaRPr>
          </a:p>
          <a:p>
            <a:r>
              <a:rPr lang="en-US" dirty="0" smtClean="0">
                <a:latin typeface="Calibri" panose="020F0502020204030204" pitchFamily="34" charset="0"/>
                <a:ea typeface="Times New Roman" panose="02020603050405020304" pitchFamily="18" charset="0"/>
              </a:rPr>
              <a:t>distribution </a:t>
            </a:r>
            <a:endParaRPr lang="hu-HU" dirty="0" smtClean="0">
              <a:latin typeface="Calibri" panose="020F0502020204030204" pitchFamily="34" charset="0"/>
              <a:ea typeface="Times New Roman" panose="02020603050405020304" pitchFamily="18" charset="0"/>
            </a:endParaRPr>
          </a:p>
          <a:p>
            <a:r>
              <a:rPr lang="en-US" dirty="0" smtClean="0">
                <a:latin typeface="Calibri" panose="020F0502020204030204" pitchFamily="34" charset="0"/>
                <a:ea typeface="Times New Roman" panose="02020603050405020304" pitchFamily="18" charset="0"/>
              </a:rPr>
              <a:t>fluctuation </a:t>
            </a:r>
            <a:endParaRPr lang="hu-HU" dirty="0" smtClean="0">
              <a:latin typeface="Calibri" panose="020F0502020204030204" pitchFamily="34" charset="0"/>
              <a:ea typeface="Times New Roman" panose="02020603050405020304" pitchFamily="18" charset="0"/>
            </a:endParaRPr>
          </a:p>
          <a:p>
            <a:r>
              <a:rPr lang="en-US" dirty="0" smtClean="0">
                <a:latin typeface="Calibri" panose="020F0502020204030204" pitchFamily="34" charset="0"/>
                <a:ea typeface="Times New Roman" panose="02020603050405020304" pitchFamily="18" charset="0"/>
              </a:rPr>
              <a:t>migration</a:t>
            </a:r>
            <a:endParaRPr lang="hu-HU" dirty="0"/>
          </a:p>
        </p:txBody>
      </p:sp>
    </p:spTree>
    <p:extLst>
      <p:ext uri="{BB962C8B-B14F-4D97-AF65-F5344CB8AC3E}">
        <p14:creationId xmlns:p14="http://schemas.microsoft.com/office/powerpoint/2010/main" val="20428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044730" y="1856510"/>
            <a:ext cx="3308278" cy="707886"/>
          </a:xfrm>
          <a:prstGeom prst="rect">
            <a:avLst/>
          </a:prstGeom>
          <a:solidFill>
            <a:srgbClr val="FFC000"/>
          </a:solidFill>
        </p:spPr>
        <p:txBody>
          <a:bodyPr wrap="none" rtlCol="0">
            <a:spAutoFit/>
          </a:bodyPr>
          <a:lstStyle/>
          <a:p>
            <a:pPr algn="ctr"/>
            <a:r>
              <a:rPr lang="hu-HU" sz="4000" dirty="0" smtClean="0"/>
              <a:t>COMPARISONS</a:t>
            </a:r>
            <a:endParaRPr lang="hu-HU" sz="4000" dirty="0"/>
          </a:p>
        </p:txBody>
      </p:sp>
    </p:spTree>
    <p:extLst>
      <p:ext uri="{BB962C8B-B14F-4D97-AF65-F5344CB8AC3E}">
        <p14:creationId xmlns:p14="http://schemas.microsoft.com/office/powerpoint/2010/main" val="1512440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394035" y="304800"/>
            <a:ext cx="6382329" cy="2031325"/>
          </a:xfrm>
          <a:prstGeom prst="rect">
            <a:avLst/>
          </a:prstGeom>
          <a:solidFill>
            <a:schemeClr val="accent2">
              <a:lumMod val="20000"/>
              <a:lumOff val="80000"/>
            </a:schemeClr>
          </a:solidFill>
        </p:spPr>
        <p:txBody>
          <a:bodyPr wrap="square" rtlCol="0">
            <a:spAutoFit/>
          </a:bodyPr>
          <a:lstStyle/>
          <a:p>
            <a:pPr marL="285750" indent="-285750">
              <a:buFont typeface="Arial" panose="020B0604020202020204" pitchFamily="34" charset="0"/>
              <a:buChar char="•"/>
            </a:pPr>
            <a:r>
              <a:rPr lang="en-US" dirty="0"/>
              <a:t>Inflation - do the wage/salary dynamics in my company negate inflation or not</a:t>
            </a:r>
            <a:r>
              <a:rPr lang="en-US" dirty="0" smtClean="0"/>
              <a:t>?</a:t>
            </a:r>
            <a:endParaRPr lang="hu-HU" dirty="0" smtClean="0"/>
          </a:p>
          <a:p>
            <a:pPr marL="285750" indent="-285750">
              <a:buFont typeface="Arial" panose="020B0604020202020204" pitchFamily="34" charset="0"/>
              <a:buChar char="•"/>
            </a:pPr>
            <a:r>
              <a:rPr lang="en-US" dirty="0" smtClean="0"/>
              <a:t>Minimum </a:t>
            </a:r>
            <a:r>
              <a:rPr lang="en-US" dirty="0"/>
              <a:t>wage - do the wage/earnings dynamics in my company exceed or not exceed the increase in the minimum wage/guaranteed minimum wage</a:t>
            </a:r>
            <a:r>
              <a:rPr lang="en-US" dirty="0" smtClean="0"/>
              <a:t>?</a:t>
            </a:r>
            <a:endParaRPr lang="hu-HU" dirty="0" smtClean="0"/>
          </a:p>
          <a:p>
            <a:pPr marL="285750" indent="-285750">
              <a:buFont typeface="Arial" panose="020B0604020202020204" pitchFamily="34" charset="0"/>
              <a:buChar char="•"/>
            </a:pPr>
            <a:r>
              <a:rPr lang="en-US" dirty="0" smtClean="0"/>
              <a:t>How </a:t>
            </a:r>
            <a:r>
              <a:rPr lang="en-US" dirty="0"/>
              <a:t>does the average/median wage in my company compare to the minimum wage/guaranteed minimum wage?</a:t>
            </a:r>
            <a:endParaRPr lang="hu-HU" dirty="0"/>
          </a:p>
        </p:txBody>
      </p:sp>
      <p:sp>
        <p:nvSpPr>
          <p:cNvPr id="3" name="Téglalap 2"/>
          <p:cNvSpPr/>
          <p:nvPr/>
        </p:nvSpPr>
        <p:spPr>
          <a:xfrm>
            <a:off x="369454" y="2437725"/>
            <a:ext cx="6084038" cy="369332"/>
          </a:xfrm>
          <a:prstGeom prst="rect">
            <a:avLst/>
          </a:prstGeom>
          <a:solidFill>
            <a:schemeClr val="accent4">
              <a:lumMod val="20000"/>
              <a:lumOff val="80000"/>
            </a:schemeClr>
          </a:solidFill>
        </p:spPr>
        <p:txBody>
          <a:bodyPr wrap="none">
            <a:spAutoFit/>
          </a:bodyPr>
          <a:lstStyle/>
          <a:p>
            <a:r>
              <a:rPr lang="en-US" i="1" dirty="0">
                <a:latin typeface="Calibri" panose="020F0502020204030204" pitchFamily="34" charset="0"/>
                <a:ea typeface="Times New Roman" panose="02020603050405020304" pitchFamily="18" charset="0"/>
              </a:rPr>
              <a:t>Fill in the table below! Use the resources recommended earlier!</a:t>
            </a:r>
            <a:endParaRPr lang="hu-HU" dirty="0"/>
          </a:p>
        </p:txBody>
      </p:sp>
      <p:sp>
        <p:nvSpPr>
          <p:cNvPr id="4" name="Téglalap 3"/>
          <p:cNvSpPr/>
          <p:nvPr/>
        </p:nvSpPr>
        <p:spPr>
          <a:xfrm>
            <a:off x="453342" y="381062"/>
            <a:ext cx="3175998" cy="369332"/>
          </a:xfrm>
          <a:prstGeom prst="rect">
            <a:avLst/>
          </a:prstGeom>
          <a:solidFill>
            <a:schemeClr val="accent6">
              <a:lumMod val="20000"/>
              <a:lumOff val="80000"/>
            </a:schemeClr>
          </a:solidFill>
        </p:spPr>
        <p:txBody>
          <a:bodyPr wrap="none">
            <a:spAutoFit/>
          </a:bodyPr>
          <a:lstStyle/>
          <a:p>
            <a:r>
              <a:rPr lang="hu-HU" i="1" dirty="0" err="1">
                <a:latin typeface="Calibri" panose="020F0502020204030204" pitchFamily="34" charset="0"/>
                <a:ea typeface="Times New Roman" panose="02020603050405020304" pitchFamily="18" charset="0"/>
              </a:rPr>
              <a:t>Answer</a:t>
            </a:r>
            <a:r>
              <a:rPr lang="hu-HU" i="1" dirty="0">
                <a:latin typeface="Calibri" panose="020F0502020204030204" pitchFamily="34" charset="0"/>
                <a:ea typeface="Times New Roman" panose="02020603050405020304" pitchFamily="18" charset="0"/>
              </a:rPr>
              <a:t> </a:t>
            </a:r>
            <a:r>
              <a:rPr lang="hu-HU" i="1" dirty="0" err="1">
                <a:latin typeface="Calibri" panose="020F0502020204030204" pitchFamily="34" charset="0"/>
                <a:ea typeface="Times New Roman" panose="02020603050405020304" pitchFamily="18" charset="0"/>
              </a:rPr>
              <a:t>the</a:t>
            </a:r>
            <a:r>
              <a:rPr lang="hu-HU" i="1" dirty="0">
                <a:latin typeface="Calibri" panose="020F0502020204030204" pitchFamily="34" charset="0"/>
                <a:ea typeface="Times New Roman" panose="02020603050405020304" pitchFamily="18" charset="0"/>
              </a:rPr>
              <a:t> </a:t>
            </a:r>
            <a:r>
              <a:rPr lang="hu-HU" i="1" dirty="0" err="1">
                <a:latin typeface="Calibri" panose="020F0502020204030204" pitchFamily="34" charset="0"/>
                <a:ea typeface="Times New Roman" panose="02020603050405020304" pitchFamily="18" charset="0"/>
              </a:rPr>
              <a:t>following</a:t>
            </a:r>
            <a:r>
              <a:rPr lang="hu-HU" i="1" dirty="0">
                <a:latin typeface="Calibri" panose="020F0502020204030204" pitchFamily="34" charset="0"/>
                <a:ea typeface="Times New Roman" panose="02020603050405020304" pitchFamily="18" charset="0"/>
              </a:rPr>
              <a:t> </a:t>
            </a:r>
            <a:r>
              <a:rPr lang="hu-HU" i="1" dirty="0" err="1">
                <a:latin typeface="Calibri" panose="020F0502020204030204" pitchFamily="34" charset="0"/>
                <a:ea typeface="Times New Roman" panose="02020603050405020304" pitchFamily="18" charset="0"/>
              </a:rPr>
              <a:t>questions</a:t>
            </a:r>
            <a:r>
              <a:rPr lang="hu-HU" i="1" dirty="0">
                <a:latin typeface="Calibri" panose="020F0502020204030204" pitchFamily="34" charset="0"/>
                <a:ea typeface="Times New Roman" panose="02020603050405020304" pitchFamily="18" charset="0"/>
              </a:rPr>
              <a:t>!</a:t>
            </a:r>
            <a:endParaRPr lang="hu-HU" dirty="0"/>
          </a:p>
        </p:txBody>
      </p:sp>
      <p:sp>
        <p:nvSpPr>
          <p:cNvPr id="5" name="Jobbra nyíl 4"/>
          <p:cNvSpPr/>
          <p:nvPr/>
        </p:nvSpPr>
        <p:spPr>
          <a:xfrm>
            <a:off x="4276436" y="36483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aphicFrame>
        <p:nvGraphicFramePr>
          <p:cNvPr id="6" name="Táblázat 5"/>
          <p:cNvGraphicFramePr>
            <a:graphicFrameLocks noGrp="1"/>
          </p:cNvGraphicFramePr>
          <p:nvPr>
            <p:extLst>
              <p:ext uri="{D42A27DB-BD31-4B8C-83A1-F6EECF244321}">
                <p14:modId xmlns:p14="http://schemas.microsoft.com/office/powerpoint/2010/main" val="944115956"/>
              </p:ext>
            </p:extLst>
          </p:nvPr>
        </p:nvGraphicFramePr>
        <p:xfrm>
          <a:off x="295563" y="3129350"/>
          <a:ext cx="11739419" cy="3138447"/>
        </p:xfrm>
        <a:graphic>
          <a:graphicData uri="http://schemas.openxmlformats.org/drawingml/2006/table">
            <a:tbl>
              <a:tblPr firstRow="1" firstCol="1" bandRow="1">
                <a:tableStyleId>{5C22544A-7EE6-4342-B048-85BDC9FD1C3A}</a:tableStyleId>
              </a:tblPr>
              <a:tblGrid>
                <a:gridCol w="4553528">
                  <a:extLst>
                    <a:ext uri="{9D8B030D-6E8A-4147-A177-3AD203B41FA5}">
                      <a16:colId xmlns:a16="http://schemas.microsoft.com/office/drawing/2014/main" val="1529322043"/>
                    </a:ext>
                  </a:extLst>
                </a:gridCol>
                <a:gridCol w="2484582">
                  <a:extLst>
                    <a:ext uri="{9D8B030D-6E8A-4147-A177-3AD203B41FA5}">
                      <a16:colId xmlns:a16="http://schemas.microsoft.com/office/drawing/2014/main" val="3978457015"/>
                    </a:ext>
                  </a:extLst>
                </a:gridCol>
                <a:gridCol w="2493818">
                  <a:extLst>
                    <a:ext uri="{9D8B030D-6E8A-4147-A177-3AD203B41FA5}">
                      <a16:colId xmlns:a16="http://schemas.microsoft.com/office/drawing/2014/main" val="132490645"/>
                    </a:ext>
                  </a:extLst>
                </a:gridCol>
                <a:gridCol w="2207491">
                  <a:extLst>
                    <a:ext uri="{9D8B030D-6E8A-4147-A177-3AD203B41FA5}">
                      <a16:colId xmlns:a16="http://schemas.microsoft.com/office/drawing/2014/main" val="3901620262"/>
                    </a:ext>
                  </a:extLst>
                </a:gridCol>
              </a:tblGrid>
              <a:tr h="147882">
                <a:tc>
                  <a:txBody>
                    <a:bodyPr/>
                    <a:lstStyle/>
                    <a:p>
                      <a:pPr>
                        <a:spcAft>
                          <a:spcPts val="0"/>
                        </a:spcAft>
                      </a:pPr>
                      <a:r>
                        <a:rPr lang="hu-HU" sz="1400">
                          <a:effectLst/>
                        </a:rPr>
                        <a:t> </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a:txBody>
                    <a:bodyPr/>
                    <a:lstStyle/>
                    <a:p>
                      <a:r>
                        <a:rPr lang="hu-HU" sz="1800" b="0" i="0" kern="1200" dirty="0" err="1" smtClean="0">
                          <a:solidFill>
                            <a:schemeClr val="lt1"/>
                          </a:solidFill>
                          <a:effectLst/>
                          <a:latin typeface="+mn-lt"/>
                          <a:ea typeface="+mn-ea"/>
                          <a:cs typeface="+mn-cs"/>
                        </a:rPr>
                        <a:t>My</a:t>
                      </a:r>
                      <a:r>
                        <a:rPr lang="hu-HU" sz="1800" b="0" i="0" kern="1200" dirty="0" smtClean="0">
                          <a:solidFill>
                            <a:schemeClr val="lt1"/>
                          </a:solidFill>
                          <a:effectLst/>
                          <a:latin typeface="+mn-lt"/>
                          <a:ea typeface="+mn-ea"/>
                          <a:cs typeface="+mn-cs"/>
                        </a:rPr>
                        <a:t> </a:t>
                      </a:r>
                      <a:r>
                        <a:rPr lang="hu-HU" sz="1800" b="0" i="0" kern="1200" dirty="0" err="1" smtClean="0">
                          <a:solidFill>
                            <a:schemeClr val="lt1"/>
                          </a:solidFill>
                          <a:effectLst/>
                          <a:latin typeface="+mn-lt"/>
                          <a:ea typeface="+mn-ea"/>
                          <a:cs typeface="+mn-cs"/>
                        </a:rPr>
                        <a:t>company</a:t>
                      </a:r>
                      <a:r>
                        <a:rPr lang="hu-HU" sz="1800" b="0" i="0" kern="1200" dirty="0" smtClean="0">
                          <a:solidFill>
                            <a:schemeClr val="lt1"/>
                          </a:solidFill>
                          <a:effectLst/>
                          <a:latin typeface="+mn-lt"/>
                          <a:ea typeface="+mn-ea"/>
                          <a:cs typeface="+mn-cs"/>
                        </a:rPr>
                        <a:t> </a:t>
                      </a:r>
                      <a:r>
                        <a:rPr lang="hu-HU" sz="1800" b="0" i="0" kern="1200" dirty="0" err="1" smtClean="0">
                          <a:solidFill>
                            <a:schemeClr val="lt1"/>
                          </a:solidFill>
                          <a:effectLst/>
                          <a:latin typeface="+mn-lt"/>
                          <a:ea typeface="+mn-ea"/>
                          <a:cs typeface="+mn-cs"/>
                        </a:rPr>
                        <a:t>data</a:t>
                      </a:r>
                      <a:endParaRPr lang="hu-HU" sz="1800" b="0" i="0" kern="1200" dirty="0">
                        <a:solidFill>
                          <a:schemeClr val="lt1"/>
                        </a:solidFill>
                        <a:effectLst/>
                        <a:latin typeface="+mn-lt"/>
                        <a:ea typeface="+mn-ea"/>
                        <a:cs typeface="+mn-cs"/>
                      </a:endParaRPr>
                    </a:p>
                  </a:txBody>
                  <a:tcPr marL="65929" marR="65929" marT="0" marB="0"/>
                </a:tc>
                <a:tc gridSpan="2">
                  <a:txBody>
                    <a:bodyPr/>
                    <a:lstStyle/>
                    <a:p>
                      <a:r>
                        <a:rPr lang="hu-HU" sz="1800" b="0" i="0" kern="1200" dirty="0" smtClean="0">
                          <a:solidFill>
                            <a:schemeClr val="lt1"/>
                          </a:solidFill>
                          <a:effectLst/>
                          <a:latin typeface="+mn-lt"/>
                          <a:ea typeface="+mn-ea"/>
                          <a:cs typeface="+mn-cs"/>
                        </a:rPr>
                        <a:t>National </a:t>
                      </a:r>
                      <a:r>
                        <a:rPr lang="hu-HU" sz="1800" b="0" i="0" kern="1200" dirty="0" err="1" smtClean="0">
                          <a:solidFill>
                            <a:schemeClr val="lt1"/>
                          </a:solidFill>
                          <a:effectLst/>
                          <a:latin typeface="+mn-lt"/>
                          <a:ea typeface="+mn-ea"/>
                          <a:cs typeface="+mn-cs"/>
                        </a:rPr>
                        <a:t>economy</a:t>
                      </a:r>
                      <a:r>
                        <a:rPr lang="hu-HU" sz="1800" b="0" i="0" kern="1200" dirty="0" smtClean="0">
                          <a:solidFill>
                            <a:schemeClr val="lt1"/>
                          </a:solidFill>
                          <a:effectLst/>
                          <a:latin typeface="+mn-lt"/>
                          <a:ea typeface="+mn-ea"/>
                          <a:cs typeface="+mn-cs"/>
                        </a:rPr>
                        <a:t> </a:t>
                      </a:r>
                      <a:r>
                        <a:rPr lang="hu-HU" sz="1800" b="0" i="0" kern="1200" dirty="0" err="1" smtClean="0">
                          <a:solidFill>
                            <a:schemeClr val="lt1"/>
                          </a:solidFill>
                          <a:effectLst/>
                          <a:latin typeface="+mn-lt"/>
                          <a:ea typeface="+mn-ea"/>
                          <a:cs typeface="+mn-cs"/>
                        </a:rPr>
                        <a:t>data</a:t>
                      </a:r>
                      <a:endParaRPr lang="hu-HU" sz="1800" b="0" i="0" kern="1200" dirty="0">
                        <a:solidFill>
                          <a:schemeClr val="lt1"/>
                        </a:solidFill>
                        <a:effectLst/>
                        <a:latin typeface="+mn-lt"/>
                        <a:ea typeface="+mn-ea"/>
                        <a:cs typeface="+mn-cs"/>
                      </a:endParaRPr>
                    </a:p>
                  </a:txBody>
                  <a:tcPr marL="65929" marR="65929" marT="0" marB="0"/>
                </a:tc>
                <a:tc hMerge="1">
                  <a:txBody>
                    <a:bodyPr/>
                    <a:lstStyle/>
                    <a:p>
                      <a:endParaRPr lang="hu-HU"/>
                    </a:p>
                  </a:txBody>
                  <a:tcPr/>
                </a:tc>
                <a:extLst>
                  <a:ext uri="{0D108BD9-81ED-4DB2-BD59-A6C34878D82A}">
                    <a16:rowId xmlns:a16="http://schemas.microsoft.com/office/drawing/2014/main" val="2191562072"/>
                  </a:ext>
                </a:extLst>
              </a:tr>
              <a:tr h="147882">
                <a:tc gridSpan="4">
                  <a:txBody>
                    <a:bodyPr/>
                    <a:lstStyle/>
                    <a:p>
                      <a:pPr>
                        <a:spcAft>
                          <a:spcPts val="0"/>
                        </a:spcAft>
                      </a:pPr>
                      <a:r>
                        <a:rPr lang="hu-HU" sz="1400" dirty="0" err="1" smtClean="0">
                          <a:solidFill>
                            <a:schemeClr val="tx1"/>
                          </a:solidFill>
                          <a:effectLst/>
                        </a:rPr>
                        <a:t>Wage</a:t>
                      </a:r>
                      <a:r>
                        <a:rPr lang="hu-HU" sz="1400" dirty="0" smtClean="0">
                          <a:solidFill>
                            <a:schemeClr val="tx1"/>
                          </a:solidFill>
                          <a:effectLst/>
                        </a:rPr>
                        <a:t> </a:t>
                      </a:r>
                      <a:r>
                        <a:rPr lang="hu-HU" sz="1400" dirty="0" err="1" smtClean="0">
                          <a:solidFill>
                            <a:schemeClr val="tx1"/>
                          </a:solidFill>
                          <a:effectLst/>
                        </a:rPr>
                        <a:t>dynamics</a:t>
                      </a:r>
                      <a:endParaRPr lang="hu-H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solidFill>
                      <a:schemeClr val="accent4">
                        <a:lumMod val="20000"/>
                        <a:lumOff val="80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78347042"/>
                  </a:ext>
                </a:extLst>
              </a:tr>
              <a:tr h="315000">
                <a:tc>
                  <a:txBody>
                    <a:bodyPr/>
                    <a:lstStyle/>
                    <a:p>
                      <a:pPr>
                        <a:spcAft>
                          <a:spcPts val="0"/>
                        </a:spcAft>
                      </a:pPr>
                      <a:r>
                        <a:rPr lang="en-US" sz="1400" dirty="0" smtClean="0">
                          <a:effectLst/>
                        </a:rPr>
                        <a:t>Nominal wage data change compared to previous year</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a:txBody>
                    <a:bodyPr/>
                    <a:lstStyle/>
                    <a:p>
                      <a:pPr>
                        <a:spcAft>
                          <a:spcPts val="0"/>
                        </a:spcAft>
                      </a:pPr>
                      <a:r>
                        <a:rPr lang="en-US" sz="11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gridSpan="2">
                  <a:txBody>
                    <a:bodyPr/>
                    <a:lstStyle/>
                    <a:p>
                      <a:pPr>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hMerge="1">
                  <a:txBody>
                    <a:bodyPr/>
                    <a:lstStyle/>
                    <a:p>
                      <a:endParaRPr lang="hu-HU"/>
                    </a:p>
                  </a:txBody>
                  <a:tcPr/>
                </a:tc>
                <a:extLst>
                  <a:ext uri="{0D108BD9-81ED-4DB2-BD59-A6C34878D82A}">
                    <a16:rowId xmlns:a16="http://schemas.microsoft.com/office/drawing/2014/main" val="66994852"/>
                  </a:ext>
                </a:extLst>
              </a:tr>
              <a:tr h="340712">
                <a:tc>
                  <a:txBody>
                    <a:bodyPr/>
                    <a:lstStyle/>
                    <a:p>
                      <a:pPr>
                        <a:spcAft>
                          <a:spcPts val="0"/>
                        </a:spcAft>
                      </a:pPr>
                      <a:r>
                        <a:rPr lang="hu-HU" sz="1400" dirty="0" smtClean="0">
                          <a:effectLst/>
                        </a:rPr>
                        <a:t>Real</a:t>
                      </a:r>
                      <a:r>
                        <a:rPr lang="en-US" sz="1400" dirty="0" smtClean="0">
                          <a:effectLst/>
                        </a:rPr>
                        <a:t> wage data change compared to previous year</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a:txBody>
                    <a:bodyPr/>
                    <a:lstStyle/>
                    <a:p>
                      <a:pPr>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gridSpan="2">
                  <a:txBody>
                    <a:bodyPr/>
                    <a:lstStyle/>
                    <a:p>
                      <a:pPr>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hMerge="1">
                  <a:txBody>
                    <a:bodyPr/>
                    <a:lstStyle/>
                    <a:p>
                      <a:endParaRPr lang="hu-HU"/>
                    </a:p>
                  </a:txBody>
                  <a:tcPr/>
                </a:tc>
                <a:extLst>
                  <a:ext uri="{0D108BD9-81ED-4DB2-BD59-A6C34878D82A}">
                    <a16:rowId xmlns:a16="http://schemas.microsoft.com/office/drawing/2014/main" val="4216637910"/>
                  </a:ext>
                </a:extLst>
              </a:tr>
              <a:tr h="337877">
                <a:tc>
                  <a:txBody>
                    <a:bodyPr/>
                    <a:lstStyle/>
                    <a:p>
                      <a:pPr>
                        <a:spcAft>
                          <a:spcPts val="0"/>
                        </a:spcAft>
                      </a:pPr>
                      <a:r>
                        <a:rPr lang="en-US" sz="1400" dirty="0" smtClean="0">
                          <a:effectLst/>
                        </a:rPr>
                        <a:t>Nominal </a:t>
                      </a:r>
                      <a:r>
                        <a:rPr lang="hu-HU" sz="1400" dirty="0" err="1" smtClean="0">
                          <a:effectLst/>
                        </a:rPr>
                        <a:t>income</a:t>
                      </a:r>
                      <a:r>
                        <a:rPr lang="en-US" sz="1400" dirty="0" smtClean="0">
                          <a:effectLst/>
                        </a:rPr>
                        <a:t> data change compared to previous year</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a:txBody>
                    <a:bodyPr/>
                    <a:lstStyle/>
                    <a:p>
                      <a:pPr>
                        <a:spcAft>
                          <a:spcPts val="0"/>
                        </a:spcAft>
                      </a:pPr>
                      <a:r>
                        <a:rPr lang="en-US" sz="11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gridSpan="2">
                  <a:txBody>
                    <a:bodyPr/>
                    <a:lstStyle/>
                    <a:p>
                      <a:pPr>
                        <a:spcAft>
                          <a:spcPts val="0"/>
                        </a:spcAft>
                      </a:pPr>
                      <a:r>
                        <a:rPr lang="en-US" sz="11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hMerge="1">
                  <a:txBody>
                    <a:bodyPr/>
                    <a:lstStyle/>
                    <a:p>
                      <a:endParaRPr lang="hu-HU"/>
                    </a:p>
                  </a:txBody>
                  <a:tcPr/>
                </a:tc>
                <a:extLst>
                  <a:ext uri="{0D108BD9-81ED-4DB2-BD59-A6C34878D82A}">
                    <a16:rowId xmlns:a16="http://schemas.microsoft.com/office/drawing/2014/main" val="4293777607"/>
                  </a:ext>
                </a:extLst>
              </a:tr>
              <a:tr h="312920">
                <a:tc>
                  <a:txBody>
                    <a:bodyPr/>
                    <a:lstStyle/>
                    <a:p>
                      <a:pPr>
                        <a:spcAft>
                          <a:spcPts val="0"/>
                        </a:spcAft>
                      </a:pPr>
                      <a:r>
                        <a:rPr lang="hu-HU" sz="1400" dirty="0" smtClean="0">
                          <a:effectLst/>
                        </a:rPr>
                        <a:t>Real </a:t>
                      </a:r>
                      <a:r>
                        <a:rPr lang="hu-HU" sz="1400" dirty="0" err="1" smtClean="0">
                          <a:effectLst/>
                        </a:rPr>
                        <a:t>income</a:t>
                      </a:r>
                      <a:r>
                        <a:rPr lang="hu-HU" sz="1400" dirty="0" smtClean="0">
                          <a:effectLst/>
                        </a:rPr>
                        <a:t> </a:t>
                      </a:r>
                      <a:r>
                        <a:rPr lang="en-US" sz="1400" dirty="0" smtClean="0">
                          <a:effectLst/>
                        </a:rPr>
                        <a:t>data change compared to previous year</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a:txBody>
                    <a:bodyPr/>
                    <a:lstStyle/>
                    <a:p>
                      <a:pPr>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gridSpan="2">
                  <a:txBody>
                    <a:bodyPr/>
                    <a:lstStyle/>
                    <a:p>
                      <a:pPr>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hMerge="1">
                  <a:txBody>
                    <a:bodyPr/>
                    <a:lstStyle/>
                    <a:p>
                      <a:endParaRPr lang="hu-HU"/>
                    </a:p>
                  </a:txBody>
                  <a:tcPr/>
                </a:tc>
                <a:extLst>
                  <a:ext uri="{0D108BD9-81ED-4DB2-BD59-A6C34878D82A}">
                    <a16:rowId xmlns:a16="http://schemas.microsoft.com/office/drawing/2014/main" val="3937608305"/>
                  </a:ext>
                </a:extLst>
              </a:tr>
              <a:tr h="110279">
                <a:tc gridSpan="4">
                  <a:txBody>
                    <a:bodyPr/>
                    <a:lstStyle/>
                    <a:p>
                      <a:pPr>
                        <a:spcAft>
                          <a:spcPts val="0"/>
                        </a:spcAft>
                      </a:pPr>
                      <a:r>
                        <a:rPr lang="hu-HU" sz="1400" dirty="0" smtClean="0">
                          <a:solidFill>
                            <a:schemeClr val="tx1"/>
                          </a:solidFill>
                          <a:effectLst/>
                        </a:rPr>
                        <a:t>Performance </a:t>
                      </a:r>
                      <a:r>
                        <a:rPr lang="hu-HU" sz="1400" dirty="0" err="1" smtClean="0">
                          <a:solidFill>
                            <a:schemeClr val="tx1"/>
                          </a:solidFill>
                          <a:effectLst/>
                        </a:rPr>
                        <a:t>dynamics</a:t>
                      </a:r>
                      <a:endParaRPr lang="hu-H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solidFill>
                      <a:schemeClr val="accent4">
                        <a:lumMod val="20000"/>
                        <a:lumOff val="80000"/>
                      </a:scheme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3101951880"/>
                  </a:ext>
                </a:extLst>
              </a:tr>
              <a:tr h="239044">
                <a:tc>
                  <a:txBody>
                    <a:bodyPr/>
                    <a:lstStyle/>
                    <a:p>
                      <a:pPr>
                        <a:spcAft>
                          <a:spcPts val="0"/>
                        </a:spcAft>
                      </a:pPr>
                      <a:r>
                        <a:rPr lang="en-US" sz="1400" dirty="0">
                          <a:effectLst/>
                        </a:rPr>
                        <a:t> </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a:txBody>
                    <a:bodyPr/>
                    <a:lstStyle/>
                    <a:p>
                      <a:pPr>
                        <a:spcAft>
                          <a:spcPts val="0"/>
                        </a:spcAft>
                      </a:pPr>
                      <a:r>
                        <a:rPr lang="hu-HU" sz="1400" b="1" dirty="0" err="1" smtClean="0">
                          <a:effectLst/>
                        </a:rPr>
                        <a:t>My</a:t>
                      </a:r>
                      <a:r>
                        <a:rPr lang="hu-HU" sz="1400" b="1" dirty="0" smtClean="0">
                          <a:effectLst/>
                        </a:rPr>
                        <a:t> </a:t>
                      </a:r>
                      <a:r>
                        <a:rPr lang="hu-HU" sz="1400" b="1" dirty="0" err="1" smtClean="0">
                          <a:effectLst/>
                        </a:rPr>
                        <a:t>company</a:t>
                      </a:r>
                      <a:r>
                        <a:rPr lang="hu-HU" sz="1400" b="1" dirty="0" smtClean="0">
                          <a:effectLst/>
                        </a:rPr>
                        <a:t> </a:t>
                      </a:r>
                      <a:r>
                        <a:rPr lang="hu-HU" sz="1400" b="1" dirty="0" err="1" smtClean="0">
                          <a:effectLst/>
                        </a:rPr>
                        <a:t>data</a:t>
                      </a:r>
                      <a:endParaRPr lang="hu-H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a:txBody>
                    <a:bodyPr/>
                    <a:lstStyle/>
                    <a:p>
                      <a:pPr>
                        <a:spcAft>
                          <a:spcPts val="0"/>
                        </a:spcAft>
                      </a:pPr>
                      <a:r>
                        <a:rPr lang="hu-HU" sz="1400" b="1" dirty="0" err="1" smtClean="0">
                          <a:effectLst/>
                        </a:rPr>
                        <a:t>My</a:t>
                      </a:r>
                      <a:r>
                        <a:rPr lang="hu-HU" sz="1400" b="1" dirty="0" smtClean="0">
                          <a:effectLst/>
                        </a:rPr>
                        <a:t> </a:t>
                      </a:r>
                      <a:r>
                        <a:rPr lang="hu-HU" sz="1400" b="1" dirty="0" err="1" smtClean="0">
                          <a:effectLst/>
                        </a:rPr>
                        <a:t>sector’s</a:t>
                      </a:r>
                      <a:r>
                        <a:rPr lang="hu-HU" sz="1400" b="1" dirty="0" smtClean="0">
                          <a:effectLst/>
                        </a:rPr>
                        <a:t> </a:t>
                      </a:r>
                      <a:r>
                        <a:rPr lang="hu-HU" sz="1400" b="1" dirty="0" err="1" smtClean="0">
                          <a:effectLst/>
                        </a:rPr>
                        <a:t>data</a:t>
                      </a:r>
                      <a:endParaRPr lang="hu-H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a:txBody>
                    <a:bodyPr/>
                    <a:lstStyle/>
                    <a:p>
                      <a:pPr>
                        <a:spcAft>
                          <a:spcPts val="0"/>
                        </a:spcAft>
                      </a:pPr>
                      <a:r>
                        <a:rPr lang="hu-HU" sz="1400" b="1" dirty="0" smtClean="0">
                          <a:effectLst/>
                        </a:rPr>
                        <a:t>National </a:t>
                      </a:r>
                      <a:r>
                        <a:rPr lang="hu-HU" sz="1400" b="1" dirty="0" err="1" smtClean="0">
                          <a:effectLst/>
                        </a:rPr>
                        <a:t>economy</a:t>
                      </a:r>
                      <a:r>
                        <a:rPr lang="hu-HU" sz="1400" b="1" dirty="0" smtClean="0">
                          <a:effectLst/>
                        </a:rPr>
                        <a:t> </a:t>
                      </a:r>
                      <a:r>
                        <a:rPr lang="hu-HU" sz="1400" b="1" dirty="0" err="1" smtClean="0">
                          <a:effectLst/>
                        </a:rPr>
                        <a:t>data</a:t>
                      </a:r>
                      <a:endParaRPr lang="hu-H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extLst>
                  <a:ext uri="{0D108BD9-81ED-4DB2-BD59-A6C34878D82A}">
                    <a16:rowId xmlns:a16="http://schemas.microsoft.com/office/drawing/2014/main" val="2611360443"/>
                  </a:ext>
                </a:extLst>
              </a:tr>
              <a:tr h="413765">
                <a:tc>
                  <a:txBody>
                    <a:bodyPr/>
                    <a:lstStyle/>
                    <a:p>
                      <a:pPr>
                        <a:spcAft>
                          <a:spcPts val="0"/>
                        </a:spcAft>
                      </a:pPr>
                      <a:r>
                        <a:rPr lang="en-US" sz="1400" dirty="0" smtClean="0">
                          <a:effectLst/>
                        </a:rPr>
                        <a:t>Change in sales (turnover) compared to the previous year</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a:txBody>
                    <a:bodyPr/>
                    <a:lstStyle/>
                    <a:p>
                      <a:pPr>
                        <a:spcAft>
                          <a:spcPts val="0"/>
                        </a:spcAft>
                      </a:pPr>
                      <a:r>
                        <a:rPr lang="en-US" sz="11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a:txBody>
                    <a:bodyPr/>
                    <a:lstStyle/>
                    <a:p>
                      <a:pPr>
                        <a:spcAft>
                          <a:spcPts val="0"/>
                        </a:spcAft>
                      </a:pPr>
                      <a:r>
                        <a:rPr lang="en-US" sz="11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a:txBody>
                    <a:bodyPr/>
                    <a:lstStyle/>
                    <a:p>
                      <a:pPr>
                        <a:spcAft>
                          <a:spcPts val="0"/>
                        </a:spcAft>
                      </a:pPr>
                      <a:r>
                        <a:rPr lang="en-US" sz="11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extLst>
                  <a:ext uri="{0D108BD9-81ED-4DB2-BD59-A6C34878D82A}">
                    <a16:rowId xmlns:a16="http://schemas.microsoft.com/office/drawing/2014/main" val="3141409392"/>
                  </a:ext>
                </a:extLst>
              </a:tr>
              <a:tr h="478089">
                <a:tc>
                  <a:txBody>
                    <a:bodyPr/>
                    <a:lstStyle/>
                    <a:p>
                      <a:pPr>
                        <a:spcAft>
                          <a:spcPts val="0"/>
                        </a:spcAft>
                      </a:pPr>
                      <a:r>
                        <a:rPr lang="en-US" sz="1400" dirty="0" smtClean="0">
                          <a:effectLst/>
                        </a:rPr>
                        <a:t>Change in export sales compared to the previous year</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a:txBody>
                    <a:bodyPr/>
                    <a:lstStyle/>
                    <a:p>
                      <a:pPr>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a:txBody>
                    <a:bodyPr/>
                    <a:lstStyle/>
                    <a:p>
                      <a:pPr>
                        <a:spcAft>
                          <a:spcPts val="0"/>
                        </a:spcAft>
                      </a:pPr>
                      <a:r>
                        <a:rPr lang="en-US" sz="11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tc>
                  <a:txBody>
                    <a:bodyPr/>
                    <a:lstStyle/>
                    <a:p>
                      <a:pPr>
                        <a:spcAft>
                          <a:spcPts val="0"/>
                        </a:spcAft>
                      </a:pPr>
                      <a:r>
                        <a:rPr lang="en-US" sz="11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29" marR="65929" marT="0" marB="0"/>
                </a:tc>
                <a:extLst>
                  <a:ext uri="{0D108BD9-81ED-4DB2-BD59-A6C34878D82A}">
                    <a16:rowId xmlns:a16="http://schemas.microsoft.com/office/drawing/2014/main" val="1088740560"/>
                  </a:ext>
                </a:extLst>
              </a:tr>
            </a:tbl>
          </a:graphicData>
        </a:graphic>
      </p:graphicFrame>
    </p:spTree>
    <p:extLst>
      <p:ext uri="{BB962C8B-B14F-4D97-AF65-F5344CB8AC3E}">
        <p14:creationId xmlns:p14="http://schemas.microsoft.com/office/powerpoint/2010/main" val="3983998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634834" y="194185"/>
            <a:ext cx="9005457" cy="707886"/>
          </a:xfrm>
          <a:prstGeom prst="rect">
            <a:avLst/>
          </a:prstGeom>
          <a:solidFill>
            <a:schemeClr val="accent4">
              <a:lumMod val="20000"/>
              <a:lumOff val="80000"/>
            </a:schemeClr>
          </a:solidFill>
        </p:spPr>
        <p:txBody>
          <a:bodyPr wrap="square">
            <a:spAutoFit/>
          </a:bodyPr>
          <a:lstStyle/>
          <a:p>
            <a:pPr algn="ctr">
              <a:spcAft>
                <a:spcPts val="0"/>
              </a:spcAft>
            </a:pPr>
            <a:r>
              <a:rPr lang="en-US" sz="2000" b="1" i="1" dirty="0">
                <a:latin typeface="Calibri" panose="020F0502020204030204" pitchFamily="34" charset="0"/>
                <a:ea typeface="Times New Roman" panose="02020603050405020304" pitchFamily="18" charset="0"/>
              </a:rPr>
              <a:t>Where does our company and its performance stand compared to other companies in the sector?</a:t>
            </a:r>
            <a:endParaRPr lang="hu-HU" sz="2000" b="1" dirty="0">
              <a:latin typeface="Times New Roman" panose="02020603050405020304" pitchFamily="18" charset="0"/>
              <a:ea typeface="Times New Roman" panose="02020603050405020304" pitchFamily="18" charset="0"/>
            </a:endParaRPr>
          </a:p>
        </p:txBody>
      </p:sp>
      <p:sp>
        <p:nvSpPr>
          <p:cNvPr id="3" name="Téglalap 2"/>
          <p:cNvSpPr/>
          <p:nvPr/>
        </p:nvSpPr>
        <p:spPr>
          <a:xfrm>
            <a:off x="4288911" y="869661"/>
            <a:ext cx="2505815" cy="369332"/>
          </a:xfrm>
          <a:prstGeom prst="rect">
            <a:avLst/>
          </a:prstGeom>
          <a:solidFill>
            <a:schemeClr val="accent1">
              <a:lumMod val="20000"/>
              <a:lumOff val="80000"/>
            </a:schemeClr>
          </a:solidFill>
        </p:spPr>
        <p:txBody>
          <a:bodyPr wrap="none">
            <a:spAutoFit/>
          </a:bodyPr>
          <a:lstStyle/>
          <a:p>
            <a:pPr algn="ctr">
              <a:spcAft>
                <a:spcPts val="0"/>
              </a:spcAft>
            </a:pPr>
            <a:r>
              <a:rPr lang="en-US" i="1" dirty="0">
                <a:latin typeface="Calibri" panose="020F0502020204030204" pitchFamily="34" charset="0"/>
                <a:ea typeface="Times New Roman" panose="02020603050405020304" pitchFamily="18" charset="0"/>
              </a:rPr>
              <a:t>What should we look at?</a:t>
            </a:r>
            <a:endParaRPr lang="hu-HU" dirty="0">
              <a:latin typeface="Times New Roman" panose="02020603050405020304" pitchFamily="18" charset="0"/>
              <a:ea typeface="Times New Roman" panose="02020603050405020304" pitchFamily="18" charset="0"/>
            </a:endParaRPr>
          </a:p>
        </p:txBody>
      </p:sp>
      <p:sp>
        <p:nvSpPr>
          <p:cNvPr id="4" name="Téglalap 3"/>
          <p:cNvSpPr/>
          <p:nvPr/>
        </p:nvSpPr>
        <p:spPr>
          <a:xfrm>
            <a:off x="376951" y="1434145"/>
            <a:ext cx="11528721" cy="646331"/>
          </a:xfrm>
          <a:prstGeom prst="rect">
            <a:avLst/>
          </a:prstGeom>
          <a:solidFill>
            <a:schemeClr val="accent4">
              <a:lumMod val="20000"/>
              <a:lumOff val="80000"/>
            </a:schemeClr>
          </a:solidFill>
          <a:ln>
            <a:solidFill>
              <a:srgbClr val="FFC000"/>
            </a:solidFill>
          </a:ln>
        </p:spPr>
        <p:txBody>
          <a:bodyPr wrap="square">
            <a:spAutoFit/>
          </a:bodyPr>
          <a:lstStyle/>
          <a:p>
            <a:pPr>
              <a:spcAft>
                <a:spcPts val="0"/>
              </a:spcAft>
            </a:pPr>
            <a:r>
              <a:rPr lang="en-US" dirty="0">
                <a:latin typeface="Calibri" panose="020F0502020204030204" pitchFamily="34" charset="0"/>
                <a:ea typeface="Times New Roman" panose="02020603050405020304" pitchFamily="18" charset="0"/>
              </a:rPr>
              <a:t>What is our company's exact NACE (Statistical Classification of Economic Activities) 1/2/3 digit level? The NACE classification can be found at the following link: https://ec.europa.eu/competition/mergers/cases/index/nace_all.html</a:t>
            </a:r>
            <a:endParaRPr lang="hu-HU" dirty="0">
              <a:latin typeface="Times New Roman" panose="02020603050405020304" pitchFamily="18" charset="0"/>
              <a:ea typeface="Times New Roman" panose="02020603050405020304" pitchFamily="18" charset="0"/>
            </a:endParaRPr>
          </a:p>
        </p:txBody>
      </p:sp>
      <p:sp>
        <p:nvSpPr>
          <p:cNvPr id="5" name="Téglalap 4"/>
          <p:cNvSpPr/>
          <p:nvPr/>
        </p:nvSpPr>
        <p:spPr>
          <a:xfrm>
            <a:off x="303058" y="2228427"/>
            <a:ext cx="11602613" cy="923330"/>
          </a:xfrm>
          <a:prstGeom prst="rect">
            <a:avLst/>
          </a:prstGeom>
          <a:solidFill>
            <a:schemeClr val="accent6">
              <a:lumMod val="20000"/>
              <a:lumOff val="80000"/>
            </a:schemeClr>
          </a:solidFill>
          <a:ln>
            <a:solidFill>
              <a:srgbClr val="FFC000"/>
            </a:solidFill>
          </a:ln>
        </p:spPr>
        <p:txBody>
          <a:bodyPr wrap="square">
            <a:spAutoFit/>
          </a:bodyPr>
          <a:lstStyle/>
          <a:p>
            <a:pPr>
              <a:spcAft>
                <a:spcPts val="0"/>
              </a:spcAft>
            </a:pPr>
            <a:r>
              <a:rPr lang="en-US" i="1" dirty="0">
                <a:latin typeface="Calibri" panose="020F0502020204030204" pitchFamily="34" charset="0"/>
                <a:ea typeface="Times New Roman" panose="02020603050405020304" pitchFamily="18" charset="0"/>
              </a:rPr>
              <a:t>Wages, income in the </a:t>
            </a:r>
            <a:r>
              <a:rPr lang="en-US" i="1" dirty="0" smtClean="0">
                <a:latin typeface="Calibri" panose="020F0502020204030204" pitchFamily="34" charset="0"/>
                <a:ea typeface="Times New Roman" panose="02020603050405020304" pitchFamily="18" charset="0"/>
              </a:rPr>
              <a:t>sector/subsector</a:t>
            </a:r>
            <a:endParaRPr lang="hu-HU" i="1" dirty="0" smtClean="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Wages </a:t>
            </a:r>
            <a:r>
              <a:rPr lang="en-US" dirty="0">
                <a:latin typeface="Calibri" panose="020F0502020204030204" pitchFamily="34" charset="0"/>
                <a:ea typeface="Times New Roman" panose="02020603050405020304" pitchFamily="18" charset="0"/>
              </a:rPr>
              <a:t>- average/median wage (latest available year/month) and latest trends (latest nominal and real wage trends, 2-5 years) by sector/specialty</a:t>
            </a:r>
            <a:endParaRPr lang="hu-HU" dirty="0">
              <a:latin typeface="Times New Roman" panose="02020603050405020304" pitchFamily="18" charset="0"/>
              <a:ea typeface="Times New Roman" panose="02020603050405020304" pitchFamily="18" charset="0"/>
            </a:endParaRPr>
          </a:p>
        </p:txBody>
      </p:sp>
      <p:sp>
        <p:nvSpPr>
          <p:cNvPr id="6" name="Téglalap 5"/>
          <p:cNvSpPr/>
          <p:nvPr/>
        </p:nvSpPr>
        <p:spPr>
          <a:xfrm>
            <a:off x="275351" y="3264748"/>
            <a:ext cx="11630320" cy="646331"/>
          </a:xfrm>
          <a:prstGeom prst="rect">
            <a:avLst/>
          </a:prstGeom>
          <a:solidFill>
            <a:schemeClr val="accent1">
              <a:lumMod val="20000"/>
              <a:lumOff val="80000"/>
            </a:schemeClr>
          </a:solidFill>
          <a:ln>
            <a:solidFill>
              <a:srgbClr val="FFC000"/>
            </a:solidFill>
          </a:ln>
        </p:spPr>
        <p:txBody>
          <a:bodyPr wrap="square">
            <a:spAutoFit/>
          </a:bodyPr>
          <a:lstStyle/>
          <a:p>
            <a:pPr>
              <a:spcAft>
                <a:spcPts val="0"/>
              </a:spcAft>
            </a:pPr>
            <a:r>
              <a:rPr lang="en-US" dirty="0">
                <a:latin typeface="Calibri" panose="020F0502020204030204" pitchFamily="34" charset="0"/>
                <a:ea typeface="Times New Roman" panose="02020603050405020304" pitchFamily="18" charset="0"/>
              </a:rPr>
              <a:t>Income - wages and salaries, average/median income (last available year/month) and latest trends (latest nominal and real income trends, 2-5 years) by sector/industry</a:t>
            </a:r>
            <a:endParaRPr lang="hu-HU" dirty="0">
              <a:latin typeface="Times New Roman" panose="02020603050405020304" pitchFamily="18" charset="0"/>
              <a:ea typeface="Times New Roman" panose="02020603050405020304" pitchFamily="18" charset="0"/>
            </a:endParaRPr>
          </a:p>
        </p:txBody>
      </p:sp>
      <p:sp>
        <p:nvSpPr>
          <p:cNvPr id="9" name="Téglalap 8"/>
          <p:cNvSpPr/>
          <p:nvPr/>
        </p:nvSpPr>
        <p:spPr>
          <a:xfrm>
            <a:off x="303058" y="4186445"/>
            <a:ext cx="11630320" cy="1200329"/>
          </a:xfrm>
          <a:prstGeom prst="rect">
            <a:avLst/>
          </a:prstGeom>
          <a:solidFill>
            <a:schemeClr val="accent2">
              <a:lumMod val="40000"/>
              <a:lumOff val="60000"/>
            </a:schemeClr>
          </a:solidFill>
          <a:ln>
            <a:solidFill>
              <a:srgbClr val="FF0000"/>
            </a:solidFill>
          </a:ln>
        </p:spPr>
        <p:txBody>
          <a:bodyPr wrap="square">
            <a:spAutoFit/>
          </a:bodyPr>
          <a:lstStyle/>
          <a:p>
            <a:pPr>
              <a:spcAft>
                <a:spcPts val="0"/>
              </a:spcAft>
            </a:pPr>
            <a:r>
              <a:rPr lang="en-US" i="1" dirty="0" err="1">
                <a:latin typeface="Calibri" panose="020F0502020204030204" pitchFamily="34" charset="0"/>
                <a:ea typeface="Times New Roman" panose="02020603050405020304" pitchFamily="18" charset="0"/>
              </a:rPr>
              <a:t>Labour</a:t>
            </a:r>
            <a:r>
              <a:rPr lang="en-US" i="1" dirty="0">
                <a:latin typeface="Calibri" panose="020F0502020204030204" pitchFamily="34" charset="0"/>
                <a:ea typeface="Times New Roman" panose="02020603050405020304" pitchFamily="18" charset="0"/>
              </a:rPr>
              <a:t> market characteristics of the sector </a:t>
            </a:r>
            <a:endParaRPr lang="hu-HU" i="1" dirty="0" smtClean="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Trends </a:t>
            </a:r>
            <a:r>
              <a:rPr lang="en-US" dirty="0">
                <a:latin typeface="Calibri" panose="020F0502020204030204" pitchFamily="34" charset="0"/>
                <a:ea typeface="Times New Roman" panose="02020603050405020304" pitchFamily="18" charset="0"/>
              </a:rPr>
              <a:t>(decreasing/increasing number of employees). </a:t>
            </a:r>
            <a:endParaRPr lang="hu-HU" dirty="0" smtClean="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Main </a:t>
            </a:r>
            <a:r>
              <a:rPr lang="en-US" dirty="0">
                <a:latin typeface="Calibri" panose="020F0502020204030204" pitchFamily="34" charset="0"/>
                <a:ea typeface="Times New Roman" panose="02020603050405020304" pitchFamily="18" charset="0"/>
              </a:rPr>
              <a:t>occupations in the sector/sub-sector. Unemployment/ shortage of </a:t>
            </a:r>
            <a:r>
              <a:rPr lang="en-US" dirty="0" err="1">
                <a:latin typeface="Calibri" panose="020F0502020204030204" pitchFamily="34" charset="0"/>
                <a:ea typeface="Times New Roman" panose="02020603050405020304" pitchFamily="18" charset="0"/>
              </a:rPr>
              <a:t>labour</a:t>
            </a:r>
            <a:r>
              <a:rPr lang="en-US" dirty="0">
                <a:latin typeface="Calibri" panose="020F0502020204030204" pitchFamily="34" charset="0"/>
                <a:ea typeface="Times New Roman" panose="02020603050405020304" pitchFamily="18" charset="0"/>
              </a:rPr>
              <a:t> in the sector/specialty. </a:t>
            </a:r>
            <a:endParaRPr lang="hu-HU" dirty="0" smtClean="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Age </a:t>
            </a:r>
            <a:r>
              <a:rPr lang="en-US" dirty="0">
                <a:latin typeface="Calibri" panose="020F0502020204030204" pitchFamily="34" charset="0"/>
                <a:ea typeface="Times New Roman" panose="02020603050405020304" pitchFamily="18" charset="0"/>
              </a:rPr>
              <a:t>structure/skill level structure</a:t>
            </a:r>
            <a:endParaRPr lang="hu-HU" dirty="0">
              <a:latin typeface="Times New Roman" panose="02020603050405020304" pitchFamily="18" charset="0"/>
              <a:ea typeface="Times New Roman" panose="02020603050405020304" pitchFamily="18" charset="0"/>
            </a:endParaRPr>
          </a:p>
        </p:txBody>
      </p:sp>
      <p:sp>
        <p:nvSpPr>
          <p:cNvPr id="10" name="Téglalap 9"/>
          <p:cNvSpPr/>
          <p:nvPr/>
        </p:nvSpPr>
        <p:spPr>
          <a:xfrm>
            <a:off x="373202" y="5662140"/>
            <a:ext cx="11528720" cy="646331"/>
          </a:xfrm>
          <a:prstGeom prst="rect">
            <a:avLst/>
          </a:prstGeom>
          <a:solidFill>
            <a:schemeClr val="accent6">
              <a:lumMod val="40000"/>
              <a:lumOff val="60000"/>
            </a:schemeClr>
          </a:solidFill>
          <a:ln>
            <a:solidFill>
              <a:srgbClr val="FFC000"/>
            </a:solidFill>
          </a:ln>
        </p:spPr>
        <p:txBody>
          <a:bodyPr wrap="square">
            <a:spAutoFit/>
          </a:bodyPr>
          <a:lstStyle/>
          <a:p>
            <a:pPr>
              <a:spcAft>
                <a:spcPts val="0"/>
              </a:spcAft>
            </a:pPr>
            <a:r>
              <a:rPr lang="en-US" i="1" dirty="0">
                <a:latin typeface="Calibri" panose="020F0502020204030204" pitchFamily="34" charset="0"/>
                <a:ea typeface="Times New Roman" panose="02020603050405020304" pitchFamily="18" charset="0"/>
              </a:rPr>
              <a:t>Social </a:t>
            </a:r>
            <a:r>
              <a:rPr lang="en-US" i="1" dirty="0" smtClean="0">
                <a:latin typeface="Calibri" panose="020F0502020204030204" pitchFamily="34" charset="0"/>
                <a:ea typeface="Times New Roman" panose="02020603050405020304" pitchFamily="18" charset="0"/>
              </a:rPr>
              <a:t>dialogue</a:t>
            </a:r>
            <a:endParaRPr lang="hu-HU" i="1" dirty="0" smtClean="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Sectoral </a:t>
            </a:r>
            <a:r>
              <a:rPr lang="en-US" dirty="0">
                <a:latin typeface="Calibri" panose="020F0502020204030204" pitchFamily="34" charset="0"/>
                <a:ea typeface="Times New Roman" panose="02020603050405020304" pitchFamily="18" charset="0"/>
              </a:rPr>
              <a:t>wage/collective agreement, if any</a:t>
            </a:r>
            <a:endParaRPr lang="hu-H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5943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15452" y="350983"/>
            <a:ext cx="11591637" cy="400110"/>
          </a:xfrm>
          <a:prstGeom prst="rect">
            <a:avLst/>
          </a:prstGeom>
          <a:solidFill>
            <a:schemeClr val="accent2">
              <a:lumMod val="20000"/>
              <a:lumOff val="80000"/>
            </a:schemeClr>
          </a:solidFill>
        </p:spPr>
        <p:txBody>
          <a:bodyPr wrap="square">
            <a:spAutoFit/>
          </a:bodyPr>
          <a:lstStyle/>
          <a:p>
            <a:pPr algn="ctr"/>
            <a:r>
              <a:rPr lang="en-US" sz="2000" b="1" i="1" dirty="0">
                <a:latin typeface="Calibri" panose="020F0502020204030204" pitchFamily="34" charset="0"/>
                <a:ea typeface="Times New Roman" panose="02020603050405020304" pitchFamily="18" charset="0"/>
              </a:rPr>
              <a:t>Where does our company stand in relation to other EU/national/industry companies in the sector?</a:t>
            </a:r>
            <a:endParaRPr lang="hu-HU" sz="2000" b="1" dirty="0"/>
          </a:p>
        </p:txBody>
      </p:sp>
      <p:graphicFrame>
        <p:nvGraphicFramePr>
          <p:cNvPr id="5" name="Táblázat 4"/>
          <p:cNvGraphicFramePr>
            <a:graphicFrameLocks noGrp="1"/>
          </p:cNvGraphicFramePr>
          <p:nvPr>
            <p:extLst>
              <p:ext uri="{D42A27DB-BD31-4B8C-83A1-F6EECF244321}">
                <p14:modId xmlns:p14="http://schemas.microsoft.com/office/powerpoint/2010/main" val="126760393"/>
              </p:ext>
            </p:extLst>
          </p:nvPr>
        </p:nvGraphicFramePr>
        <p:xfrm>
          <a:off x="277090" y="975747"/>
          <a:ext cx="10871200" cy="5536300"/>
        </p:xfrm>
        <a:graphic>
          <a:graphicData uri="http://schemas.openxmlformats.org/drawingml/2006/table">
            <a:tbl>
              <a:tblPr firstRow="1" firstCol="1" bandRow="1">
                <a:tableStyleId>{5C22544A-7EE6-4342-B048-85BDC9FD1C3A}</a:tableStyleId>
              </a:tblPr>
              <a:tblGrid>
                <a:gridCol w="2697019">
                  <a:extLst>
                    <a:ext uri="{9D8B030D-6E8A-4147-A177-3AD203B41FA5}">
                      <a16:colId xmlns:a16="http://schemas.microsoft.com/office/drawing/2014/main" val="716290918"/>
                    </a:ext>
                  </a:extLst>
                </a:gridCol>
                <a:gridCol w="2737381">
                  <a:extLst>
                    <a:ext uri="{9D8B030D-6E8A-4147-A177-3AD203B41FA5}">
                      <a16:colId xmlns:a16="http://schemas.microsoft.com/office/drawing/2014/main" val="4054668117"/>
                    </a:ext>
                  </a:extLst>
                </a:gridCol>
                <a:gridCol w="2718400">
                  <a:extLst>
                    <a:ext uri="{9D8B030D-6E8A-4147-A177-3AD203B41FA5}">
                      <a16:colId xmlns:a16="http://schemas.microsoft.com/office/drawing/2014/main" val="2316912313"/>
                    </a:ext>
                  </a:extLst>
                </a:gridCol>
                <a:gridCol w="2718400">
                  <a:extLst>
                    <a:ext uri="{9D8B030D-6E8A-4147-A177-3AD203B41FA5}">
                      <a16:colId xmlns:a16="http://schemas.microsoft.com/office/drawing/2014/main" val="1931102239"/>
                    </a:ext>
                  </a:extLst>
                </a:gridCol>
              </a:tblGrid>
              <a:tr h="701610">
                <a:tc>
                  <a:txBody>
                    <a:bodyPr/>
                    <a:lstStyle/>
                    <a:p>
                      <a:pPr>
                        <a:spcAft>
                          <a:spcPts val="0"/>
                        </a:spcAft>
                      </a:pPr>
                      <a:r>
                        <a:rPr lang="hu-HU" sz="1400" dirty="0" err="1" smtClean="0">
                          <a:effectLst/>
                        </a:rPr>
                        <a:t>Wage</a:t>
                      </a:r>
                      <a:r>
                        <a:rPr lang="hu-HU" sz="1400" dirty="0" smtClean="0">
                          <a:effectLst/>
                        </a:rPr>
                        <a:t>/</a:t>
                      </a:r>
                      <a:r>
                        <a:rPr lang="hu-HU" sz="1400" dirty="0" err="1" smtClean="0">
                          <a:effectLst/>
                        </a:rPr>
                        <a:t>income</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1400" dirty="0" smtClean="0">
                          <a:effectLst/>
                        </a:rPr>
                        <a:t>My company's characteristics as a percentage of the EU/selected countries, %</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1400" dirty="0" smtClean="0">
                          <a:effectLst/>
                        </a:rPr>
                        <a:t>My company's characteristics as a percentage of sector values, %</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1400" dirty="0" smtClean="0">
                          <a:effectLst/>
                        </a:rPr>
                        <a:t>Characteristics of my company as a percentage of values at national economy level, %</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1892991240"/>
                  </a:ext>
                </a:extLst>
              </a:tr>
              <a:tr h="187953">
                <a:tc>
                  <a:txBody>
                    <a:bodyPr/>
                    <a:lstStyle/>
                    <a:p>
                      <a:pPr>
                        <a:spcAft>
                          <a:spcPts val="0"/>
                        </a:spcAft>
                      </a:pPr>
                      <a:r>
                        <a:rPr lang="hu-HU" sz="1400" dirty="0" err="1" smtClean="0">
                          <a:effectLst/>
                        </a:rPr>
                        <a:t>Average</a:t>
                      </a:r>
                      <a:r>
                        <a:rPr lang="hu-HU" sz="1400" dirty="0" smtClean="0">
                          <a:effectLst/>
                        </a:rPr>
                        <a:t> </a:t>
                      </a:r>
                      <a:r>
                        <a:rPr lang="hu-HU" sz="1400" dirty="0" err="1" smtClean="0">
                          <a:effectLst/>
                        </a:rPr>
                        <a:t>wage</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3573652269"/>
                  </a:ext>
                </a:extLst>
              </a:tr>
              <a:tr h="187953">
                <a:tc>
                  <a:txBody>
                    <a:bodyPr/>
                    <a:lstStyle/>
                    <a:p>
                      <a:pPr>
                        <a:spcAft>
                          <a:spcPts val="0"/>
                        </a:spcAft>
                      </a:pPr>
                      <a:r>
                        <a:rPr lang="hu-HU" sz="1400" dirty="0" err="1" smtClean="0">
                          <a:effectLst/>
                        </a:rPr>
                        <a:t>Median</a:t>
                      </a:r>
                      <a:r>
                        <a:rPr lang="hu-HU" sz="1400" dirty="0" smtClean="0">
                          <a:effectLst/>
                        </a:rPr>
                        <a:t> </a:t>
                      </a:r>
                      <a:r>
                        <a:rPr lang="hu-HU" sz="1400" dirty="0" err="1" smtClean="0">
                          <a:effectLst/>
                        </a:rPr>
                        <a:t>wage</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1343304220"/>
                  </a:ext>
                </a:extLst>
              </a:tr>
              <a:tr h="292773">
                <a:tc>
                  <a:txBody>
                    <a:bodyPr/>
                    <a:lstStyle/>
                    <a:p>
                      <a:pPr>
                        <a:spcAft>
                          <a:spcPts val="0"/>
                        </a:spcAft>
                      </a:pPr>
                      <a:r>
                        <a:rPr lang="en-US" sz="1400" kern="1200" dirty="0" smtClean="0">
                          <a:effectLst/>
                        </a:rPr>
                        <a:t>Change in average wage compared to the previous year</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dirty="0">
                          <a:effectLst/>
                        </a:rPr>
                        <a:t> </a:t>
                      </a:r>
                      <a:endParaRPr lang="hu-H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3518889100"/>
                  </a:ext>
                </a:extLst>
              </a:tr>
              <a:tr h="267855">
                <a:tc>
                  <a:txBody>
                    <a:bodyPr/>
                    <a:lstStyle/>
                    <a:p>
                      <a:pPr>
                        <a:spcAft>
                          <a:spcPts val="0"/>
                        </a:spcAft>
                      </a:pPr>
                      <a:r>
                        <a:rPr lang="en-US" sz="1400" kern="1200" dirty="0" smtClean="0">
                          <a:effectLst/>
                        </a:rPr>
                        <a:t>Change in </a:t>
                      </a:r>
                      <a:r>
                        <a:rPr lang="hu-HU" sz="1400" kern="1200" dirty="0" err="1" smtClean="0">
                          <a:effectLst/>
                        </a:rPr>
                        <a:t>median</a:t>
                      </a:r>
                      <a:r>
                        <a:rPr lang="hu-HU" sz="1400" kern="1200" dirty="0" smtClean="0">
                          <a:effectLst/>
                        </a:rPr>
                        <a:t> </a:t>
                      </a:r>
                      <a:r>
                        <a:rPr lang="en-US" sz="1400" kern="1200" dirty="0" smtClean="0">
                          <a:effectLst/>
                        </a:rPr>
                        <a:t>wage compared to the previous year</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dirty="0">
                          <a:effectLst/>
                        </a:rPr>
                        <a:t> </a:t>
                      </a:r>
                      <a:endParaRPr lang="hu-H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3055773704"/>
                  </a:ext>
                </a:extLst>
              </a:tr>
              <a:tr h="187953">
                <a:tc>
                  <a:txBody>
                    <a:bodyPr/>
                    <a:lstStyle/>
                    <a:p>
                      <a:pPr>
                        <a:spcAft>
                          <a:spcPts val="0"/>
                        </a:spcAft>
                      </a:pPr>
                      <a:r>
                        <a:rPr lang="hu-HU" sz="1400" dirty="0" err="1" smtClean="0">
                          <a:effectLst/>
                        </a:rPr>
                        <a:t>Average</a:t>
                      </a:r>
                      <a:r>
                        <a:rPr lang="hu-HU" sz="1400" dirty="0" smtClean="0">
                          <a:effectLst/>
                        </a:rPr>
                        <a:t> </a:t>
                      </a:r>
                      <a:r>
                        <a:rPr lang="hu-HU" sz="1400" dirty="0" err="1" smtClean="0">
                          <a:effectLst/>
                        </a:rPr>
                        <a:t>income</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3005625226"/>
                  </a:ext>
                </a:extLst>
              </a:tr>
              <a:tr h="187953">
                <a:tc>
                  <a:txBody>
                    <a:bodyPr/>
                    <a:lstStyle/>
                    <a:p>
                      <a:pPr>
                        <a:spcAft>
                          <a:spcPts val="0"/>
                        </a:spcAft>
                      </a:pPr>
                      <a:r>
                        <a:rPr lang="hu-HU" sz="1400" dirty="0" err="1" smtClean="0">
                          <a:effectLst/>
                        </a:rPr>
                        <a:t>Median</a:t>
                      </a:r>
                      <a:r>
                        <a:rPr lang="hu-HU" sz="1400" dirty="0" smtClean="0">
                          <a:effectLst/>
                        </a:rPr>
                        <a:t> </a:t>
                      </a:r>
                      <a:r>
                        <a:rPr lang="hu-HU" sz="1400" dirty="0" err="1" smtClean="0">
                          <a:effectLst/>
                        </a:rPr>
                        <a:t>income</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1201378962"/>
                  </a:ext>
                </a:extLst>
              </a:tr>
              <a:tr h="180999">
                <a:tc>
                  <a:txBody>
                    <a:bodyPr/>
                    <a:lstStyle/>
                    <a:p>
                      <a:pPr>
                        <a:spcAft>
                          <a:spcPts val="0"/>
                        </a:spcAft>
                      </a:pPr>
                      <a:r>
                        <a:rPr lang="hu-HU" sz="1400" dirty="0" err="1" smtClean="0">
                          <a:effectLst/>
                        </a:rPr>
                        <a:t>Average</a:t>
                      </a:r>
                      <a:r>
                        <a:rPr lang="hu-HU" sz="1400" dirty="0" smtClean="0">
                          <a:effectLst/>
                        </a:rPr>
                        <a:t> </a:t>
                      </a:r>
                      <a:r>
                        <a:rPr lang="hu-HU" sz="1400" dirty="0" err="1" smtClean="0">
                          <a:effectLst/>
                        </a:rPr>
                        <a:t>wage</a:t>
                      </a:r>
                      <a:r>
                        <a:rPr lang="hu-HU" sz="1400" dirty="0" smtClean="0">
                          <a:effectLst/>
                        </a:rPr>
                        <a:t>, </a:t>
                      </a:r>
                      <a:r>
                        <a:rPr lang="hu-HU" sz="1400" dirty="0" err="1" smtClean="0">
                          <a:effectLst/>
                        </a:rPr>
                        <a:t>manual</a:t>
                      </a:r>
                      <a:r>
                        <a:rPr lang="hu-HU" sz="1400" dirty="0" smtClean="0">
                          <a:effectLst/>
                        </a:rPr>
                        <a:t> </a:t>
                      </a:r>
                      <a:r>
                        <a:rPr lang="hu-HU" sz="1400" dirty="0" err="1" smtClean="0">
                          <a:effectLst/>
                        </a:rPr>
                        <a:t>workers</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2811008323"/>
                  </a:ext>
                </a:extLst>
              </a:tr>
              <a:tr h="207784">
                <a:tc>
                  <a:txBody>
                    <a:bodyPr/>
                    <a:lstStyle/>
                    <a:p>
                      <a:pPr>
                        <a:spcAft>
                          <a:spcPts val="0"/>
                        </a:spcAft>
                      </a:pPr>
                      <a:r>
                        <a:rPr lang="hu-HU" sz="1400" dirty="0" err="1" smtClean="0">
                          <a:effectLst/>
                        </a:rPr>
                        <a:t>Median</a:t>
                      </a:r>
                      <a:r>
                        <a:rPr lang="hu-HU" sz="1400" dirty="0" smtClean="0">
                          <a:effectLst/>
                        </a:rPr>
                        <a:t> </a:t>
                      </a:r>
                      <a:r>
                        <a:rPr lang="hu-HU" sz="1400" dirty="0" err="1" smtClean="0">
                          <a:effectLst/>
                        </a:rPr>
                        <a:t>wage</a:t>
                      </a:r>
                      <a:r>
                        <a:rPr lang="hu-HU" sz="1400" dirty="0" smtClean="0">
                          <a:effectLst/>
                        </a:rPr>
                        <a:t>, </a:t>
                      </a:r>
                      <a:r>
                        <a:rPr lang="hu-HU" sz="1400" dirty="0" err="1" smtClean="0">
                          <a:effectLst/>
                        </a:rPr>
                        <a:t>manual</a:t>
                      </a:r>
                      <a:r>
                        <a:rPr lang="hu-HU" sz="1400" dirty="0" smtClean="0">
                          <a:effectLst/>
                        </a:rPr>
                        <a:t> </a:t>
                      </a:r>
                      <a:r>
                        <a:rPr lang="hu-HU" sz="1400" dirty="0" err="1" smtClean="0">
                          <a:effectLst/>
                        </a:rPr>
                        <a:t>workers</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3436063269"/>
                  </a:ext>
                </a:extLst>
              </a:tr>
              <a:tr h="243285">
                <a:tc>
                  <a:txBody>
                    <a:bodyPr/>
                    <a:lstStyle/>
                    <a:p>
                      <a:pPr>
                        <a:spcAft>
                          <a:spcPts val="0"/>
                        </a:spcAft>
                      </a:pPr>
                      <a:r>
                        <a:rPr lang="en-US" sz="1400" dirty="0" smtClean="0">
                          <a:effectLst/>
                        </a:rPr>
                        <a:t>Average wage for white-collar workers</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2341806820"/>
                  </a:ext>
                </a:extLst>
              </a:tr>
              <a:tr h="264715">
                <a:tc>
                  <a:txBody>
                    <a:bodyPr/>
                    <a:lstStyle/>
                    <a:p>
                      <a:pPr>
                        <a:spcAft>
                          <a:spcPts val="0"/>
                        </a:spcAft>
                      </a:pPr>
                      <a:r>
                        <a:rPr lang="hu-HU" sz="1400" dirty="0" err="1" smtClean="0">
                          <a:effectLst/>
                        </a:rPr>
                        <a:t>Median</a:t>
                      </a:r>
                      <a:r>
                        <a:rPr lang="en-US" sz="1400" dirty="0" smtClean="0">
                          <a:effectLst/>
                        </a:rPr>
                        <a:t> wage for white-collar workers</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69470228"/>
                  </a:ext>
                </a:extLst>
              </a:tr>
              <a:tr h="175457">
                <a:tc>
                  <a:txBody>
                    <a:bodyPr/>
                    <a:lstStyle/>
                    <a:p>
                      <a:pPr>
                        <a:spcAft>
                          <a:spcPts val="0"/>
                        </a:spcAft>
                      </a:pPr>
                      <a:r>
                        <a:rPr lang="hu-HU" sz="1400" dirty="0" err="1" smtClean="0">
                          <a:effectLst/>
                        </a:rPr>
                        <a:t>Average</a:t>
                      </a:r>
                      <a:r>
                        <a:rPr lang="hu-HU" sz="1400" dirty="0" smtClean="0">
                          <a:effectLst/>
                        </a:rPr>
                        <a:t> </a:t>
                      </a:r>
                      <a:r>
                        <a:rPr lang="hu-HU" sz="1400" dirty="0" err="1" smtClean="0">
                          <a:effectLst/>
                        </a:rPr>
                        <a:t>wage</a:t>
                      </a:r>
                      <a:r>
                        <a:rPr lang="hu-HU" sz="1400" dirty="0" smtClean="0">
                          <a:effectLst/>
                        </a:rPr>
                        <a:t>, </a:t>
                      </a:r>
                      <a:r>
                        <a:rPr lang="hu-HU" sz="1400" dirty="0" err="1" smtClean="0">
                          <a:effectLst/>
                        </a:rPr>
                        <a:t>male</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2845810219"/>
                  </a:ext>
                </a:extLst>
              </a:tr>
              <a:tr h="187953">
                <a:tc>
                  <a:txBody>
                    <a:bodyPr/>
                    <a:lstStyle/>
                    <a:p>
                      <a:pPr>
                        <a:spcAft>
                          <a:spcPts val="0"/>
                        </a:spcAft>
                      </a:pPr>
                      <a:r>
                        <a:rPr lang="hu-HU" sz="1400" dirty="0" err="1" smtClean="0">
                          <a:effectLst/>
                        </a:rPr>
                        <a:t>Median</a:t>
                      </a:r>
                      <a:r>
                        <a:rPr lang="hu-HU" sz="1400" dirty="0" smtClean="0">
                          <a:effectLst/>
                        </a:rPr>
                        <a:t>  </a:t>
                      </a:r>
                      <a:r>
                        <a:rPr lang="hu-HU" sz="1400" dirty="0" err="1" smtClean="0">
                          <a:effectLst/>
                        </a:rPr>
                        <a:t>wage</a:t>
                      </a:r>
                      <a:r>
                        <a:rPr lang="hu-HU" sz="1400" dirty="0" smtClean="0">
                          <a:effectLst/>
                        </a:rPr>
                        <a:t>, </a:t>
                      </a:r>
                      <a:r>
                        <a:rPr lang="hu-HU" sz="1400" dirty="0" err="1" smtClean="0">
                          <a:effectLst/>
                        </a:rPr>
                        <a:t>male</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529112569"/>
                  </a:ext>
                </a:extLst>
              </a:tr>
              <a:tr h="81246">
                <a:tc>
                  <a:txBody>
                    <a:bodyPr/>
                    <a:lstStyle/>
                    <a:p>
                      <a:pPr>
                        <a:spcAft>
                          <a:spcPts val="0"/>
                        </a:spcAft>
                      </a:pPr>
                      <a:r>
                        <a:rPr lang="hu-HU" sz="1400" dirty="0" err="1" smtClean="0">
                          <a:effectLst/>
                        </a:rPr>
                        <a:t>Average</a:t>
                      </a:r>
                      <a:r>
                        <a:rPr lang="hu-HU" sz="1400" dirty="0" smtClean="0">
                          <a:effectLst/>
                        </a:rPr>
                        <a:t> </a:t>
                      </a:r>
                      <a:r>
                        <a:rPr lang="hu-HU" sz="1400" dirty="0" err="1" smtClean="0">
                          <a:effectLst/>
                        </a:rPr>
                        <a:t>income</a:t>
                      </a:r>
                      <a:r>
                        <a:rPr lang="hu-HU" sz="1400" dirty="0" smtClean="0">
                          <a:effectLst/>
                        </a:rPr>
                        <a:t>, </a:t>
                      </a:r>
                      <a:r>
                        <a:rPr lang="hu-HU" sz="1400" dirty="0" err="1" smtClean="0">
                          <a:effectLst/>
                        </a:rPr>
                        <a:t>male</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3871476380"/>
                  </a:ext>
                </a:extLst>
              </a:tr>
              <a:tr h="216686">
                <a:tc>
                  <a:txBody>
                    <a:bodyPr/>
                    <a:lstStyle/>
                    <a:p>
                      <a:pPr>
                        <a:spcAft>
                          <a:spcPts val="0"/>
                        </a:spcAft>
                      </a:pPr>
                      <a:r>
                        <a:rPr lang="hu-HU" sz="1400" dirty="0" err="1" smtClean="0">
                          <a:effectLst/>
                        </a:rPr>
                        <a:t>Median</a:t>
                      </a:r>
                      <a:r>
                        <a:rPr lang="hu-HU" sz="1400" dirty="0" smtClean="0">
                          <a:effectLst/>
                        </a:rPr>
                        <a:t> </a:t>
                      </a:r>
                      <a:r>
                        <a:rPr lang="hu-HU" sz="1400" dirty="0" err="1" smtClean="0">
                          <a:effectLst/>
                        </a:rPr>
                        <a:t>income</a:t>
                      </a:r>
                      <a:r>
                        <a:rPr lang="hu-HU" sz="1400" dirty="0" smtClean="0">
                          <a:effectLst/>
                        </a:rPr>
                        <a:t>, </a:t>
                      </a:r>
                      <a:r>
                        <a:rPr lang="hu-HU" sz="1400" dirty="0" err="1" smtClean="0">
                          <a:effectLst/>
                        </a:rPr>
                        <a:t>male</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3620237429"/>
                  </a:ext>
                </a:extLst>
              </a:tr>
              <a:tr h="0">
                <a:tc>
                  <a:txBody>
                    <a:bodyPr/>
                    <a:lstStyle/>
                    <a:p>
                      <a:pPr>
                        <a:spcAft>
                          <a:spcPts val="0"/>
                        </a:spcAft>
                      </a:pPr>
                      <a:r>
                        <a:rPr lang="hu-HU" sz="1400" dirty="0" err="1" smtClean="0">
                          <a:effectLst/>
                        </a:rPr>
                        <a:t>Average</a:t>
                      </a:r>
                      <a:r>
                        <a:rPr lang="hu-HU" sz="1400" dirty="0" smtClean="0">
                          <a:effectLst/>
                        </a:rPr>
                        <a:t> </a:t>
                      </a:r>
                      <a:r>
                        <a:rPr lang="hu-HU" sz="1400" dirty="0" err="1" smtClean="0">
                          <a:effectLst/>
                        </a:rPr>
                        <a:t>wage</a:t>
                      </a:r>
                      <a:r>
                        <a:rPr lang="hu-HU" sz="1400" dirty="0" smtClean="0">
                          <a:effectLst/>
                        </a:rPr>
                        <a:t>, </a:t>
                      </a:r>
                      <a:r>
                        <a:rPr lang="hu-HU" sz="1400" dirty="0" err="1" smtClean="0">
                          <a:effectLst/>
                        </a:rPr>
                        <a:t>women</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3266147976"/>
                  </a:ext>
                </a:extLst>
              </a:tr>
              <a:tr h="204458">
                <a:tc>
                  <a:txBody>
                    <a:bodyPr/>
                    <a:lstStyle/>
                    <a:p>
                      <a:pPr>
                        <a:spcAft>
                          <a:spcPts val="0"/>
                        </a:spcAft>
                      </a:pPr>
                      <a:r>
                        <a:rPr lang="hu-HU" sz="1400" dirty="0" err="1" smtClean="0">
                          <a:effectLst/>
                        </a:rPr>
                        <a:t>Median</a:t>
                      </a:r>
                      <a:r>
                        <a:rPr lang="hu-HU" sz="1400" dirty="0" smtClean="0">
                          <a:effectLst/>
                        </a:rPr>
                        <a:t> </a:t>
                      </a:r>
                      <a:r>
                        <a:rPr lang="hu-HU" sz="1400" dirty="0" err="1" smtClean="0">
                          <a:effectLst/>
                        </a:rPr>
                        <a:t>wage</a:t>
                      </a:r>
                      <a:r>
                        <a:rPr lang="hu-HU" sz="1400" dirty="0" smtClean="0">
                          <a:effectLst/>
                        </a:rPr>
                        <a:t>, </a:t>
                      </a:r>
                      <a:r>
                        <a:rPr lang="hu-HU" sz="1400" dirty="0" err="1" smtClean="0">
                          <a:effectLst/>
                        </a:rPr>
                        <a:t>women</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2115992671"/>
                  </a:ext>
                </a:extLst>
              </a:tr>
              <a:tr h="194298">
                <a:tc>
                  <a:txBody>
                    <a:bodyPr/>
                    <a:lstStyle/>
                    <a:p>
                      <a:pPr>
                        <a:spcAft>
                          <a:spcPts val="0"/>
                        </a:spcAft>
                      </a:pPr>
                      <a:r>
                        <a:rPr lang="hu-HU" sz="1400" dirty="0" err="1" smtClean="0">
                          <a:effectLst/>
                        </a:rPr>
                        <a:t>Average</a:t>
                      </a:r>
                      <a:r>
                        <a:rPr lang="hu-HU" sz="1400" dirty="0" smtClean="0">
                          <a:effectLst/>
                        </a:rPr>
                        <a:t> </a:t>
                      </a:r>
                      <a:r>
                        <a:rPr lang="hu-HU" sz="1400" dirty="0" err="1" smtClean="0">
                          <a:effectLst/>
                        </a:rPr>
                        <a:t>income,women</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1033119614"/>
                  </a:ext>
                </a:extLst>
              </a:tr>
              <a:tr h="350804">
                <a:tc>
                  <a:txBody>
                    <a:bodyPr/>
                    <a:lstStyle/>
                    <a:p>
                      <a:pPr>
                        <a:spcAft>
                          <a:spcPts val="0"/>
                        </a:spcAft>
                      </a:pPr>
                      <a:r>
                        <a:rPr lang="hu-HU" sz="1400" dirty="0" err="1" smtClean="0">
                          <a:effectLst/>
                        </a:rPr>
                        <a:t>Median</a:t>
                      </a:r>
                      <a:r>
                        <a:rPr lang="hu-HU" sz="1400" dirty="0" smtClean="0">
                          <a:effectLst/>
                        </a:rPr>
                        <a:t> </a:t>
                      </a:r>
                      <a:r>
                        <a:rPr lang="hu-HU" sz="1400" dirty="0" err="1" smtClean="0">
                          <a:effectLst/>
                        </a:rPr>
                        <a:t>income</a:t>
                      </a:r>
                      <a:r>
                        <a:rPr lang="hu-HU" sz="1400" dirty="0" smtClean="0">
                          <a:effectLst/>
                        </a:rPr>
                        <a:t>, </a:t>
                      </a:r>
                      <a:r>
                        <a:rPr lang="hu-HU" sz="1400" dirty="0" err="1" smtClean="0">
                          <a:effectLst/>
                        </a:rPr>
                        <a:t>women</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a:effectLst/>
                        </a:rPr>
                        <a:t> </a:t>
                      </a:r>
                      <a:endParaRPr lang="hu-H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tc>
                  <a:txBody>
                    <a:bodyPr/>
                    <a:lstStyle/>
                    <a:p>
                      <a:pPr>
                        <a:spcAft>
                          <a:spcPts val="0"/>
                        </a:spcAft>
                      </a:pPr>
                      <a:r>
                        <a:rPr lang="en-US" sz="900" dirty="0">
                          <a:effectLst/>
                        </a:rPr>
                        <a:t> </a:t>
                      </a:r>
                      <a:endParaRPr lang="hu-HU"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628" marR="55628" marT="0" marB="0"/>
                </a:tc>
                <a:extLst>
                  <a:ext uri="{0D108BD9-81ED-4DB2-BD59-A6C34878D82A}">
                    <a16:rowId xmlns:a16="http://schemas.microsoft.com/office/drawing/2014/main" val="515205061"/>
                  </a:ext>
                </a:extLst>
              </a:tr>
            </a:tbl>
          </a:graphicData>
        </a:graphic>
      </p:graphicFrame>
    </p:spTree>
    <p:extLst>
      <p:ext uri="{BB962C8B-B14F-4D97-AF65-F5344CB8AC3E}">
        <p14:creationId xmlns:p14="http://schemas.microsoft.com/office/powerpoint/2010/main" val="2818022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1819564" y="104016"/>
            <a:ext cx="7527636" cy="369332"/>
          </a:xfrm>
          <a:prstGeom prst="rect">
            <a:avLst/>
          </a:prstGeom>
          <a:solidFill>
            <a:schemeClr val="accent2">
              <a:lumMod val="20000"/>
              <a:lumOff val="80000"/>
            </a:schemeClr>
          </a:solidFill>
        </p:spPr>
        <p:txBody>
          <a:bodyPr wrap="square">
            <a:spAutoFit/>
          </a:bodyPr>
          <a:lstStyle/>
          <a:p>
            <a:r>
              <a:rPr lang="en-US" i="1" dirty="0">
                <a:latin typeface="Calibri" panose="020F0502020204030204" pitchFamily="34" charset="0"/>
                <a:ea typeface="Times New Roman" panose="02020603050405020304" pitchFamily="18" charset="0"/>
                <a:cs typeface="Calibri" panose="020F0502020204030204" pitchFamily="34" charset="0"/>
              </a:rPr>
              <a:t>Focusing on your own company - comparing wages within your company</a:t>
            </a:r>
            <a:endParaRPr lang="hu-HU" i="1" dirty="0">
              <a:latin typeface="Calibri" panose="020F0502020204030204" pitchFamily="34" charset="0"/>
              <a:cs typeface="Calibri" panose="020F0502020204030204" pitchFamily="34" charset="0"/>
            </a:endParaRPr>
          </a:p>
        </p:txBody>
      </p:sp>
      <p:sp>
        <p:nvSpPr>
          <p:cNvPr id="5" name="Téglalap 4"/>
          <p:cNvSpPr/>
          <p:nvPr/>
        </p:nvSpPr>
        <p:spPr>
          <a:xfrm>
            <a:off x="766618" y="621668"/>
            <a:ext cx="10806545" cy="2031325"/>
          </a:xfrm>
          <a:prstGeom prst="rect">
            <a:avLst/>
          </a:prstGeom>
          <a:solidFill>
            <a:schemeClr val="accent6">
              <a:lumMod val="20000"/>
              <a:lumOff val="80000"/>
            </a:schemeClr>
          </a:solidFill>
          <a:ln>
            <a:solidFill>
              <a:srgbClr val="FFC000"/>
            </a:solidFill>
          </a:ln>
        </p:spPr>
        <p:txBody>
          <a:bodyPr wrap="square">
            <a:spAutoFit/>
          </a:bodyPr>
          <a:lstStyle/>
          <a:p>
            <a:pPr marL="285750" indent="-285750">
              <a:spcAft>
                <a:spcPts val="0"/>
              </a:spcAft>
              <a:buFont typeface="Wingdings" panose="05000000000000000000" pitchFamily="2" charset="2"/>
              <a:buChar char="§"/>
            </a:pPr>
            <a:r>
              <a:rPr lang="en-US" dirty="0">
                <a:latin typeface="Calibri" panose="020F0502020204030204" pitchFamily="34" charset="0"/>
                <a:ea typeface="Times New Roman" panose="02020603050405020304" pitchFamily="18" charset="0"/>
              </a:rPr>
              <a:t>Relative wage/income situation of intellectual/physical </a:t>
            </a:r>
            <a:r>
              <a:rPr lang="en-US" dirty="0" smtClean="0">
                <a:latin typeface="Calibri" panose="020F0502020204030204" pitchFamily="34" charset="0"/>
                <a:ea typeface="Times New Roman" panose="02020603050405020304" pitchFamily="18" charset="0"/>
              </a:rPr>
              <a:t>workers</a:t>
            </a:r>
            <a:endParaRPr lang="hu-HU" dirty="0" smtClean="0">
              <a:latin typeface="Calibri" panose="020F0502020204030204" pitchFamily="34" charset="0"/>
              <a:ea typeface="Times New Roman" panose="02020603050405020304" pitchFamily="18" charset="0"/>
            </a:endParaRPr>
          </a:p>
          <a:p>
            <a:pPr marL="285750" indent="-285750">
              <a:spcAft>
                <a:spcPts val="0"/>
              </a:spcAft>
              <a:buFont typeface="Wingdings" panose="05000000000000000000" pitchFamily="2" charset="2"/>
              <a:buChar char="§"/>
            </a:pPr>
            <a:r>
              <a:rPr lang="en-US" dirty="0" smtClean="0">
                <a:latin typeface="Calibri" panose="020F0502020204030204" pitchFamily="34" charset="0"/>
                <a:ea typeface="Times New Roman" panose="02020603050405020304" pitchFamily="18" charset="0"/>
              </a:rPr>
              <a:t>Relative </a:t>
            </a:r>
            <a:r>
              <a:rPr lang="en-US" dirty="0">
                <a:latin typeface="Calibri" panose="020F0502020204030204" pitchFamily="34" charset="0"/>
                <a:ea typeface="Times New Roman" panose="02020603050405020304" pitchFamily="18" charset="0"/>
              </a:rPr>
              <a:t>wage/ income situation of employees in headquarters/rural </a:t>
            </a:r>
            <a:r>
              <a:rPr lang="en-US" dirty="0" smtClean="0">
                <a:latin typeface="Calibri" panose="020F0502020204030204" pitchFamily="34" charset="0"/>
                <a:ea typeface="Times New Roman" panose="02020603050405020304" pitchFamily="18" charset="0"/>
              </a:rPr>
              <a:t>sites</a:t>
            </a:r>
            <a:endParaRPr lang="hu-HU" dirty="0" smtClean="0">
              <a:latin typeface="Calibri" panose="020F0502020204030204" pitchFamily="34" charset="0"/>
              <a:ea typeface="Times New Roman" panose="02020603050405020304" pitchFamily="18" charset="0"/>
            </a:endParaRPr>
          </a:p>
          <a:p>
            <a:pPr marL="285750" indent="-285750">
              <a:spcAft>
                <a:spcPts val="0"/>
              </a:spcAft>
              <a:buFont typeface="Wingdings" panose="05000000000000000000" pitchFamily="2" charset="2"/>
              <a:buChar char="§"/>
            </a:pPr>
            <a:r>
              <a:rPr lang="en-US" dirty="0" smtClean="0">
                <a:latin typeface="Calibri" panose="020F0502020204030204" pitchFamily="34" charset="0"/>
                <a:ea typeface="Times New Roman" panose="02020603050405020304" pitchFamily="18" charset="0"/>
              </a:rPr>
              <a:t>Relative </a:t>
            </a:r>
            <a:r>
              <a:rPr lang="en-US" dirty="0">
                <a:latin typeface="Calibri" panose="020F0502020204030204" pitchFamily="34" charset="0"/>
                <a:ea typeface="Times New Roman" panose="02020603050405020304" pitchFamily="18" charset="0"/>
              </a:rPr>
              <a:t>pay rises for </a:t>
            </a:r>
            <a:r>
              <a:rPr lang="en-US" dirty="0" smtClean="0">
                <a:latin typeface="Calibri" panose="020F0502020204030204" pitchFamily="34" charset="0"/>
                <a:ea typeface="Times New Roman" panose="02020603050405020304" pitchFamily="18" charset="0"/>
              </a:rPr>
              <a:t>managers/non-managers</a:t>
            </a:r>
            <a:endParaRPr lang="hu-HU" dirty="0" smtClean="0">
              <a:latin typeface="Calibri" panose="020F0502020204030204" pitchFamily="34" charset="0"/>
              <a:ea typeface="Times New Roman" panose="02020603050405020304" pitchFamily="18" charset="0"/>
            </a:endParaRPr>
          </a:p>
          <a:p>
            <a:pPr marL="285750" indent="-285750">
              <a:spcAft>
                <a:spcPts val="0"/>
              </a:spcAft>
              <a:buFont typeface="Wingdings" panose="05000000000000000000" pitchFamily="2" charset="2"/>
              <a:buChar char="§"/>
            </a:pPr>
            <a:r>
              <a:rPr lang="en-US" dirty="0" smtClean="0">
                <a:latin typeface="Calibri" panose="020F0502020204030204" pitchFamily="34" charset="0"/>
                <a:ea typeface="Times New Roman" panose="02020603050405020304" pitchFamily="18" charset="0"/>
              </a:rPr>
              <a:t>Relative </a:t>
            </a:r>
            <a:r>
              <a:rPr lang="en-US" dirty="0">
                <a:latin typeface="Calibri" panose="020F0502020204030204" pitchFamily="34" charset="0"/>
                <a:ea typeface="Times New Roman" panose="02020603050405020304" pitchFamily="18" charset="0"/>
              </a:rPr>
              <a:t>wages/income of employees by educational </a:t>
            </a:r>
            <a:r>
              <a:rPr lang="en-US" dirty="0" smtClean="0">
                <a:latin typeface="Calibri" panose="020F0502020204030204" pitchFamily="34" charset="0"/>
                <a:ea typeface="Times New Roman" panose="02020603050405020304" pitchFamily="18" charset="0"/>
              </a:rPr>
              <a:t>attainment</a:t>
            </a:r>
            <a:endParaRPr lang="hu-HU" dirty="0" smtClean="0">
              <a:latin typeface="Calibri" panose="020F0502020204030204" pitchFamily="34" charset="0"/>
              <a:ea typeface="Times New Roman" panose="02020603050405020304" pitchFamily="18" charset="0"/>
            </a:endParaRPr>
          </a:p>
          <a:p>
            <a:pPr marL="285750" indent="-285750">
              <a:spcAft>
                <a:spcPts val="0"/>
              </a:spcAft>
              <a:buFont typeface="Wingdings" panose="05000000000000000000" pitchFamily="2" charset="2"/>
              <a:buChar char="§"/>
            </a:pPr>
            <a:r>
              <a:rPr lang="en-US" dirty="0" smtClean="0">
                <a:latin typeface="Calibri" panose="020F0502020204030204" pitchFamily="34" charset="0"/>
                <a:ea typeface="Times New Roman" panose="02020603050405020304" pitchFamily="18" charset="0"/>
              </a:rPr>
              <a:t>Relative </a:t>
            </a:r>
            <a:r>
              <a:rPr lang="en-US" dirty="0">
                <a:latin typeface="Calibri" panose="020F0502020204030204" pitchFamily="34" charset="0"/>
                <a:ea typeface="Times New Roman" panose="02020603050405020304" pitchFamily="18" charset="0"/>
              </a:rPr>
              <a:t>wages/income of men and women in the same </a:t>
            </a:r>
            <a:r>
              <a:rPr lang="en-US" dirty="0" smtClean="0">
                <a:latin typeface="Calibri" panose="020F0502020204030204" pitchFamily="34" charset="0"/>
                <a:ea typeface="Times New Roman" panose="02020603050405020304" pitchFamily="18" charset="0"/>
              </a:rPr>
              <a:t>category</a:t>
            </a:r>
            <a:endParaRPr lang="hu-HU" dirty="0" smtClean="0">
              <a:latin typeface="Calibri" panose="020F0502020204030204" pitchFamily="34" charset="0"/>
              <a:ea typeface="Times New Roman" panose="02020603050405020304" pitchFamily="18" charset="0"/>
            </a:endParaRPr>
          </a:p>
          <a:p>
            <a:pPr marL="285750" indent="-285750">
              <a:spcAft>
                <a:spcPts val="0"/>
              </a:spcAft>
              <a:buFont typeface="Wingdings" panose="05000000000000000000" pitchFamily="2" charset="2"/>
              <a:buChar char="§"/>
            </a:pPr>
            <a:r>
              <a:rPr lang="en-US" dirty="0" smtClean="0">
                <a:latin typeface="Calibri" panose="020F0502020204030204" pitchFamily="34" charset="0"/>
                <a:ea typeface="Times New Roman" panose="02020603050405020304" pitchFamily="18" charset="0"/>
              </a:rPr>
              <a:t>Wage/income </a:t>
            </a:r>
            <a:r>
              <a:rPr lang="en-US" dirty="0">
                <a:latin typeface="Calibri" panose="020F0502020204030204" pitchFamily="34" charset="0"/>
                <a:ea typeface="Times New Roman" panose="02020603050405020304" pitchFamily="18" charset="0"/>
              </a:rPr>
              <a:t>dynamics (change) over a period of time (5 years, 2 years, 1 year, etc.) as a function of available dates</a:t>
            </a:r>
            <a:endParaRPr lang="hu-HU" dirty="0">
              <a:latin typeface="Times New Roman" panose="02020603050405020304" pitchFamily="18" charset="0"/>
              <a:ea typeface="Times New Roman" panose="02020603050405020304" pitchFamily="18" charset="0"/>
            </a:endParaRPr>
          </a:p>
        </p:txBody>
      </p:sp>
      <p:sp>
        <p:nvSpPr>
          <p:cNvPr id="6" name="Téglalap 5"/>
          <p:cNvSpPr/>
          <p:nvPr/>
        </p:nvSpPr>
        <p:spPr>
          <a:xfrm>
            <a:off x="812800" y="2921385"/>
            <a:ext cx="3011053" cy="240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t>Examples</a:t>
            </a:r>
            <a:endParaRPr lang="hu-HU" dirty="0"/>
          </a:p>
        </p:txBody>
      </p:sp>
      <p:sp>
        <p:nvSpPr>
          <p:cNvPr id="8" name="Téglalap 7"/>
          <p:cNvSpPr/>
          <p:nvPr/>
        </p:nvSpPr>
        <p:spPr>
          <a:xfrm>
            <a:off x="812800" y="3433037"/>
            <a:ext cx="3851956" cy="646331"/>
          </a:xfrm>
          <a:prstGeom prst="rect">
            <a:avLst/>
          </a:prstGeom>
        </p:spPr>
        <p:txBody>
          <a:bodyPr wrap="square">
            <a:spAutoFit/>
          </a:bodyPr>
          <a:lstStyle/>
          <a:p>
            <a:pPr algn="ctr">
              <a:spcAft>
                <a:spcPts val="0"/>
              </a:spcAft>
            </a:pPr>
            <a:r>
              <a:rPr lang="en-US" i="1" dirty="0">
                <a:latin typeface="Calibri" panose="020F0502020204030204" pitchFamily="34" charset="0"/>
                <a:ea typeface="Times New Roman" panose="02020603050405020304" pitchFamily="18" charset="0"/>
              </a:rPr>
              <a:t>Average wage in the company, </a:t>
            </a:r>
            <a:endParaRPr lang="hu-HU" i="1" dirty="0" smtClean="0">
              <a:latin typeface="Calibri" panose="020F0502020204030204" pitchFamily="34" charset="0"/>
              <a:ea typeface="Times New Roman" panose="02020603050405020304" pitchFamily="18" charset="0"/>
            </a:endParaRPr>
          </a:p>
          <a:p>
            <a:pPr algn="ctr">
              <a:spcAft>
                <a:spcPts val="0"/>
              </a:spcAft>
            </a:pPr>
            <a:r>
              <a:rPr lang="en-US" i="1" dirty="0" smtClean="0">
                <a:latin typeface="Calibri" panose="020F0502020204030204" pitchFamily="34" charset="0"/>
                <a:ea typeface="Times New Roman" panose="02020603050405020304" pitchFamily="18" charset="0"/>
              </a:rPr>
              <a:t>status </a:t>
            </a:r>
            <a:r>
              <a:rPr lang="en-US" i="1" dirty="0">
                <a:latin typeface="Calibri" panose="020F0502020204030204" pitchFamily="34" charset="0"/>
                <a:ea typeface="Times New Roman" panose="02020603050405020304" pitchFamily="18" charset="0"/>
              </a:rPr>
              <a:t>and changes, physical workers</a:t>
            </a:r>
            <a:endParaRPr lang="hu-HU" dirty="0">
              <a:latin typeface="Times New Roman" panose="02020603050405020304" pitchFamily="18" charset="0"/>
              <a:ea typeface="Times New Roman" panose="02020603050405020304" pitchFamily="18" charset="0"/>
            </a:endParaRPr>
          </a:p>
        </p:txBody>
      </p:sp>
      <p:graphicFrame>
        <p:nvGraphicFramePr>
          <p:cNvPr id="9" name="Táblázat 8"/>
          <p:cNvGraphicFramePr>
            <a:graphicFrameLocks noGrp="1"/>
          </p:cNvGraphicFramePr>
          <p:nvPr>
            <p:extLst>
              <p:ext uri="{D42A27DB-BD31-4B8C-83A1-F6EECF244321}">
                <p14:modId xmlns:p14="http://schemas.microsoft.com/office/powerpoint/2010/main" val="3977996232"/>
              </p:ext>
            </p:extLst>
          </p:nvPr>
        </p:nvGraphicFramePr>
        <p:xfrm>
          <a:off x="519805" y="4243056"/>
          <a:ext cx="5474595" cy="1899975"/>
        </p:xfrm>
        <a:graphic>
          <a:graphicData uri="http://schemas.openxmlformats.org/drawingml/2006/table">
            <a:tbl>
              <a:tblPr firstRow="1" firstCol="1" bandRow="1">
                <a:tableStyleId>{5C22544A-7EE6-4342-B048-85BDC9FD1C3A}</a:tableStyleId>
              </a:tblPr>
              <a:tblGrid>
                <a:gridCol w="628073">
                  <a:extLst>
                    <a:ext uri="{9D8B030D-6E8A-4147-A177-3AD203B41FA5}">
                      <a16:colId xmlns:a16="http://schemas.microsoft.com/office/drawing/2014/main" val="1000756417"/>
                    </a:ext>
                  </a:extLst>
                </a:gridCol>
                <a:gridCol w="508000">
                  <a:extLst>
                    <a:ext uri="{9D8B030D-6E8A-4147-A177-3AD203B41FA5}">
                      <a16:colId xmlns:a16="http://schemas.microsoft.com/office/drawing/2014/main" val="2348534081"/>
                    </a:ext>
                  </a:extLst>
                </a:gridCol>
                <a:gridCol w="514667">
                  <a:extLst>
                    <a:ext uri="{9D8B030D-6E8A-4147-A177-3AD203B41FA5}">
                      <a16:colId xmlns:a16="http://schemas.microsoft.com/office/drawing/2014/main" val="1814895576"/>
                    </a:ext>
                  </a:extLst>
                </a:gridCol>
                <a:gridCol w="617105">
                  <a:extLst>
                    <a:ext uri="{9D8B030D-6E8A-4147-A177-3AD203B41FA5}">
                      <a16:colId xmlns:a16="http://schemas.microsoft.com/office/drawing/2014/main" val="2282963722"/>
                    </a:ext>
                  </a:extLst>
                </a:gridCol>
                <a:gridCol w="435841">
                  <a:extLst>
                    <a:ext uri="{9D8B030D-6E8A-4147-A177-3AD203B41FA5}">
                      <a16:colId xmlns:a16="http://schemas.microsoft.com/office/drawing/2014/main" val="3909181827"/>
                    </a:ext>
                  </a:extLst>
                </a:gridCol>
                <a:gridCol w="846859">
                  <a:extLst>
                    <a:ext uri="{9D8B030D-6E8A-4147-A177-3AD203B41FA5}">
                      <a16:colId xmlns:a16="http://schemas.microsoft.com/office/drawing/2014/main" val="4107844990"/>
                    </a:ext>
                  </a:extLst>
                </a:gridCol>
                <a:gridCol w="641350">
                  <a:extLst>
                    <a:ext uri="{9D8B030D-6E8A-4147-A177-3AD203B41FA5}">
                      <a16:colId xmlns:a16="http://schemas.microsoft.com/office/drawing/2014/main" val="274658770"/>
                    </a:ext>
                  </a:extLst>
                </a:gridCol>
                <a:gridCol w="641350">
                  <a:extLst>
                    <a:ext uri="{9D8B030D-6E8A-4147-A177-3AD203B41FA5}">
                      <a16:colId xmlns:a16="http://schemas.microsoft.com/office/drawing/2014/main" val="1021447271"/>
                    </a:ext>
                  </a:extLst>
                </a:gridCol>
                <a:gridCol w="641350">
                  <a:extLst>
                    <a:ext uri="{9D8B030D-6E8A-4147-A177-3AD203B41FA5}">
                      <a16:colId xmlns:a16="http://schemas.microsoft.com/office/drawing/2014/main" val="1370049070"/>
                    </a:ext>
                  </a:extLst>
                </a:gridCol>
              </a:tblGrid>
              <a:tr h="535788">
                <a:tc>
                  <a:txBody>
                    <a:bodyPr/>
                    <a:lstStyle/>
                    <a:p>
                      <a:pPr>
                        <a:lnSpc>
                          <a:spcPct val="107000"/>
                        </a:lnSpc>
                      </a:pPr>
                      <a:endParaRPr lang="hu-HU" sz="11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hu-HU" sz="1000" dirty="0">
                          <a:effectLst/>
                        </a:rPr>
                        <a:t>2019.</a:t>
                      </a:r>
                      <a:endParaRPr lang="hu-HU" sz="1100" dirty="0">
                        <a:effectLst/>
                      </a:endParaRPr>
                    </a:p>
                    <a:p>
                      <a:pPr algn="ctr">
                        <a:lnSpc>
                          <a:spcPct val="107000"/>
                        </a:lnSpc>
                        <a:spcAft>
                          <a:spcPts val="0"/>
                        </a:spcAft>
                      </a:pPr>
                      <a:r>
                        <a:rPr lang="hu-HU" sz="1000" dirty="0">
                          <a:effectLst/>
                        </a:rPr>
                        <a:t>2018</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hu-HU" sz="1000" dirty="0">
                          <a:effectLst/>
                        </a:rPr>
                        <a:t>2019.</a:t>
                      </a:r>
                      <a:endParaRPr lang="hu-HU" sz="1100" dirty="0">
                        <a:effectLst/>
                      </a:endParaRPr>
                    </a:p>
                    <a:p>
                      <a:pPr algn="ctr">
                        <a:lnSpc>
                          <a:spcPct val="107000"/>
                        </a:lnSpc>
                        <a:spcAft>
                          <a:spcPts val="0"/>
                        </a:spcAft>
                      </a:pPr>
                      <a:r>
                        <a:rPr lang="hu-HU" sz="1000" dirty="0">
                          <a:effectLst/>
                        </a:rPr>
                        <a:t>2018</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hu-HU" sz="1000">
                          <a:effectLst/>
                        </a:rPr>
                        <a:t>2020 /2019</a:t>
                      </a:r>
                      <a:endParaRPr lang="hu-HU" sz="1100">
                        <a:effectLst/>
                      </a:endParaRPr>
                    </a:p>
                    <a:p>
                      <a:pPr algn="ctr">
                        <a:lnSpc>
                          <a:spcPct val="107000"/>
                        </a:lnSpc>
                        <a:spcAft>
                          <a:spcPts val="0"/>
                        </a:spcAft>
                      </a:pPr>
                      <a:r>
                        <a:rPr lang="en-US" sz="10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hu-HU" sz="1000">
                          <a:effectLst/>
                        </a:rPr>
                        <a:t>2020 /2019</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hu-HU" sz="1000">
                          <a:effectLst/>
                        </a:rPr>
                        <a:t>2021 /2020</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hu-HU" sz="1000">
                          <a:effectLst/>
                        </a:rPr>
                        <a:t>2021 /2020</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hu-HU" sz="1000" dirty="0">
                          <a:effectLst/>
                        </a:rPr>
                        <a:t>2022 </a:t>
                      </a:r>
                      <a:r>
                        <a:rPr lang="hu-HU" sz="1000" dirty="0" smtClean="0">
                          <a:effectLst/>
                        </a:rPr>
                        <a:t>/2021</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hu-HU" sz="1000" dirty="0" smtClean="0">
                          <a:effectLst/>
                        </a:rPr>
                        <a:t>2022 /2021</a:t>
                      </a:r>
                      <a:endParaRPr lang="hu-HU" sz="11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286134850"/>
                  </a:ext>
                </a:extLst>
              </a:tr>
              <a:tr h="496419">
                <a:tc>
                  <a:txBody>
                    <a:bodyPr/>
                    <a:lstStyle/>
                    <a:p>
                      <a:pPr>
                        <a:lnSpc>
                          <a:spcPct val="107000"/>
                        </a:lnSpc>
                      </a:pPr>
                      <a:endParaRPr lang="hu-HU" sz="11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hu-HU" sz="1000" dirty="0" err="1" smtClean="0">
                          <a:effectLst/>
                        </a:rPr>
                        <a:t>Headquarters</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r>
                        <a:rPr lang="hu-HU" sz="1000" b="0" i="0" kern="1200" dirty="0" err="1" smtClean="0">
                          <a:solidFill>
                            <a:schemeClr val="dk1"/>
                          </a:solidFill>
                          <a:effectLst/>
                          <a:latin typeface="+mn-lt"/>
                          <a:ea typeface="+mn-ea"/>
                          <a:cs typeface="+mn-cs"/>
                        </a:rPr>
                        <a:t>Rural</a:t>
                      </a:r>
                      <a:r>
                        <a:rPr lang="hu-HU" sz="1000" b="0" i="0" kern="1200" dirty="0" smtClean="0">
                          <a:solidFill>
                            <a:schemeClr val="dk1"/>
                          </a:solidFill>
                          <a:effectLst/>
                          <a:latin typeface="+mn-lt"/>
                          <a:ea typeface="+mn-ea"/>
                          <a:cs typeface="+mn-cs"/>
                        </a:rPr>
                        <a:t> </a:t>
                      </a:r>
                      <a:r>
                        <a:rPr lang="hu-HU" sz="1000" b="0" i="0" kern="1200" dirty="0" err="1" smtClean="0">
                          <a:solidFill>
                            <a:schemeClr val="dk1"/>
                          </a:solidFill>
                          <a:effectLst/>
                          <a:latin typeface="+mn-lt"/>
                          <a:ea typeface="+mn-ea"/>
                          <a:cs typeface="+mn-cs"/>
                        </a:rPr>
                        <a:t>premises</a:t>
                      </a:r>
                      <a:endParaRPr lang="hu-HU" sz="1000" b="0" i="0" kern="1200" dirty="0">
                        <a:solidFill>
                          <a:schemeClr val="dk1"/>
                        </a:solidFill>
                        <a:effectLst/>
                        <a:latin typeface="+mn-lt"/>
                        <a:ea typeface="+mn-ea"/>
                        <a:cs typeface="+mn-cs"/>
                      </a:endParaRPr>
                    </a:p>
                  </a:txBody>
                  <a:tcPr marL="44450" marR="44450" marT="0" marB="0" anchor="ctr"/>
                </a:tc>
                <a:tc>
                  <a:txBody>
                    <a:bodyPr/>
                    <a:lstStyle/>
                    <a:p>
                      <a:pPr algn="ctr">
                        <a:lnSpc>
                          <a:spcPct val="107000"/>
                        </a:lnSpc>
                        <a:spcAft>
                          <a:spcPts val="0"/>
                        </a:spcAft>
                      </a:pPr>
                      <a:r>
                        <a:rPr lang="hu-HU" sz="1000" dirty="0" err="1" smtClean="0">
                          <a:effectLst/>
                        </a:rPr>
                        <a:t>Headquarters</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r>
                        <a:rPr lang="hu-HU" sz="1000" b="0" i="0" kern="1200" dirty="0" err="1" smtClean="0">
                          <a:solidFill>
                            <a:schemeClr val="dk1"/>
                          </a:solidFill>
                          <a:effectLst/>
                          <a:latin typeface="+mn-lt"/>
                          <a:ea typeface="+mn-ea"/>
                          <a:cs typeface="+mn-cs"/>
                        </a:rPr>
                        <a:t>Rural</a:t>
                      </a:r>
                      <a:r>
                        <a:rPr lang="hu-HU" sz="1000" b="0" i="0" kern="1200" dirty="0" smtClean="0">
                          <a:solidFill>
                            <a:schemeClr val="dk1"/>
                          </a:solidFill>
                          <a:effectLst/>
                          <a:latin typeface="+mn-lt"/>
                          <a:ea typeface="+mn-ea"/>
                          <a:cs typeface="+mn-cs"/>
                        </a:rPr>
                        <a:t> </a:t>
                      </a:r>
                      <a:r>
                        <a:rPr lang="hu-HU" sz="1000" b="0" i="0" kern="1200" dirty="0" err="1" smtClean="0">
                          <a:solidFill>
                            <a:schemeClr val="dk1"/>
                          </a:solidFill>
                          <a:effectLst/>
                          <a:latin typeface="+mn-lt"/>
                          <a:ea typeface="+mn-ea"/>
                          <a:cs typeface="+mn-cs"/>
                        </a:rPr>
                        <a:t>premises</a:t>
                      </a:r>
                      <a:endParaRPr lang="hu-HU" sz="1000" b="0" i="0" kern="1200" dirty="0">
                        <a:solidFill>
                          <a:schemeClr val="dk1"/>
                        </a:solidFill>
                        <a:effectLst/>
                        <a:latin typeface="+mn-lt"/>
                        <a:ea typeface="+mn-ea"/>
                        <a:cs typeface="+mn-cs"/>
                      </a:endParaRPr>
                    </a:p>
                  </a:txBody>
                  <a:tcPr marL="44450" marR="44450" marT="0" marB="0" anchor="ctr"/>
                </a:tc>
                <a:tc>
                  <a:txBody>
                    <a:bodyPr/>
                    <a:lstStyle/>
                    <a:p>
                      <a:pPr algn="ctr">
                        <a:lnSpc>
                          <a:spcPct val="107000"/>
                        </a:lnSpc>
                        <a:spcAft>
                          <a:spcPts val="0"/>
                        </a:spcAft>
                      </a:pPr>
                      <a:r>
                        <a:rPr lang="hu-HU" sz="1000" dirty="0" err="1" smtClean="0">
                          <a:effectLst/>
                        </a:rPr>
                        <a:t>Headquarters</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r>
                        <a:rPr lang="hu-HU" sz="1000" b="0" i="0" kern="1200" dirty="0" err="1" smtClean="0">
                          <a:solidFill>
                            <a:schemeClr val="dk1"/>
                          </a:solidFill>
                          <a:effectLst/>
                          <a:latin typeface="+mn-lt"/>
                          <a:ea typeface="+mn-ea"/>
                          <a:cs typeface="+mn-cs"/>
                        </a:rPr>
                        <a:t>Rural</a:t>
                      </a:r>
                      <a:r>
                        <a:rPr lang="hu-HU" sz="1000" b="0" i="0" kern="1200" dirty="0" smtClean="0">
                          <a:solidFill>
                            <a:schemeClr val="dk1"/>
                          </a:solidFill>
                          <a:effectLst/>
                          <a:latin typeface="+mn-lt"/>
                          <a:ea typeface="+mn-ea"/>
                          <a:cs typeface="+mn-cs"/>
                        </a:rPr>
                        <a:t> </a:t>
                      </a:r>
                      <a:r>
                        <a:rPr lang="hu-HU" sz="1000" b="0" i="0" kern="1200" dirty="0" err="1" smtClean="0">
                          <a:solidFill>
                            <a:schemeClr val="dk1"/>
                          </a:solidFill>
                          <a:effectLst/>
                          <a:latin typeface="+mn-lt"/>
                          <a:ea typeface="+mn-ea"/>
                          <a:cs typeface="+mn-cs"/>
                        </a:rPr>
                        <a:t>premises</a:t>
                      </a:r>
                      <a:endParaRPr lang="hu-HU" sz="1000" b="0" i="0" kern="1200" dirty="0">
                        <a:solidFill>
                          <a:schemeClr val="dk1"/>
                        </a:solidFill>
                        <a:effectLst/>
                        <a:latin typeface="+mn-lt"/>
                        <a:ea typeface="+mn-ea"/>
                        <a:cs typeface="+mn-cs"/>
                      </a:endParaRPr>
                    </a:p>
                  </a:txBody>
                  <a:tcPr marL="44450" marR="44450" marT="0" marB="0" anchor="ctr"/>
                </a:tc>
                <a:tc>
                  <a:txBody>
                    <a:bodyPr/>
                    <a:lstStyle/>
                    <a:p>
                      <a:pPr algn="ctr">
                        <a:lnSpc>
                          <a:spcPct val="107000"/>
                        </a:lnSpc>
                        <a:spcAft>
                          <a:spcPts val="0"/>
                        </a:spcAft>
                      </a:pPr>
                      <a:r>
                        <a:rPr lang="hu-HU" sz="1000" dirty="0" err="1" smtClean="0">
                          <a:effectLst/>
                        </a:rPr>
                        <a:t>Headquarters</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r>
                        <a:rPr lang="hu-HU" sz="1000" b="0" i="0" kern="1200" dirty="0" err="1" smtClean="0">
                          <a:solidFill>
                            <a:schemeClr val="dk1"/>
                          </a:solidFill>
                          <a:effectLst/>
                          <a:latin typeface="+mn-lt"/>
                          <a:ea typeface="+mn-ea"/>
                          <a:cs typeface="+mn-cs"/>
                        </a:rPr>
                        <a:t>Rural</a:t>
                      </a:r>
                      <a:r>
                        <a:rPr lang="hu-HU" sz="1000" b="0" i="0" kern="1200" dirty="0" smtClean="0">
                          <a:solidFill>
                            <a:schemeClr val="dk1"/>
                          </a:solidFill>
                          <a:effectLst/>
                          <a:latin typeface="+mn-lt"/>
                          <a:ea typeface="+mn-ea"/>
                          <a:cs typeface="+mn-cs"/>
                        </a:rPr>
                        <a:t> </a:t>
                      </a:r>
                      <a:r>
                        <a:rPr lang="hu-HU" sz="1000" b="0" i="0" kern="1200" dirty="0" err="1" smtClean="0">
                          <a:solidFill>
                            <a:schemeClr val="dk1"/>
                          </a:solidFill>
                          <a:effectLst/>
                          <a:latin typeface="+mn-lt"/>
                          <a:ea typeface="+mn-ea"/>
                          <a:cs typeface="+mn-cs"/>
                        </a:rPr>
                        <a:t>premises</a:t>
                      </a:r>
                      <a:endParaRPr lang="hu-HU" sz="1000" b="0" i="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1666502648"/>
                  </a:ext>
                </a:extLst>
              </a:tr>
              <a:tr h="345356">
                <a:tc>
                  <a:txBody>
                    <a:bodyPr/>
                    <a:lstStyle/>
                    <a:p>
                      <a:pPr>
                        <a:lnSpc>
                          <a:spcPct val="107000"/>
                        </a:lnSpc>
                        <a:spcAft>
                          <a:spcPts val="0"/>
                        </a:spcAft>
                      </a:pPr>
                      <a:r>
                        <a:rPr lang="hu-HU" sz="1000" dirty="0" err="1" smtClean="0">
                          <a:effectLst/>
                        </a:rPr>
                        <a:t>Average</a:t>
                      </a:r>
                      <a:r>
                        <a:rPr lang="hu-HU" sz="1000" dirty="0" smtClean="0">
                          <a:effectLst/>
                        </a:rPr>
                        <a:t> </a:t>
                      </a:r>
                      <a:r>
                        <a:rPr lang="hu-HU" sz="1000" dirty="0" err="1" smtClean="0">
                          <a:effectLst/>
                        </a:rPr>
                        <a:t>wage</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0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0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0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0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0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0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0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0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921555487"/>
                  </a:ext>
                </a:extLst>
              </a:tr>
              <a:tr h="522412">
                <a:tc>
                  <a:txBody>
                    <a:bodyPr/>
                    <a:lstStyle/>
                    <a:p>
                      <a:pPr>
                        <a:lnSpc>
                          <a:spcPct val="107000"/>
                        </a:lnSpc>
                        <a:spcAft>
                          <a:spcPts val="0"/>
                        </a:spcAft>
                      </a:pPr>
                      <a:r>
                        <a:rPr lang="hu-HU" sz="1000" dirty="0" err="1" smtClean="0">
                          <a:effectLst/>
                        </a:rPr>
                        <a:t>Average</a:t>
                      </a:r>
                      <a:r>
                        <a:rPr lang="hu-HU" sz="1000" dirty="0" smtClean="0">
                          <a:effectLst/>
                        </a:rPr>
                        <a:t> </a:t>
                      </a:r>
                      <a:r>
                        <a:rPr lang="hu-HU" sz="1000" dirty="0" err="1" smtClean="0">
                          <a:effectLst/>
                        </a:rPr>
                        <a:t>wage</a:t>
                      </a:r>
                      <a:r>
                        <a:rPr lang="hu-HU" sz="1000" dirty="0" smtClean="0">
                          <a:effectLst/>
                        </a:rPr>
                        <a:t> </a:t>
                      </a:r>
                      <a:r>
                        <a:rPr lang="hu-HU" sz="1000" dirty="0" err="1" smtClean="0">
                          <a:effectLst/>
                        </a:rPr>
                        <a:t>change</a:t>
                      </a:r>
                      <a:r>
                        <a:rPr lang="hu-HU" sz="1000" dirty="0" smtClean="0">
                          <a:effectLst/>
                        </a:rPr>
                        <a:t>, </a:t>
                      </a:r>
                      <a:r>
                        <a:rPr lang="hu-HU" sz="1000" dirty="0">
                          <a:effectLst/>
                        </a:rPr>
                        <a:t>%</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0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0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0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0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0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0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0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0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408220487"/>
                  </a:ext>
                </a:extLst>
              </a:tr>
            </a:tbl>
          </a:graphicData>
        </a:graphic>
      </p:graphicFrame>
      <p:sp>
        <p:nvSpPr>
          <p:cNvPr id="10" name="Téglalap 9"/>
          <p:cNvSpPr/>
          <p:nvPr/>
        </p:nvSpPr>
        <p:spPr>
          <a:xfrm>
            <a:off x="6328109" y="3571536"/>
            <a:ext cx="5358646" cy="369332"/>
          </a:xfrm>
          <a:prstGeom prst="rect">
            <a:avLst/>
          </a:prstGeom>
        </p:spPr>
        <p:txBody>
          <a:bodyPr wrap="none">
            <a:spAutoFit/>
          </a:bodyPr>
          <a:lstStyle/>
          <a:p>
            <a:r>
              <a:rPr lang="en-US" i="1" dirty="0">
                <a:latin typeface="Calibri" panose="020F0502020204030204" pitchFamily="34" charset="0"/>
                <a:ea typeface="Times New Roman" panose="02020603050405020304" pitchFamily="18" charset="0"/>
              </a:rPr>
              <a:t>Average wages, status and change, intellectual workers</a:t>
            </a:r>
            <a:endParaRPr lang="hu-HU" dirty="0"/>
          </a:p>
        </p:txBody>
      </p:sp>
      <p:graphicFrame>
        <p:nvGraphicFramePr>
          <p:cNvPr id="11" name="Táblázat 10"/>
          <p:cNvGraphicFramePr>
            <a:graphicFrameLocks noGrp="1"/>
          </p:cNvGraphicFramePr>
          <p:nvPr>
            <p:extLst>
              <p:ext uri="{D42A27DB-BD31-4B8C-83A1-F6EECF244321}">
                <p14:modId xmlns:p14="http://schemas.microsoft.com/office/powerpoint/2010/main" val="1963041150"/>
              </p:ext>
            </p:extLst>
          </p:nvPr>
        </p:nvGraphicFramePr>
        <p:xfrm>
          <a:off x="6169890" y="4243055"/>
          <a:ext cx="5446885" cy="1899976"/>
        </p:xfrm>
        <a:graphic>
          <a:graphicData uri="http://schemas.openxmlformats.org/drawingml/2006/table">
            <a:tbl>
              <a:tblPr firstRow="1" firstCol="1" bandRow="1">
                <a:tableStyleId>{5C22544A-7EE6-4342-B048-85BDC9FD1C3A}</a:tableStyleId>
              </a:tblPr>
              <a:tblGrid>
                <a:gridCol w="655783">
                  <a:extLst>
                    <a:ext uri="{9D8B030D-6E8A-4147-A177-3AD203B41FA5}">
                      <a16:colId xmlns:a16="http://schemas.microsoft.com/office/drawing/2014/main" val="1682803728"/>
                    </a:ext>
                  </a:extLst>
                </a:gridCol>
                <a:gridCol w="414047">
                  <a:extLst>
                    <a:ext uri="{9D8B030D-6E8A-4147-A177-3AD203B41FA5}">
                      <a16:colId xmlns:a16="http://schemas.microsoft.com/office/drawing/2014/main" val="1775706122"/>
                    </a:ext>
                  </a:extLst>
                </a:gridCol>
                <a:gridCol w="540385">
                  <a:extLst>
                    <a:ext uri="{9D8B030D-6E8A-4147-A177-3AD203B41FA5}">
                      <a16:colId xmlns:a16="http://schemas.microsoft.com/office/drawing/2014/main" val="1937781213"/>
                    </a:ext>
                  </a:extLst>
                </a:gridCol>
                <a:gridCol w="629920">
                  <a:extLst>
                    <a:ext uri="{9D8B030D-6E8A-4147-A177-3AD203B41FA5}">
                      <a16:colId xmlns:a16="http://schemas.microsoft.com/office/drawing/2014/main" val="2420914010"/>
                    </a:ext>
                  </a:extLst>
                </a:gridCol>
                <a:gridCol w="641350">
                  <a:extLst>
                    <a:ext uri="{9D8B030D-6E8A-4147-A177-3AD203B41FA5}">
                      <a16:colId xmlns:a16="http://schemas.microsoft.com/office/drawing/2014/main" val="4020007317"/>
                    </a:ext>
                  </a:extLst>
                </a:gridCol>
                <a:gridCol w="641350">
                  <a:extLst>
                    <a:ext uri="{9D8B030D-6E8A-4147-A177-3AD203B41FA5}">
                      <a16:colId xmlns:a16="http://schemas.microsoft.com/office/drawing/2014/main" val="4149101937"/>
                    </a:ext>
                  </a:extLst>
                </a:gridCol>
                <a:gridCol w="641350">
                  <a:extLst>
                    <a:ext uri="{9D8B030D-6E8A-4147-A177-3AD203B41FA5}">
                      <a16:colId xmlns:a16="http://schemas.microsoft.com/office/drawing/2014/main" val="1375864910"/>
                    </a:ext>
                  </a:extLst>
                </a:gridCol>
                <a:gridCol w="641350">
                  <a:extLst>
                    <a:ext uri="{9D8B030D-6E8A-4147-A177-3AD203B41FA5}">
                      <a16:colId xmlns:a16="http://schemas.microsoft.com/office/drawing/2014/main" val="2149815362"/>
                    </a:ext>
                  </a:extLst>
                </a:gridCol>
                <a:gridCol w="641350">
                  <a:extLst>
                    <a:ext uri="{9D8B030D-6E8A-4147-A177-3AD203B41FA5}">
                      <a16:colId xmlns:a16="http://schemas.microsoft.com/office/drawing/2014/main" val="2101169995"/>
                    </a:ext>
                  </a:extLst>
                </a:gridCol>
              </a:tblGrid>
              <a:tr h="498328">
                <a:tc>
                  <a:txBody>
                    <a:bodyPr/>
                    <a:lstStyle/>
                    <a:p>
                      <a:pPr>
                        <a:lnSpc>
                          <a:spcPct val="107000"/>
                        </a:lnSpc>
                      </a:pPr>
                      <a:endParaRPr lang="hu-HU" sz="11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hu-HU" sz="1000" dirty="0">
                          <a:effectLst/>
                        </a:rPr>
                        <a:t>2019.</a:t>
                      </a:r>
                      <a:endParaRPr lang="hu-HU" sz="1100" dirty="0">
                        <a:effectLst/>
                      </a:endParaRPr>
                    </a:p>
                    <a:p>
                      <a:pPr algn="ctr">
                        <a:lnSpc>
                          <a:spcPct val="107000"/>
                        </a:lnSpc>
                        <a:spcAft>
                          <a:spcPts val="0"/>
                        </a:spcAft>
                      </a:pPr>
                      <a:r>
                        <a:rPr lang="hu-HU" sz="1000" dirty="0">
                          <a:effectLst/>
                        </a:rPr>
                        <a:t>2018</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hu-HU" sz="1000">
                          <a:effectLst/>
                        </a:rPr>
                        <a:t>2019.</a:t>
                      </a:r>
                      <a:endParaRPr lang="hu-HU" sz="1100">
                        <a:effectLst/>
                      </a:endParaRPr>
                    </a:p>
                    <a:p>
                      <a:pPr algn="ctr">
                        <a:lnSpc>
                          <a:spcPct val="107000"/>
                        </a:lnSpc>
                        <a:spcAft>
                          <a:spcPts val="0"/>
                        </a:spcAft>
                      </a:pPr>
                      <a:r>
                        <a:rPr lang="hu-HU" sz="1000">
                          <a:effectLst/>
                        </a:rPr>
                        <a:t>2018</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hu-HU" sz="1000">
                          <a:effectLst/>
                        </a:rPr>
                        <a:t>2020 /2019</a:t>
                      </a:r>
                      <a:endParaRPr lang="hu-HU" sz="1100">
                        <a:effectLst/>
                      </a:endParaRPr>
                    </a:p>
                    <a:p>
                      <a:pPr algn="ctr">
                        <a:lnSpc>
                          <a:spcPct val="107000"/>
                        </a:lnSpc>
                        <a:spcAft>
                          <a:spcPts val="0"/>
                        </a:spcAft>
                      </a:pPr>
                      <a:r>
                        <a:rPr lang="en-US" sz="10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hu-HU" sz="1000">
                          <a:effectLst/>
                        </a:rPr>
                        <a:t>2020 /2019</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hu-HU" sz="1000">
                          <a:effectLst/>
                        </a:rPr>
                        <a:t>2021 /2020</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hu-HU" sz="1000">
                          <a:effectLst/>
                        </a:rPr>
                        <a:t>2021 /2020</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hu-HU" sz="1000" dirty="0" smtClean="0">
                          <a:effectLst/>
                        </a:rPr>
                        <a:t>2022 /2021</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hu-HU" sz="1000" dirty="0" smtClean="0">
                          <a:effectLst/>
                        </a:rPr>
                        <a:t>2022 /2021</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991902632"/>
                  </a:ext>
                </a:extLst>
              </a:tr>
              <a:tr h="498328">
                <a:tc>
                  <a:txBody>
                    <a:bodyPr/>
                    <a:lstStyle/>
                    <a:p>
                      <a:pPr>
                        <a:lnSpc>
                          <a:spcPct val="107000"/>
                        </a:lnSpc>
                      </a:pPr>
                      <a:endParaRPr lang="hu-HU"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hu-HU" sz="1000" dirty="0" err="1" smtClean="0">
                          <a:effectLst/>
                        </a:rPr>
                        <a:t>Headquarters</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r>
                        <a:rPr lang="hu-HU" sz="1000" b="0" i="0" kern="1200" dirty="0" err="1" smtClean="0">
                          <a:solidFill>
                            <a:schemeClr val="dk1"/>
                          </a:solidFill>
                          <a:effectLst/>
                          <a:latin typeface="+mn-lt"/>
                          <a:ea typeface="+mn-ea"/>
                          <a:cs typeface="+mn-cs"/>
                        </a:rPr>
                        <a:t>Rural</a:t>
                      </a:r>
                      <a:r>
                        <a:rPr lang="hu-HU" sz="1000" b="0" i="0" kern="1200" dirty="0" smtClean="0">
                          <a:solidFill>
                            <a:schemeClr val="dk1"/>
                          </a:solidFill>
                          <a:effectLst/>
                          <a:latin typeface="+mn-lt"/>
                          <a:ea typeface="+mn-ea"/>
                          <a:cs typeface="+mn-cs"/>
                        </a:rPr>
                        <a:t> </a:t>
                      </a:r>
                      <a:r>
                        <a:rPr lang="hu-HU" sz="1000" b="0" i="0" kern="1200" dirty="0" err="1" smtClean="0">
                          <a:solidFill>
                            <a:schemeClr val="dk1"/>
                          </a:solidFill>
                          <a:effectLst/>
                          <a:latin typeface="+mn-lt"/>
                          <a:ea typeface="+mn-ea"/>
                          <a:cs typeface="+mn-cs"/>
                        </a:rPr>
                        <a:t>premises</a:t>
                      </a:r>
                      <a:endParaRPr lang="hu-HU" sz="1000" b="0" i="0" kern="1200" dirty="0">
                        <a:solidFill>
                          <a:schemeClr val="dk1"/>
                        </a:solidFill>
                        <a:effectLst/>
                        <a:latin typeface="+mn-lt"/>
                        <a:ea typeface="+mn-ea"/>
                        <a:cs typeface="+mn-cs"/>
                      </a:endParaRPr>
                    </a:p>
                  </a:txBody>
                  <a:tcPr marL="44450" marR="44450" marT="0" marB="0" anchor="ctr"/>
                </a:tc>
                <a:tc>
                  <a:txBody>
                    <a:bodyPr/>
                    <a:lstStyle/>
                    <a:p>
                      <a:pPr algn="ctr">
                        <a:lnSpc>
                          <a:spcPct val="107000"/>
                        </a:lnSpc>
                        <a:spcAft>
                          <a:spcPts val="0"/>
                        </a:spcAft>
                      </a:pPr>
                      <a:r>
                        <a:rPr lang="hu-HU" sz="1000" dirty="0" err="1" smtClean="0">
                          <a:effectLst/>
                        </a:rPr>
                        <a:t>Headquartersy</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r>
                        <a:rPr lang="hu-HU" sz="1000" b="0" i="0" kern="1200" dirty="0" err="1" smtClean="0">
                          <a:solidFill>
                            <a:schemeClr val="dk1"/>
                          </a:solidFill>
                          <a:effectLst/>
                          <a:latin typeface="+mn-lt"/>
                          <a:ea typeface="+mn-ea"/>
                          <a:cs typeface="+mn-cs"/>
                        </a:rPr>
                        <a:t>Rural</a:t>
                      </a:r>
                      <a:r>
                        <a:rPr lang="hu-HU" sz="1000" b="0" i="0" kern="1200" dirty="0" smtClean="0">
                          <a:solidFill>
                            <a:schemeClr val="dk1"/>
                          </a:solidFill>
                          <a:effectLst/>
                          <a:latin typeface="+mn-lt"/>
                          <a:ea typeface="+mn-ea"/>
                          <a:cs typeface="+mn-cs"/>
                        </a:rPr>
                        <a:t> </a:t>
                      </a:r>
                      <a:r>
                        <a:rPr lang="hu-HU" sz="1000" b="0" i="0" kern="1200" dirty="0" err="1" smtClean="0">
                          <a:solidFill>
                            <a:schemeClr val="dk1"/>
                          </a:solidFill>
                          <a:effectLst/>
                          <a:latin typeface="+mn-lt"/>
                          <a:ea typeface="+mn-ea"/>
                          <a:cs typeface="+mn-cs"/>
                        </a:rPr>
                        <a:t>premises</a:t>
                      </a:r>
                      <a:endParaRPr lang="hu-HU" sz="1000" b="0" i="0" kern="1200" dirty="0">
                        <a:solidFill>
                          <a:schemeClr val="dk1"/>
                        </a:solidFill>
                        <a:effectLst/>
                        <a:latin typeface="+mn-lt"/>
                        <a:ea typeface="+mn-ea"/>
                        <a:cs typeface="+mn-cs"/>
                      </a:endParaRPr>
                    </a:p>
                  </a:txBody>
                  <a:tcPr marL="44450" marR="44450" marT="0" marB="0" anchor="ctr"/>
                </a:tc>
                <a:tc>
                  <a:txBody>
                    <a:bodyPr/>
                    <a:lstStyle/>
                    <a:p>
                      <a:pPr algn="ctr">
                        <a:lnSpc>
                          <a:spcPct val="107000"/>
                        </a:lnSpc>
                        <a:spcAft>
                          <a:spcPts val="0"/>
                        </a:spcAft>
                      </a:pPr>
                      <a:r>
                        <a:rPr lang="hu-HU" sz="1000" dirty="0" err="1" smtClean="0">
                          <a:effectLst/>
                        </a:rPr>
                        <a:t>Headquarters</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r>
                        <a:rPr lang="hu-HU" sz="1000" b="0" i="0" kern="1200" dirty="0" err="1" smtClean="0">
                          <a:solidFill>
                            <a:schemeClr val="dk1"/>
                          </a:solidFill>
                          <a:effectLst/>
                          <a:latin typeface="+mn-lt"/>
                          <a:ea typeface="+mn-ea"/>
                          <a:cs typeface="+mn-cs"/>
                        </a:rPr>
                        <a:t>Rural</a:t>
                      </a:r>
                      <a:r>
                        <a:rPr lang="hu-HU" sz="1000" b="0" i="0" kern="1200" dirty="0" smtClean="0">
                          <a:solidFill>
                            <a:schemeClr val="dk1"/>
                          </a:solidFill>
                          <a:effectLst/>
                          <a:latin typeface="+mn-lt"/>
                          <a:ea typeface="+mn-ea"/>
                          <a:cs typeface="+mn-cs"/>
                        </a:rPr>
                        <a:t> </a:t>
                      </a:r>
                      <a:r>
                        <a:rPr lang="hu-HU" sz="1000" b="0" i="0" kern="1200" dirty="0" err="1" smtClean="0">
                          <a:solidFill>
                            <a:schemeClr val="dk1"/>
                          </a:solidFill>
                          <a:effectLst/>
                          <a:latin typeface="+mn-lt"/>
                          <a:ea typeface="+mn-ea"/>
                          <a:cs typeface="+mn-cs"/>
                        </a:rPr>
                        <a:t>premises</a:t>
                      </a:r>
                      <a:endParaRPr lang="hu-HU" sz="1000" b="0" i="0" kern="1200" dirty="0">
                        <a:solidFill>
                          <a:schemeClr val="dk1"/>
                        </a:solidFill>
                        <a:effectLst/>
                        <a:latin typeface="+mn-lt"/>
                        <a:ea typeface="+mn-ea"/>
                        <a:cs typeface="+mn-cs"/>
                      </a:endParaRPr>
                    </a:p>
                  </a:txBody>
                  <a:tcPr marL="44450" marR="44450" marT="0" marB="0" anchor="ctr"/>
                </a:tc>
                <a:tc>
                  <a:txBody>
                    <a:bodyPr/>
                    <a:lstStyle/>
                    <a:p>
                      <a:pPr algn="ctr">
                        <a:lnSpc>
                          <a:spcPct val="107000"/>
                        </a:lnSpc>
                        <a:spcAft>
                          <a:spcPts val="0"/>
                        </a:spcAft>
                      </a:pPr>
                      <a:r>
                        <a:rPr lang="hu-HU" sz="1000" dirty="0" err="1" smtClean="0">
                          <a:effectLst/>
                        </a:rPr>
                        <a:t>Headquarters</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r>
                        <a:rPr lang="hu-HU" sz="1000" b="0" i="0" kern="1200" dirty="0" err="1" smtClean="0">
                          <a:solidFill>
                            <a:schemeClr val="dk1"/>
                          </a:solidFill>
                          <a:effectLst/>
                          <a:latin typeface="+mn-lt"/>
                          <a:ea typeface="+mn-ea"/>
                          <a:cs typeface="+mn-cs"/>
                        </a:rPr>
                        <a:t>Rural</a:t>
                      </a:r>
                      <a:r>
                        <a:rPr lang="hu-HU" sz="1000" b="0" i="0" kern="1200" dirty="0" smtClean="0">
                          <a:solidFill>
                            <a:schemeClr val="dk1"/>
                          </a:solidFill>
                          <a:effectLst/>
                          <a:latin typeface="+mn-lt"/>
                          <a:ea typeface="+mn-ea"/>
                          <a:cs typeface="+mn-cs"/>
                        </a:rPr>
                        <a:t> </a:t>
                      </a:r>
                      <a:r>
                        <a:rPr lang="hu-HU" sz="1000" b="0" i="0" kern="1200" dirty="0" err="1" smtClean="0">
                          <a:solidFill>
                            <a:schemeClr val="dk1"/>
                          </a:solidFill>
                          <a:effectLst/>
                          <a:latin typeface="+mn-lt"/>
                          <a:ea typeface="+mn-ea"/>
                          <a:cs typeface="+mn-cs"/>
                        </a:rPr>
                        <a:t>premises</a:t>
                      </a:r>
                      <a:endParaRPr lang="hu-HU" sz="1000" b="0" i="0" kern="1200" dirty="0">
                        <a:solidFill>
                          <a:schemeClr val="dk1"/>
                        </a:solidFill>
                        <a:effectLst/>
                        <a:latin typeface="+mn-lt"/>
                        <a:ea typeface="+mn-ea"/>
                        <a:cs typeface="+mn-cs"/>
                      </a:endParaRPr>
                    </a:p>
                  </a:txBody>
                  <a:tcPr marL="44450" marR="44450" marT="0" marB="0" anchor="ctr"/>
                </a:tc>
                <a:extLst>
                  <a:ext uri="{0D108BD9-81ED-4DB2-BD59-A6C34878D82A}">
                    <a16:rowId xmlns:a16="http://schemas.microsoft.com/office/drawing/2014/main" val="783251231"/>
                  </a:ext>
                </a:extLst>
              </a:tr>
              <a:tr h="404992">
                <a:tc>
                  <a:txBody>
                    <a:bodyPr/>
                    <a:lstStyle/>
                    <a:p>
                      <a:pPr>
                        <a:lnSpc>
                          <a:spcPct val="107000"/>
                        </a:lnSpc>
                        <a:spcAft>
                          <a:spcPts val="0"/>
                        </a:spcAft>
                      </a:pPr>
                      <a:r>
                        <a:rPr lang="hu-HU" sz="1100" dirty="0" err="1" smtClean="0">
                          <a:effectLst/>
                        </a:rPr>
                        <a:t>Average</a:t>
                      </a:r>
                      <a:r>
                        <a:rPr lang="hu-HU" sz="1100" dirty="0" smtClean="0">
                          <a:effectLst/>
                        </a:rPr>
                        <a:t> </a:t>
                      </a:r>
                      <a:r>
                        <a:rPr lang="hu-HU" sz="1100" dirty="0" err="1" smtClean="0">
                          <a:effectLst/>
                        </a:rPr>
                        <a:t>wage</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0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0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0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0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0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0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0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0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741672137"/>
                  </a:ext>
                </a:extLst>
              </a:tr>
              <a:tr h="498328">
                <a:tc>
                  <a:txBody>
                    <a:bodyPr/>
                    <a:lstStyle/>
                    <a:p>
                      <a:pPr>
                        <a:lnSpc>
                          <a:spcPct val="107000"/>
                        </a:lnSpc>
                        <a:spcAft>
                          <a:spcPts val="0"/>
                        </a:spcAft>
                      </a:pPr>
                      <a:r>
                        <a:rPr lang="hu-HU" sz="1000" dirty="0" err="1" smtClean="0">
                          <a:effectLst/>
                        </a:rPr>
                        <a:t>Average</a:t>
                      </a:r>
                      <a:r>
                        <a:rPr lang="hu-HU" sz="1000" dirty="0" smtClean="0">
                          <a:effectLst/>
                        </a:rPr>
                        <a:t> </a:t>
                      </a:r>
                      <a:r>
                        <a:rPr lang="hu-HU" sz="1000" dirty="0" err="1" smtClean="0">
                          <a:effectLst/>
                        </a:rPr>
                        <a:t>wage</a:t>
                      </a:r>
                      <a:r>
                        <a:rPr lang="hu-HU" sz="1000" dirty="0" smtClean="0">
                          <a:effectLst/>
                        </a:rPr>
                        <a:t> </a:t>
                      </a:r>
                      <a:r>
                        <a:rPr lang="hu-HU" sz="1000" dirty="0" err="1" smtClean="0">
                          <a:effectLst/>
                        </a:rPr>
                        <a:t>change</a:t>
                      </a:r>
                      <a:r>
                        <a:rPr lang="hu-HU" sz="1000" dirty="0" smtClean="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0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0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0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0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0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0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0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0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521619137"/>
                  </a:ext>
                </a:extLst>
              </a:tr>
            </a:tbl>
          </a:graphicData>
        </a:graphic>
      </p:graphicFrame>
    </p:spTree>
    <p:extLst>
      <p:ext uri="{BB962C8B-B14F-4D97-AF65-F5344CB8AC3E}">
        <p14:creationId xmlns:p14="http://schemas.microsoft.com/office/powerpoint/2010/main" val="334175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46652"/>
            <a:ext cx="10515600" cy="1325563"/>
          </a:xfrm>
          <a:solidFill>
            <a:schemeClr val="accent6">
              <a:lumMod val="20000"/>
              <a:lumOff val="80000"/>
            </a:schemeClr>
          </a:solidFill>
        </p:spPr>
        <p:txBody>
          <a:bodyPr/>
          <a:lstStyle/>
          <a:p>
            <a:r>
              <a:rPr lang="hu-HU" dirty="0" smtClean="0">
                <a:latin typeface="+mn-lt"/>
              </a:rPr>
              <a:t>INTRODUCTION</a:t>
            </a:r>
            <a:endParaRPr lang="hu-HU" dirty="0">
              <a:latin typeface="+mn-lt"/>
            </a:endParaRPr>
          </a:p>
        </p:txBody>
      </p:sp>
      <p:sp>
        <p:nvSpPr>
          <p:cNvPr id="3" name="Tartalom helye 2"/>
          <p:cNvSpPr>
            <a:spLocks noGrp="1"/>
          </p:cNvSpPr>
          <p:nvPr>
            <p:ph idx="1"/>
          </p:nvPr>
        </p:nvSpPr>
        <p:spPr>
          <a:solidFill>
            <a:schemeClr val="accent4">
              <a:lumMod val="20000"/>
              <a:lumOff val="80000"/>
            </a:schemeClr>
          </a:solidFill>
          <a:ln>
            <a:solidFill>
              <a:srgbClr val="FFC000"/>
            </a:solidFill>
          </a:ln>
        </p:spPr>
        <p:txBody>
          <a:bodyPr>
            <a:normAutofit/>
          </a:bodyPr>
          <a:lstStyle/>
          <a:p>
            <a:pPr marL="0" indent="0">
              <a:buNone/>
            </a:pPr>
            <a:r>
              <a:rPr lang="en-US" sz="2600" dirty="0">
                <a:latin typeface="Calibri" panose="020F0502020204030204" pitchFamily="34" charset="0"/>
                <a:cs typeface="Calibri" panose="020F0502020204030204" pitchFamily="34" charset="0"/>
              </a:rPr>
              <a:t>To be successful, workplace wage negotiations require serious preparation on the part of the participants - workers' representatives, trade unions, employees, etc. This guide aims to help you do that</a:t>
            </a:r>
            <a:r>
              <a:rPr lang="en-US" sz="2600" dirty="0" smtClean="0">
                <a:latin typeface="Calibri" panose="020F0502020204030204" pitchFamily="34" charset="0"/>
                <a:cs typeface="Calibri" panose="020F0502020204030204" pitchFamily="34" charset="0"/>
              </a:rPr>
              <a:t>.</a:t>
            </a:r>
            <a:endParaRPr lang="hu-HU" sz="2600" dirty="0" smtClean="0">
              <a:latin typeface="Calibri" panose="020F0502020204030204" pitchFamily="34" charset="0"/>
              <a:cs typeface="Calibri" panose="020F0502020204030204" pitchFamily="34" charset="0"/>
            </a:endParaRPr>
          </a:p>
          <a:p>
            <a:r>
              <a:rPr lang="en-US" sz="2600" dirty="0" smtClean="0">
                <a:latin typeface="Calibri" panose="020F0502020204030204" pitchFamily="34" charset="0"/>
                <a:cs typeface="Calibri" panose="020F0502020204030204" pitchFamily="34" charset="0"/>
              </a:rPr>
              <a:t>The </a:t>
            </a:r>
            <a:r>
              <a:rPr lang="en-US" sz="2600" dirty="0">
                <a:latin typeface="Calibri" panose="020F0502020204030204" pitchFamily="34" charset="0"/>
                <a:cs typeface="Calibri" panose="020F0502020204030204" pitchFamily="34" charset="0"/>
              </a:rPr>
              <a:t>first step to pay bargaining in the workplace is to collect data on your own company, directly or indirectly related to payroll (wages, earnings, productivity, headcount, etc.), broken down as necessary - or possible</a:t>
            </a:r>
            <a:r>
              <a:rPr lang="en-US" sz="2600" dirty="0" smtClean="0">
                <a:latin typeface="Calibri" panose="020F0502020204030204" pitchFamily="34" charset="0"/>
                <a:cs typeface="Calibri" panose="020F0502020204030204" pitchFamily="34" charset="0"/>
              </a:rPr>
              <a:t>.</a:t>
            </a:r>
            <a:endParaRPr lang="hu-HU" sz="2600" dirty="0" smtClean="0">
              <a:latin typeface="Calibri" panose="020F0502020204030204" pitchFamily="34" charset="0"/>
              <a:cs typeface="Calibri" panose="020F0502020204030204" pitchFamily="34" charset="0"/>
            </a:endParaRPr>
          </a:p>
          <a:p>
            <a:r>
              <a:rPr lang="en-US" sz="2600" dirty="0" smtClean="0">
                <a:latin typeface="Calibri" panose="020F0502020204030204" pitchFamily="34" charset="0"/>
                <a:cs typeface="Calibri" panose="020F0502020204030204" pitchFamily="34" charset="0"/>
              </a:rPr>
              <a:t>The </a:t>
            </a:r>
            <a:r>
              <a:rPr lang="en-US" sz="2600" dirty="0">
                <a:latin typeface="Calibri" panose="020F0502020204030204" pitchFamily="34" charset="0"/>
                <a:cs typeface="Calibri" panose="020F0502020204030204" pitchFamily="34" charset="0"/>
              </a:rPr>
              <a:t>second step in workplace wage negotiations is to collect </a:t>
            </a:r>
            <a:r>
              <a:rPr lang="en-US" sz="2600" dirty="0" err="1">
                <a:latin typeface="Calibri" panose="020F0502020204030204" pitchFamily="34" charset="0"/>
                <a:cs typeface="Calibri" panose="020F0502020204030204" pitchFamily="34" charset="0"/>
              </a:rPr>
              <a:t>labour</a:t>
            </a:r>
            <a:r>
              <a:rPr lang="en-US" sz="2600" dirty="0">
                <a:latin typeface="Calibri" panose="020F0502020204030204" pitchFamily="34" charset="0"/>
                <a:cs typeface="Calibri" panose="020F0502020204030204" pitchFamily="34" charset="0"/>
              </a:rPr>
              <a:t> market data to position the company. It is important to see where your company stands in relation to other companies in its sector, sub-sector or specialism, the national economy as a whole, or even the EU or Member States of particular interest to you.</a:t>
            </a:r>
            <a:endParaRPr lang="hu-HU" dirty="0"/>
          </a:p>
        </p:txBody>
      </p:sp>
    </p:spTree>
    <p:extLst>
      <p:ext uri="{BB962C8B-B14F-4D97-AF65-F5344CB8AC3E}">
        <p14:creationId xmlns:p14="http://schemas.microsoft.com/office/powerpoint/2010/main" val="1106599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14036"/>
            <a:ext cx="10515600" cy="1376219"/>
          </a:xfrm>
        </p:spPr>
        <p:txBody>
          <a:bodyPr>
            <a:normAutofit/>
          </a:bodyPr>
          <a:lstStyle/>
          <a:p>
            <a:r>
              <a:rPr lang="en-US" sz="2200" i="1" dirty="0"/>
              <a:t>Difference between the average wage/average earnings of employees at headquarters and at rural sites (average wage/average earnings of employees at headquarters minus average wage/average earnings of employees at rural sites)</a:t>
            </a:r>
            <a:endParaRPr lang="hu-HU" dirty="0"/>
          </a:p>
        </p:txBody>
      </p:sp>
      <p:graphicFrame>
        <p:nvGraphicFramePr>
          <p:cNvPr id="6" name="Tartalom helye 5"/>
          <p:cNvGraphicFramePr>
            <a:graphicFrameLocks noGrp="1"/>
          </p:cNvGraphicFramePr>
          <p:nvPr>
            <p:ph sz="half" idx="2"/>
            <p:extLst>
              <p:ext uri="{D42A27DB-BD31-4B8C-83A1-F6EECF244321}">
                <p14:modId xmlns:p14="http://schemas.microsoft.com/office/powerpoint/2010/main" val="638414193"/>
              </p:ext>
            </p:extLst>
          </p:nvPr>
        </p:nvGraphicFramePr>
        <p:xfrm>
          <a:off x="6068291" y="2290618"/>
          <a:ext cx="4998864" cy="1317530"/>
        </p:xfrm>
        <a:graphic>
          <a:graphicData uri="http://schemas.openxmlformats.org/drawingml/2006/table">
            <a:tbl>
              <a:tblPr firstRow="1" firstCol="1" bandRow="1">
                <a:tableStyleId>{5C22544A-7EE6-4342-B048-85BDC9FD1C3A}</a:tableStyleId>
              </a:tblPr>
              <a:tblGrid>
                <a:gridCol w="941849">
                  <a:extLst>
                    <a:ext uri="{9D8B030D-6E8A-4147-A177-3AD203B41FA5}">
                      <a16:colId xmlns:a16="http://schemas.microsoft.com/office/drawing/2014/main" val="360748377"/>
                    </a:ext>
                  </a:extLst>
                </a:gridCol>
                <a:gridCol w="1099387">
                  <a:extLst>
                    <a:ext uri="{9D8B030D-6E8A-4147-A177-3AD203B41FA5}">
                      <a16:colId xmlns:a16="http://schemas.microsoft.com/office/drawing/2014/main" val="3433780640"/>
                    </a:ext>
                  </a:extLst>
                </a:gridCol>
                <a:gridCol w="868218">
                  <a:extLst>
                    <a:ext uri="{9D8B030D-6E8A-4147-A177-3AD203B41FA5}">
                      <a16:colId xmlns:a16="http://schemas.microsoft.com/office/drawing/2014/main" val="2694856189"/>
                    </a:ext>
                  </a:extLst>
                </a:gridCol>
                <a:gridCol w="1025237">
                  <a:extLst>
                    <a:ext uri="{9D8B030D-6E8A-4147-A177-3AD203B41FA5}">
                      <a16:colId xmlns:a16="http://schemas.microsoft.com/office/drawing/2014/main" val="455749127"/>
                    </a:ext>
                  </a:extLst>
                </a:gridCol>
                <a:gridCol w="1064173">
                  <a:extLst>
                    <a:ext uri="{9D8B030D-6E8A-4147-A177-3AD203B41FA5}">
                      <a16:colId xmlns:a16="http://schemas.microsoft.com/office/drawing/2014/main" val="2923873756"/>
                    </a:ext>
                  </a:extLst>
                </a:gridCol>
              </a:tblGrid>
              <a:tr h="730409">
                <a:tc>
                  <a:txBody>
                    <a:bodyPr/>
                    <a:lstStyle/>
                    <a:p>
                      <a:pPr>
                        <a:lnSpc>
                          <a:spcPct val="107000"/>
                        </a:lnSpc>
                      </a:pPr>
                      <a:endParaRPr lang="hu-HU" sz="12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hu-HU" sz="1200" dirty="0" smtClean="0">
                          <a:effectLst/>
                        </a:rPr>
                        <a:t>2019/2018</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hu-HU" sz="1200" dirty="0">
                          <a:effectLst/>
                        </a:rPr>
                        <a:t>2020 /2019</a:t>
                      </a:r>
                    </a:p>
                    <a:p>
                      <a:pPr algn="ctr">
                        <a:lnSpc>
                          <a:spcPct val="107000"/>
                        </a:lnSpc>
                        <a:spcAft>
                          <a:spcPts val="0"/>
                        </a:spcAft>
                      </a:pPr>
                      <a:r>
                        <a:rPr lang="en-US" sz="1200" dirty="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hu-HU" sz="1200">
                          <a:effectLst/>
                        </a:rPr>
                        <a:t>2021 /2020</a:t>
                      </a:r>
                    </a:p>
                    <a:p>
                      <a:pPr algn="ctr">
                        <a:lnSpc>
                          <a:spcPct val="107000"/>
                        </a:lnSpc>
                        <a:spcAft>
                          <a:spcPts val="0"/>
                        </a:spcAft>
                      </a:pPr>
                      <a:r>
                        <a:rPr lang="en-US" sz="1200">
                          <a:effectLst/>
                        </a:rPr>
                        <a:t> </a:t>
                      </a:r>
                      <a:endParaRPr lang="hu-H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hu-HU" sz="1200" dirty="0" smtClean="0">
                          <a:effectLst/>
                        </a:rPr>
                        <a:t>2022 /2021</a:t>
                      </a:r>
                      <a:endParaRPr lang="hu-HU"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08705595"/>
                  </a:ext>
                </a:extLst>
              </a:tr>
              <a:tr h="257287">
                <a:tc>
                  <a:txBody>
                    <a:bodyPr/>
                    <a:lstStyle/>
                    <a:p>
                      <a:pPr>
                        <a:lnSpc>
                          <a:spcPct val="107000"/>
                        </a:lnSpc>
                        <a:spcAft>
                          <a:spcPts val="0"/>
                        </a:spcAft>
                      </a:pPr>
                      <a:r>
                        <a:rPr lang="hu-HU" sz="1200" dirty="0" err="1" smtClean="0">
                          <a:effectLst/>
                        </a:rPr>
                        <a:t>Average</a:t>
                      </a:r>
                      <a:r>
                        <a:rPr lang="hu-HU" sz="1200" dirty="0" smtClean="0">
                          <a:effectLst/>
                        </a:rPr>
                        <a:t> </a:t>
                      </a:r>
                      <a:r>
                        <a:rPr lang="hu-HU" sz="1200" dirty="0" err="1" smtClean="0">
                          <a:effectLst/>
                        </a:rPr>
                        <a:t>wage</a:t>
                      </a:r>
                      <a:r>
                        <a:rPr lang="hu-HU" sz="1200" dirty="0" smtClean="0">
                          <a:effectLst/>
                        </a:rPr>
                        <a:t>/-</a:t>
                      </a:r>
                      <a:r>
                        <a:rPr lang="hu-HU" sz="1200" dirty="0" err="1" smtClean="0">
                          <a:effectLst/>
                        </a:rPr>
                        <a:t>income</a:t>
                      </a:r>
                      <a:r>
                        <a:rPr lang="hu-HU" sz="1200" dirty="0" smtClean="0">
                          <a:effectLst/>
                        </a:rPr>
                        <a:t> </a:t>
                      </a:r>
                      <a:r>
                        <a:rPr lang="hu-HU" sz="1200" dirty="0" err="1" smtClean="0">
                          <a:effectLst/>
                        </a:rPr>
                        <a:t>gap</a:t>
                      </a:r>
                      <a:endParaRPr lang="hu-HU" sz="1200" dirty="0">
                        <a:effectLst/>
                      </a:endParaRPr>
                    </a:p>
                  </a:txBody>
                  <a:tcPr marL="44450" marR="44450" marT="0" marB="0" anchor="ctr"/>
                </a:tc>
                <a:tc>
                  <a:txBody>
                    <a:bodyPr/>
                    <a:lstStyle/>
                    <a:p>
                      <a:pPr algn="ctr">
                        <a:lnSpc>
                          <a:spcPct val="107000"/>
                        </a:lnSpc>
                        <a:spcAft>
                          <a:spcPts val="0"/>
                        </a:spcAft>
                      </a:pPr>
                      <a:r>
                        <a:rPr lang="en-US" sz="1200" dirty="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dirty="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200" dirty="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200" dirty="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442507470"/>
                  </a:ext>
                </a:extLst>
              </a:tr>
            </a:tbl>
          </a:graphicData>
        </a:graphic>
      </p:graphicFrame>
      <p:sp>
        <p:nvSpPr>
          <p:cNvPr id="7" name="Szövegdoboz 6"/>
          <p:cNvSpPr txBox="1"/>
          <p:nvPr/>
        </p:nvSpPr>
        <p:spPr>
          <a:xfrm>
            <a:off x="6788728" y="1756269"/>
            <a:ext cx="2198253" cy="369332"/>
          </a:xfrm>
          <a:prstGeom prst="rect">
            <a:avLst/>
          </a:prstGeom>
          <a:noFill/>
        </p:spPr>
        <p:txBody>
          <a:bodyPr wrap="square" rtlCol="0">
            <a:spAutoFit/>
          </a:bodyPr>
          <a:lstStyle/>
          <a:p>
            <a:r>
              <a:rPr lang="hu-HU" i="1" dirty="0" err="1" smtClean="0"/>
              <a:t>Intellectual</a:t>
            </a:r>
            <a:r>
              <a:rPr lang="hu-HU" i="1" dirty="0" smtClean="0"/>
              <a:t> </a:t>
            </a:r>
            <a:r>
              <a:rPr lang="hu-HU" i="1" dirty="0" err="1" smtClean="0"/>
              <a:t>workers</a:t>
            </a:r>
            <a:endParaRPr lang="hu-HU" i="1" dirty="0"/>
          </a:p>
        </p:txBody>
      </p:sp>
      <p:graphicFrame>
        <p:nvGraphicFramePr>
          <p:cNvPr id="8" name="Táblázat 7"/>
          <p:cNvGraphicFramePr>
            <a:graphicFrameLocks noGrp="1"/>
          </p:cNvGraphicFramePr>
          <p:nvPr>
            <p:extLst>
              <p:ext uri="{D42A27DB-BD31-4B8C-83A1-F6EECF244321}">
                <p14:modId xmlns:p14="http://schemas.microsoft.com/office/powerpoint/2010/main" val="2531186749"/>
              </p:ext>
            </p:extLst>
          </p:nvPr>
        </p:nvGraphicFramePr>
        <p:xfrm>
          <a:off x="480291" y="2290618"/>
          <a:ext cx="5172365" cy="1480459"/>
        </p:xfrm>
        <a:graphic>
          <a:graphicData uri="http://schemas.openxmlformats.org/drawingml/2006/table">
            <a:tbl>
              <a:tblPr firstRow="1" firstCol="1" bandRow="1">
                <a:tableStyleId>{5C22544A-7EE6-4342-B048-85BDC9FD1C3A}</a:tableStyleId>
              </a:tblPr>
              <a:tblGrid>
                <a:gridCol w="777334">
                  <a:extLst>
                    <a:ext uri="{9D8B030D-6E8A-4147-A177-3AD203B41FA5}">
                      <a16:colId xmlns:a16="http://schemas.microsoft.com/office/drawing/2014/main" val="1233735497"/>
                    </a:ext>
                  </a:extLst>
                </a:gridCol>
                <a:gridCol w="1190984">
                  <a:extLst>
                    <a:ext uri="{9D8B030D-6E8A-4147-A177-3AD203B41FA5}">
                      <a16:colId xmlns:a16="http://schemas.microsoft.com/office/drawing/2014/main" val="1653225916"/>
                    </a:ext>
                  </a:extLst>
                </a:gridCol>
                <a:gridCol w="940555">
                  <a:extLst>
                    <a:ext uri="{9D8B030D-6E8A-4147-A177-3AD203B41FA5}">
                      <a16:colId xmlns:a16="http://schemas.microsoft.com/office/drawing/2014/main" val="3121757800"/>
                    </a:ext>
                  </a:extLst>
                </a:gridCol>
                <a:gridCol w="1110656">
                  <a:extLst>
                    <a:ext uri="{9D8B030D-6E8A-4147-A177-3AD203B41FA5}">
                      <a16:colId xmlns:a16="http://schemas.microsoft.com/office/drawing/2014/main" val="580821811"/>
                    </a:ext>
                  </a:extLst>
                </a:gridCol>
                <a:gridCol w="1152836">
                  <a:extLst>
                    <a:ext uri="{9D8B030D-6E8A-4147-A177-3AD203B41FA5}">
                      <a16:colId xmlns:a16="http://schemas.microsoft.com/office/drawing/2014/main" val="2603379500"/>
                    </a:ext>
                  </a:extLst>
                </a:gridCol>
              </a:tblGrid>
              <a:tr h="697631">
                <a:tc>
                  <a:txBody>
                    <a:bodyPr/>
                    <a:lstStyle/>
                    <a:p>
                      <a:pPr>
                        <a:lnSpc>
                          <a:spcPct val="107000"/>
                        </a:lnSpc>
                      </a:pPr>
                      <a:endParaRPr lang="hu-HU" sz="12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hu-HU" sz="1200" dirty="0" smtClean="0">
                          <a:effectLst/>
                        </a:rPr>
                        <a:t>2019/2018</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hu-HU" sz="1200" dirty="0">
                          <a:effectLst/>
                        </a:rPr>
                        <a:t>2020 /2019</a:t>
                      </a:r>
                    </a:p>
                    <a:p>
                      <a:pPr algn="ctr">
                        <a:lnSpc>
                          <a:spcPct val="107000"/>
                        </a:lnSpc>
                        <a:spcAft>
                          <a:spcPts val="0"/>
                        </a:spcAft>
                      </a:pPr>
                      <a:r>
                        <a:rPr lang="en-US" sz="1200" dirty="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hu-HU" sz="1200">
                          <a:effectLst/>
                        </a:rPr>
                        <a:t>2021 /2020</a:t>
                      </a:r>
                    </a:p>
                    <a:p>
                      <a:pPr algn="ctr">
                        <a:lnSpc>
                          <a:spcPct val="107000"/>
                        </a:lnSpc>
                        <a:spcAft>
                          <a:spcPts val="0"/>
                        </a:spcAft>
                      </a:pPr>
                      <a:r>
                        <a:rPr lang="en-US" sz="1200">
                          <a:effectLst/>
                        </a:rPr>
                        <a:t> </a:t>
                      </a:r>
                      <a:endParaRPr lang="hu-H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hu-HU" sz="1200" dirty="0" smtClean="0">
                          <a:effectLst/>
                        </a:rPr>
                        <a:t>2022 /2021</a:t>
                      </a:r>
                      <a:endParaRPr lang="hu-HU"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973926583"/>
                  </a:ext>
                </a:extLst>
              </a:tr>
              <a:tr h="290065">
                <a:tc>
                  <a:txBody>
                    <a:bodyPr/>
                    <a:lstStyle/>
                    <a:p>
                      <a:pPr>
                        <a:lnSpc>
                          <a:spcPct val="107000"/>
                        </a:lnSpc>
                        <a:spcAft>
                          <a:spcPts val="0"/>
                        </a:spcAft>
                      </a:pPr>
                      <a:r>
                        <a:rPr lang="hu-HU" sz="1200" dirty="0" err="1" smtClean="0">
                          <a:effectLst/>
                        </a:rPr>
                        <a:t>Average</a:t>
                      </a:r>
                      <a:r>
                        <a:rPr lang="hu-HU" sz="1200" dirty="0" smtClean="0">
                          <a:effectLst/>
                        </a:rPr>
                        <a:t> </a:t>
                      </a:r>
                      <a:r>
                        <a:rPr lang="hu-HU" sz="1200" dirty="0" err="1" smtClean="0">
                          <a:effectLst/>
                        </a:rPr>
                        <a:t>wage</a:t>
                      </a:r>
                      <a:r>
                        <a:rPr lang="hu-HU" sz="1200" dirty="0" smtClean="0">
                          <a:effectLst/>
                        </a:rPr>
                        <a:t>/-</a:t>
                      </a:r>
                      <a:r>
                        <a:rPr lang="hu-HU" sz="1200" dirty="0" err="1" smtClean="0">
                          <a:effectLst/>
                        </a:rPr>
                        <a:t>income</a:t>
                      </a:r>
                      <a:r>
                        <a:rPr lang="hu-HU" sz="1200" dirty="0" smtClean="0">
                          <a:effectLst/>
                        </a:rPr>
                        <a:t> </a:t>
                      </a:r>
                      <a:r>
                        <a:rPr lang="hu-HU" sz="1200" dirty="0" err="1" smtClean="0">
                          <a:effectLst/>
                        </a:rPr>
                        <a:t>gap</a:t>
                      </a:r>
                      <a:endParaRPr lang="hu-HU" sz="1200" dirty="0">
                        <a:effectLst/>
                      </a:endParaRPr>
                    </a:p>
                  </a:txBody>
                  <a:tcPr marL="44450" marR="44450" marT="0" marB="0" anchor="ctr"/>
                </a:tc>
                <a:tc>
                  <a:txBody>
                    <a:bodyPr/>
                    <a:lstStyle/>
                    <a:p>
                      <a:pPr algn="ctr">
                        <a:lnSpc>
                          <a:spcPct val="107000"/>
                        </a:lnSpc>
                        <a:spcAft>
                          <a:spcPts val="0"/>
                        </a:spcAft>
                      </a:pPr>
                      <a:r>
                        <a:rPr lang="en-US" sz="1200" dirty="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dirty="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200" dirty="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200" dirty="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283385993"/>
                  </a:ext>
                </a:extLst>
              </a:tr>
            </a:tbl>
          </a:graphicData>
        </a:graphic>
      </p:graphicFrame>
      <p:sp>
        <p:nvSpPr>
          <p:cNvPr id="9" name="Téglalap 8"/>
          <p:cNvSpPr/>
          <p:nvPr/>
        </p:nvSpPr>
        <p:spPr>
          <a:xfrm>
            <a:off x="838201" y="3906651"/>
            <a:ext cx="4814456" cy="923330"/>
          </a:xfrm>
          <a:prstGeom prst="rect">
            <a:avLst/>
          </a:prstGeom>
        </p:spPr>
        <p:txBody>
          <a:bodyPr wrap="square">
            <a:spAutoFit/>
          </a:bodyPr>
          <a:lstStyle/>
          <a:p>
            <a:r>
              <a:rPr lang="en-US" i="1" dirty="0">
                <a:latin typeface="Calibri" panose="020F0502020204030204" pitchFamily="34" charset="0"/>
                <a:ea typeface="Times New Roman" panose="02020603050405020304" pitchFamily="18" charset="0"/>
              </a:rPr>
              <a:t>Difference between average wages/average earnings of intellectual workers and manual workers</a:t>
            </a:r>
            <a:endParaRPr lang="hu-HU" dirty="0"/>
          </a:p>
        </p:txBody>
      </p:sp>
      <p:graphicFrame>
        <p:nvGraphicFramePr>
          <p:cNvPr id="10" name="Táblázat 9"/>
          <p:cNvGraphicFramePr>
            <a:graphicFrameLocks noGrp="1"/>
          </p:cNvGraphicFramePr>
          <p:nvPr>
            <p:extLst>
              <p:ext uri="{D42A27DB-BD31-4B8C-83A1-F6EECF244321}">
                <p14:modId xmlns:p14="http://schemas.microsoft.com/office/powerpoint/2010/main" val="2491095131"/>
              </p:ext>
            </p:extLst>
          </p:nvPr>
        </p:nvGraphicFramePr>
        <p:xfrm>
          <a:off x="304798" y="4490855"/>
          <a:ext cx="5347858" cy="2341084"/>
        </p:xfrm>
        <a:graphic>
          <a:graphicData uri="http://schemas.openxmlformats.org/drawingml/2006/table">
            <a:tbl>
              <a:tblPr firstRow="1" firstCol="1" bandRow="1">
                <a:tableStyleId>{5C22544A-7EE6-4342-B048-85BDC9FD1C3A}</a:tableStyleId>
              </a:tblPr>
              <a:tblGrid>
                <a:gridCol w="814379">
                  <a:extLst>
                    <a:ext uri="{9D8B030D-6E8A-4147-A177-3AD203B41FA5}">
                      <a16:colId xmlns:a16="http://schemas.microsoft.com/office/drawing/2014/main" val="3208726007"/>
                    </a:ext>
                  </a:extLst>
                </a:gridCol>
                <a:gridCol w="609799">
                  <a:extLst>
                    <a:ext uri="{9D8B030D-6E8A-4147-A177-3AD203B41FA5}">
                      <a16:colId xmlns:a16="http://schemas.microsoft.com/office/drawing/2014/main" val="235652176"/>
                    </a:ext>
                  </a:extLst>
                </a:gridCol>
                <a:gridCol w="784736">
                  <a:extLst>
                    <a:ext uri="{9D8B030D-6E8A-4147-A177-3AD203B41FA5}">
                      <a16:colId xmlns:a16="http://schemas.microsoft.com/office/drawing/2014/main" val="2788819818"/>
                    </a:ext>
                  </a:extLst>
                </a:gridCol>
                <a:gridCol w="784736">
                  <a:extLst>
                    <a:ext uri="{9D8B030D-6E8A-4147-A177-3AD203B41FA5}">
                      <a16:colId xmlns:a16="http://schemas.microsoft.com/office/drawing/2014/main" val="433036828"/>
                    </a:ext>
                  </a:extLst>
                </a:gridCol>
                <a:gridCol w="784736">
                  <a:extLst>
                    <a:ext uri="{9D8B030D-6E8A-4147-A177-3AD203B41FA5}">
                      <a16:colId xmlns:a16="http://schemas.microsoft.com/office/drawing/2014/main" val="991742445"/>
                    </a:ext>
                  </a:extLst>
                </a:gridCol>
                <a:gridCol w="784736">
                  <a:extLst>
                    <a:ext uri="{9D8B030D-6E8A-4147-A177-3AD203B41FA5}">
                      <a16:colId xmlns:a16="http://schemas.microsoft.com/office/drawing/2014/main" val="3627136991"/>
                    </a:ext>
                  </a:extLst>
                </a:gridCol>
                <a:gridCol w="784736">
                  <a:extLst>
                    <a:ext uri="{9D8B030D-6E8A-4147-A177-3AD203B41FA5}">
                      <a16:colId xmlns:a16="http://schemas.microsoft.com/office/drawing/2014/main" val="2364706966"/>
                    </a:ext>
                  </a:extLst>
                </a:gridCol>
              </a:tblGrid>
              <a:tr h="751088">
                <a:tc>
                  <a:txBody>
                    <a:bodyPr/>
                    <a:lstStyle/>
                    <a:p>
                      <a:pPr>
                        <a:lnSpc>
                          <a:spcPct val="107000"/>
                        </a:lnSpc>
                      </a:pPr>
                      <a:endParaRPr lang="hu-HU" sz="12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hu-HU" sz="1200">
                          <a:effectLst/>
                        </a:rPr>
                        <a:t>2020 /2019</a:t>
                      </a:r>
                    </a:p>
                    <a:p>
                      <a:pPr algn="ctr">
                        <a:lnSpc>
                          <a:spcPct val="107000"/>
                        </a:lnSpc>
                        <a:spcAft>
                          <a:spcPts val="0"/>
                        </a:spcAft>
                      </a:pPr>
                      <a:r>
                        <a:rPr lang="en-US" sz="1200">
                          <a:effectLst/>
                        </a:rPr>
                        <a:t> </a:t>
                      </a:r>
                      <a:endParaRPr lang="hu-H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hu-HU" sz="1200">
                          <a:effectLst/>
                        </a:rPr>
                        <a:t>2020 /2019</a:t>
                      </a:r>
                      <a:endParaRPr lang="hu-H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hu-HU" sz="1200">
                          <a:effectLst/>
                        </a:rPr>
                        <a:t>2021 /2020</a:t>
                      </a:r>
                      <a:endParaRPr lang="hu-H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hu-HU" sz="1200">
                          <a:effectLst/>
                        </a:rPr>
                        <a:t>2021 /2020</a:t>
                      </a:r>
                      <a:endParaRPr lang="hu-H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hu-HU" sz="1200" dirty="0" smtClean="0">
                          <a:effectLst/>
                        </a:rPr>
                        <a:t>2022 /2021</a:t>
                      </a:r>
                      <a:endParaRPr lang="hu-HU"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hu-HU" sz="1200" dirty="0" smtClean="0">
                          <a:effectLst/>
                        </a:rPr>
                        <a:t>2022 /2021</a:t>
                      </a:r>
                      <a:endParaRPr lang="hu-HU"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12111175"/>
                  </a:ext>
                </a:extLst>
              </a:tr>
              <a:tr h="496569">
                <a:tc>
                  <a:txBody>
                    <a:bodyPr/>
                    <a:lstStyle/>
                    <a:p>
                      <a:pPr>
                        <a:lnSpc>
                          <a:spcPct val="107000"/>
                        </a:lnSpc>
                      </a:pPr>
                      <a:endParaRPr lang="hu-HU" sz="12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hu-HU" sz="1200" dirty="0" err="1" smtClean="0">
                          <a:effectLst/>
                        </a:rPr>
                        <a:t>Headquarters</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hu-HU" sz="1200" dirty="0" err="1" smtClean="0">
                          <a:effectLst/>
                        </a:rPr>
                        <a:t>Rural</a:t>
                      </a:r>
                      <a:r>
                        <a:rPr lang="hu-HU" sz="1200" dirty="0" smtClean="0">
                          <a:effectLst/>
                        </a:rPr>
                        <a:t> </a:t>
                      </a:r>
                      <a:r>
                        <a:rPr lang="hu-HU" sz="1200" dirty="0" err="1" smtClean="0">
                          <a:effectLst/>
                        </a:rPr>
                        <a:t>premises</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hu-HU" sz="1200" dirty="0" err="1" smtClean="0">
                          <a:effectLst/>
                        </a:rPr>
                        <a:t>Headquarters</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hu-HU" sz="1200" dirty="0" err="1" smtClean="0">
                          <a:effectLst/>
                        </a:rPr>
                        <a:t>Rural</a:t>
                      </a:r>
                      <a:r>
                        <a:rPr lang="hu-HU" sz="1200" dirty="0" smtClean="0">
                          <a:effectLst/>
                        </a:rPr>
                        <a:t> </a:t>
                      </a:r>
                      <a:r>
                        <a:rPr lang="hu-HU" sz="1200" dirty="0" err="1" smtClean="0">
                          <a:effectLst/>
                        </a:rPr>
                        <a:t>premises</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hu-HU" sz="1200" dirty="0" err="1" smtClean="0">
                          <a:effectLst/>
                        </a:rPr>
                        <a:t>Headquarters</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hu-HU" sz="1200" dirty="0" err="1" smtClean="0">
                          <a:effectLst/>
                        </a:rPr>
                        <a:t>Rural</a:t>
                      </a:r>
                      <a:r>
                        <a:rPr lang="hu-HU" sz="1200" dirty="0" smtClean="0">
                          <a:effectLst/>
                        </a:rPr>
                        <a:t> </a:t>
                      </a:r>
                      <a:r>
                        <a:rPr lang="hu-HU" sz="1200" dirty="0" err="1" smtClean="0">
                          <a:effectLst/>
                        </a:rPr>
                        <a:t>premises</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846858842"/>
                  </a:ext>
                </a:extLst>
              </a:tr>
              <a:tr h="496569">
                <a:tc>
                  <a:txBody>
                    <a:bodyPr/>
                    <a:lstStyle/>
                    <a:p>
                      <a:pPr algn="ctr">
                        <a:lnSpc>
                          <a:spcPct val="107000"/>
                        </a:lnSpc>
                        <a:spcAft>
                          <a:spcPts val="0"/>
                        </a:spcAft>
                      </a:pPr>
                      <a:r>
                        <a:rPr lang="hu-HU" sz="1200" dirty="0" err="1" smtClean="0">
                          <a:effectLst/>
                        </a:rPr>
                        <a:t>Intelelctual</a:t>
                      </a:r>
                      <a:r>
                        <a:rPr lang="hu-HU" sz="1200" dirty="0" smtClean="0">
                          <a:effectLst/>
                        </a:rPr>
                        <a:t> </a:t>
                      </a:r>
                      <a:r>
                        <a:rPr lang="hu-HU" sz="1200" dirty="0" err="1" smtClean="0">
                          <a:effectLst/>
                        </a:rPr>
                        <a:t>worker</a:t>
                      </a:r>
                      <a:r>
                        <a:rPr lang="hu-HU" sz="1200" dirty="0" smtClean="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dirty="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 </a:t>
                      </a:r>
                      <a:endParaRPr lang="hu-H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 </a:t>
                      </a:r>
                      <a:endParaRPr lang="hu-H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 </a:t>
                      </a:r>
                      <a:endParaRPr lang="hu-H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 </a:t>
                      </a:r>
                      <a:endParaRPr lang="hu-H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 </a:t>
                      </a:r>
                      <a:endParaRPr lang="hu-H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676624458"/>
                  </a:ext>
                </a:extLst>
              </a:tr>
              <a:tr h="0">
                <a:tc>
                  <a:txBody>
                    <a:bodyPr/>
                    <a:lstStyle/>
                    <a:p>
                      <a:pPr algn="ctr">
                        <a:lnSpc>
                          <a:spcPct val="107000"/>
                        </a:lnSpc>
                        <a:spcAft>
                          <a:spcPts val="0"/>
                        </a:spcAft>
                      </a:pPr>
                      <a:r>
                        <a:rPr lang="hu-HU" sz="12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Physical</a:t>
                      </a:r>
                      <a:r>
                        <a:rPr lang="hu-HU"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hu-HU" sz="12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worker</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dirty="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dirty="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dirty="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dirty="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dirty="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 </a:t>
                      </a:r>
                      <a:endParaRPr lang="hu-H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36149500"/>
                  </a:ext>
                </a:extLst>
              </a:tr>
              <a:tr h="205444">
                <a:tc>
                  <a:txBody>
                    <a:bodyPr/>
                    <a:lstStyle/>
                    <a:p>
                      <a:pPr algn="ctr">
                        <a:lnSpc>
                          <a:spcPct val="107000"/>
                        </a:lnSpc>
                        <a:spcAft>
                          <a:spcPts val="0"/>
                        </a:spcAft>
                      </a:pPr>
                      <a:r>
                        <a:rPr lang="hu-HU" sz="1200" dirty="0" err="1" smtClean="0">
                          <a:effectLst/>
                        </a:rPr>
                        <a:t>Difference</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 </a:t>
                      </a:r>
                      <a:endParaRPr lang="hu-H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 </a:t>
                      </a:r>
                      <a:endParaRPr lang="hu-H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 </a:t>
                      </a:r>
                      <a:endParaRPr lang="hu-H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 </a:t>
                      </a:r>
                      <a:endParaRPr lang="hu-H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dirty="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dirty="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586901001"/>
                  </a:ext>
                </a:extLst>
              </a:tr>
            </a:tbl>
          </a:graphicData>
        </a:graphic>
      </p:graphicFrame>
      <p:sp>
        <p:nvSpPr>
          <p:cNvPr id="11" name="Téglalap 10"/>
          <p:cNvSpPr/>
          <p:nvPr/>
        </p:nvSpPr>
        <p:spPr>
          <a:xfrm>
            <a:off x="5800437" y="3555511"/>
            <a:ext cx="6096000" cy="1200329"/>
          </a:xfrm>
          <a:prstGeom prst="rect">
            <a:avLst/>
          </a:prstGeom>
        </p:spPr>
        <p:txBody>
          <a:bodyPr>
            <a:spAutoFit/>
          </a:bodyPr>
          <a:lstStyle/>
          <a:p>
            <a:pPr algn="ctr">
              <a:spcAft>
                <a:spcPts val="0"/>
              </a:spcAft>
            </a:pPr>
            <a:r>
              <a:rPr lang="en-US" i="1" dirty="0">
                <a:latin typeface="Calibri" panose="020F0502020204030204" pitchFamily="34" charset="0"/>
                <a:ea typeface="Times New Roman" panose="02020603050405020304" pitchFamily="18" charset="0"/>
              </a:rPr>
              <a:t>% change in the difference between average wages/average earnings of manual workers and intellectual workers compared to the previous year, % (based on the previous "difference" table)</a:t>
            </a:r>
            <a:endParaRPr lang="hu-HU" dirty="0">
              <a:latin typeface="Times New Roman" panose="02020603050405020304" pitchFamily="18" charset="0"/>
              <a:ea typeface="Times New Roman" panose="02020603050405020304" pitchFamily="18" charset="0"/>
            </a:endParaRPr>
          </a:p>
        </p:txBody>
      </p:sp>
      <p:graphicFrame>
        <p:nvGraphicFramePr>
          <p:cNvPr id="12" name="Táblázat 11"/>
          <p:cNvGraphicFramePr>
            <a:graphicFrameLocks noGrp="1"/>
          </p:cNvGraphicFramePr>
          <p:nvPr>
            <p:extLst>
              <p:ext uri="{D42A27DB-BD31-4B8C-83A1-F6EECF244321}">
                <p14:modId xmlns:p14="http://schemas.microsoft.com/office/powerpoint/2010/main" val="1239272192"/>
              </p:ext>
            </p:extLst>
          </p:nvPr>
        </p:nvGraphicFramePr>
        <p:xfrm>
          <a:off x="6428509" y="4755840"/>
          <a:ext cx="4267200" cy="1583274"/>
        </p:xfrm>
        <a:graphic>
          <a:graphicData uri="http://schemas.openxmlformats.org/drawingml/2006/table">
            <a:tbl>
              <a:tblPr firstRow="1" firstCol="1" bandRow="1">
                <a:tableStyleId>{5C22544A-7EE6-4342-B048-85BDC9FD1C3A}</a:tableStyleId>
              </a:tblPr>
              <a:tblGrid>
                <a:gridCol w="646546">
                  <a:extLst>
                    <a:ext uri="{9D8B030D-6E8A-4147-A177-3AD203B41FA5}">
                      <a16:colId xmlns:a16="http://schemas.microsoft.com/office/drawing/2014/main" val="726223678"/>
                    </a:ext>
                  </a:extLst>
                </a:gridCol>
                <a:gridCol w="1150099">
                  <a:extLst>
                    <a:ext uri="{9D8B030D-6E8A-4147-A177-3AD203B41FA5}">
                      <a16:colId xmlns:a16="http://schemas.microsoft.com/office/drawing/2014/main" val="465951956"/>
                    </a:ext>
                  </a:extLst>
                </a:gridCol>
                <a:gridCol w="1121401">
                  <a:extLst>
                    <a:ext uri="{9D8B030D-6E8A-4147-A177-3AD203B41FA5}">
                      <a16:colId xmlns:a16="http://schemas.microsoft.com/office/drawing/2014/main" val="3074625152"/>
                    </a:ext>
                  </a:extLst>
                </a:gridCol>
                <a:gridCol w="1349154">
                  <a:extLst>
                    <a:ext uri="{9D8B030D-6E8A-4147-A177-3AD203B41FA5}">
                      <a16:colId xmlns:a16="http://schemas.microsoft.com/office/drawing/2014/main" val="1791540387"/>
                    </a:ext>
                  </a:extLst>
                </a:gridCol>
              </a:tblGrid>
              <a:tr h="452364">
                <a:tc>
                  <a:txBody>
                    <a:bodyPr/>
                    <a:lstStyle/>
                    <a:p>
                      <a:pPr>
                        <a:lnSpc>
                          <a:spcPct val="107000"/>
                        </a:lnSpc>
                      </a:pPr>
                      <a:endParaRPr lang="hu-HU" sz="1200" dirty="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hu-HU" sz="1200">
                          <a:effectLst/>
                        </a:rPr>
                        <a:t>2020 /2019</a:t>
                      </a:r>
                    </a:p>
                    <a:p>
                      <a:pPr algn="ctr">
                        <a:lnSpc>
                          <a:spcPct val="107000"/>
                        </a:lnSpc>
                        <a:spcAft>
                          <a:spcPts val="0"/>
                        </a:spcAft>
                      </a:pPr>
                      <a:r>
                        <a:rPr lang="en-US" sz="1200">
                          <a:effectLst/>
                        </a:rPr>
                        <a:t> </a:t>
                      </a:r>
                      <a:endParaRPr lang="hu-H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hu-HU" sz="1200">
                          <a:effectLst/>
                        </a:rPr>
                        <a:t>2021 /2020</a:t>
                      </a:r>
                    </a:p>
                    <a:p>
                      <a:pPr algn="ctr">
                        <a:lnSpc>
                          <a:spcPct val="107000"/>
                        </a:lnSpc>
                        <a:spcAft>
                          <a:spcPts val="0"/>
                        </a:spcAft>
                      </a:pPr>
                      <a:r>
                        <a:rPr lang="en-US" sz="1200">
                          <a:effectLst/>
                        </a:rPr>
                        <a:t> </a:t>
                      </a:r>
                      <a:endParaRPr lang="hu-H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hu-HU" sz="1200" dirty="0" smtClean="0">
                          <a:effectLst/>
                        </a:rPr>
                        <a:t>2022 /2021</a:t>
                      </a:r>
                      <a:endParaRPr lang="hu-HU"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056085729"/>
                  </a:ext>
                </a:extLst>
              </a:tr>
              <a:tr h="452364">
                <a:tc>
                  <a:txBody>
                    <a:bodyPr/>
                    <a:lstStyle/>
                    <a:p>
                      <a:pPr algn="ctr">
                        <a:lnSpc>
                          <a:spcPct val="107000"/>
                        </a:lnSpc>
                        <a:spcAft>
                          <a:spcPts val="0"/>
                        </a:spcAft>
                      </a:pPr>
                      <a:r>
                        <a:rPr lang="hu-HU" sz="1200" dirty="0" err="1" smtClean="0">
                          <a:effectLst/>
                        </a:rPr>
                        <a:t>Headquarters</a:t>
                      </a:r>
                      <a:r>
                        <a:rPr lang="hu-HU" sz="1200" dirty="0" smtClean="0">
                          <a:effectLst/>
                        </a:rPr>
                        <a:t>, </a:t>
                      </a:r>
                      <a:r>
                        <a:rPr lang="hu-HU" sz="1200" dirty="0">
                          <a:effectLst/>
                        </a:rPr>
                        <a:t>%</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a:effectLst/>
                        </a:rPr>
                        <a:t> </a:t>
                      </a:r>
                      <a:endParaRPr lang="hu-H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200">
                          <a:effectLst/>
                        </a:rPr>
                        <a:t> </a:t>
                      </a:r>
                      <a:endParaRPr lang="hu-H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200">
                          <a:effectLst/>
                        </a:rPr>
                        <a:t> </a:t>
                      </a:r>
                      <a:endParaRPr lang="hu-H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97306654"/>
                  </a:ext>
                </a:extLst>
              </a:tr>
              <a:tr h="678546">
                <a:tc>
                  <a:txBody>
                    <a:bodyPr/>
                    <a:lstStyle/>
                    <a:p>
                      <a:pPr algn="ctr">
                        <a:lnSpc>
                          <a:spcPct val="107000"/>
                        </a:lnSpc>
                        <a:spcAft>
                          <a:spcPts val="0"/>
                        </a:spcAft>
                      </a:pPr>
                      <a:r>
                        <a:rPr lang="hu-HU" sz="1200" dirty="0" err="1" smtClean="0">
                          <a:effectLst/>
                        </a:rPr>
                        <a:t>Rural</a:t>
                      </a:r>
                      <a:r>
                        <a:rPr lang="hu-HU" sz="1200" dirty="0" smtClean="0">
                          <a:effectLst/>
                        </a:rPr>
                        <a:t> </a:t>
                      </a:r>
                      <a:r>
                        <a:rPr lang="hu-HU" sz="1200" dirty="0" err="1" smtClean="0">
                          <a:effectLst/>
                        </a:rPr>
                        <a:t>premises</a:t>
                      </a:r>
                      <a:r>
                        <a:rPr lang="hu-HU" sz="1200" dirty="0" smtClean="0">
                          <a:effectLst/>
                        </a:rPr>
                        <a:t>, </a:t>
                      </a:r>
                      <a:r>
                        <a:rPr lang="hu-HU" sz="1200" dirty="0">
                          <a:effectLst/>
                        </a:rPr>
                        <a:t>%</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200" dirty="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200" dirty="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ctr">
                        <a:lnSpc>
                          <a:spcPct val="107000"/>
                        </a:lnSpc>
                        <a:spcAft>
                          <a:spcPts val="0"/>
                        </a:spcAft>
                      </a:pPr>
                      <a:r>
                        <a:rPr lang="en-US" sz="1200" dirty="0">
                          <a:effectLst/>
                        </a:rPr>
                        <a:t> </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494882959"/>
                  </a:ext>
                </a:extLst>
              </a:tr>
            </a:tbl>
          </a:graphicData>
        </a:graphic>
      </p:graphicFrame>
      <p:sp>
        <p:nvSpPr>
          <p:cNvPr id="14" name="Szövegdoboz 13"/>
          <p:cNvSpPr txBox="1"/>
          <p:nvPr/>
        </p:nvSpPr>
        <p:spPr>
          <a:xfrm>
            <a:off x="1708726" y="1777075"/>
            <a:ext cx="1719830" cy="369332"/>
          </a:xfrm>
          <a:prstGeom prst="rect">
            <a:avLst/>
          </a:prstGeom>
          <a:noFill/>
        </p:spPr>
        <p:txBody>
          <a:bodyPr wrap="none" rtlCol="0">
            <a:spAutoFit/>
          </a:bodyPr>
          <a:lstStyle/>
          <a:p>
            <a:r>
              <a:rPr lang="hu-HU" i="1" dirty="0" err="1" smtClean="0"/>
              <a:t>Physical</a:t>
            </a:r>
            <a:r>
              <a:rPr lang="hu-HU" i="1" dirty="0" smtClean="0"/>
              <a:t> </a:t>
            </a:r>
            <a:r>
              <a:rPr lang="hu-HU" i="1" dirty="0" err="1" smtClean="0"/>
              <a:t>workers</a:t>
            </a:r>
            <a:endParaRPr lang="hu-HU" i="1" dirty="0"/>
          </a:p>
        </p:txBody>
      </p:sp>
    </p:spTree>
    <p:extLst>
      <p:ext uri="{BB962C8B-B14F-4D97-AF65-F5344CB8AC3E}">
        <p14:creationId xmlns:p14="http://schemas.microsoft.com/office/powerpoint/2010/main" val="1798090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403928" y="353399"/>
            <a:ext cx="8571345" cy="369332"/>
          </a:xfrm>
          <a:prstGeom prst="rect">
            <a:avLst/>
          </a:prstGeom>
          <a:solidFill>
            <a:schemeClr val="bg2"/>
          </a:solidFill>
        </p:spPr>
        <p:txBody>
          <a:bodyPr wrap="square">
            <a:spAutoFit/>
          </a:bodyPr>
          <a:lstStyle/>
          <a:p>
            <a:pPr>
              <a:spcBef>
                <a:spcPts val="200"/>
              </a:spcBef>
              <a:spcAft>
                <a:spcPts val="0"/>
              </a:spcAft>
            </a:pPr>
            <a:r>
              <a:rPr lang="hu-HU" b="1" i="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 vezető beosztású és a nem vezető beosztású szellemi dolgozók közötti bérszakadék keresése</a:t>
            </a:r>
          </a:p>
        </p:txBody>
      </p:sp>
      <p:sp>
        <p:nvSpPr>
          <p:cNvPr id="3" name="Téglalap 2"/>
          <p:cNvSpPr/>
          <p:nvPr/>
        </p:nvSpPr>
        <p:spPr>
          <a:xfrm>
            <a:off x="461818" y="861536"/>
            <a:ext cx="11333017" cy="646331"/>
          </a:xfrm>
          <a:prstGeom prst="rect">
            <a:avLst/>
          </a:prstGeom>
          <a:solidFill>
            <a:schemeClr val="accent4">
              <a:lumMod val="20000"/>
              <a:lumOff val="80000"/>
            </a:schemeClr>
          </a:solidFill>
          <a:ln w="28575">
            <a:solidFill>
              <a:srgbClr val="FFC000"/>
            </a:solidFill>
          </a:ln>
        </p:spPr>
        <p:txBody>
          <a:bodyPr wrap="square">
            <a:spAutoFit/>
          </a:bodyPr>
          <a:lstStyle/>
          <a:p>
            <a:pPr>
              <a:spcAft>
                <a:spcPts val="0"/>
              </a:spcAft>
            </a:pPr>
            <a:r>
              <a:rPr lang="en-US" dirty="0">
                <a:latin typeface="Calibri" panose="020F0502020204030204" pitchFamily="34" charset="0"/>
                <a:ea typeface="Times New Roman" panose="02020603050405020304" pitchFamily="18" charset="0"/>
              </a:rPr>
              <a:t>If data on managerial wages are available, it is useful to compare the earnings and basic wages of managerial and non-managerial white-collar workers. This allows us to draw conclusions about the company's reward and bonus policy.</a:t>
            </a:r>
            <a:endParaRPr lang="hu-HU" dirty="0">
              <a:latin typeface="Times New Roman" panose="02020603050405020304" pitchFamily="18" charset="0"/>
              <a:ea typeface="Times New Roman" panose="02020603050405020304" pitchFamily="18" charset="0"/>
            </a:endParaRPr>
          </a:p>
        </p:txBody>
      </p:sp>
      <p:graphicFrame>
        <p:nvGraphicFramePr>
          <p:cNvPr id="4" name="Táblázat 3"/>
          <p:cNvGraphicFramePr>
            <a:graphicFrameLocks noGrp="1"/>
          </p:cNvGraphicFramePr>
          <p:nvPr>
            <p:extLst>
              <p:ext uri="{D42A27DB-BD31-4B8C-83A1-F6EECF244321}">
                <p14:modId xmlns:p14="http://schemas.microsoft.com/office/powerpoint/2010/main" val="2743779094"/>
              </p:ext>
            </p:extLst>
          </p:nvPr>
        </p:nvGraphicFramePr>
        <p:xfrm>
          <a:off x="461818" y="1923671"/>
          <a:ext cx="11333016" cy="2813939"/>
        </p:xfrm>
        <a:graphic>
          <a:graphicData uri="http://schemas.openxmlformats.org/drawingml/2006/table">
            <a:tbl>
              <a:tblPr firstRow="1" firstCol="1" bandRow="1">
                <a:tableStyleId>{5C22544A-7EE6-4342-B048-85BDC9FD1C3A}</a:tableStyleId>
              </a:tblPr>
              <a:tblGrid>
                <a:gridCol w="3530021">
                  <a:extLst>
                    <a:ext uri="{9D8B030D-6E8A-4147-A177-3AD203B41FA5}">
                      <a16:colId xmlns:a16="http://schemas.microsoft.com/office/drawing/2014/main" val="3293190816"/>
                    </a:ext>
                  </a:extLst>
                </a:gridCol>
                <a:gridCol w="2039506">
                  <a:extLst>
                    <a:ext uri="{9D8B030D-6E8A-4147-A177-3AD203B41FA5}">
                      <a16:colId xmlns:a16="http://schemas.microsoft.com/office/drawing/2014/main" val="3377877128"/>
                    </a:ext>
                  </a:extLst>
                </a:gridCol>
                <a:gridCol w="1967896">
                  <a:extLst>
                    <a:ext uri="{9D8B030D-6E8A-4147-A177-3AD203B41FA5}">
                      <a16:colId xmlns:a16="http://schemas.microsoft.com/office/drawing/2014/main" val="2783003279"/>
                    </a:ext>
                  </a:extLst>
                </a:gridCol>
                <a:gridCol w="2249498">
                  <a:extLst>
                    <a:ext uri="{9D8B030D-6E8A-4147-A177-3AD203B41FA5}">
                      <a16:colId xmlns:a16="http://schemas.microsoft.com/office/drawing/2014/main" val="2071182205"/>
                    </a:ext>
                  </a:extLst>
                </a:gridCol>
                <a:gridCol w="1546095">
                  <a:extLst>
                    <a:ext uri="{9D8B030D-6E8A-4147-A177-3AD203B41FA5}">
                      <a16:colId xmlns:a16="http://schemas.microsoft.com/office/drawing/2014/main" val="575015455"/>
                    </a:ext>
                  </a:extLst>
                </a:gridCol>
              </a:tblGrid>
              <a:tr h="675270">
                <a:tc>
                  <a:txBody>
                    <a:bodyPr/>
                    <a:lstStyle/>
                    <a:p>
                      <a:pPr>
                        <a:lnSpc>
                          <a:spcPct val="107000"/>
                        </a:lnSpc>
                        <a:spcAft>
                          <a:spcPts val="0"/>
                        </a:spcAft>
                      </a:pPr>
                      <a:r>
                        <a:rPr lang="hu-HU" sz="1400" dirty="0" smtClean="0">
                          <a:effectLst/>
                        </a:rPr>
                        <a:t>2023 </a:t>
                      </a:r>
                      <a:r>
                        <a:rPr lang="hu-HU" sz="1400" dirty="0" err="1" smtClean="0">
                          <a:effectLst/>
                        </a:rPr>
                        <a:t>Semester</a:t>
                      </a:r>
                      <a:r>
                        <a:rPr lang="hu-HU" sz="1400" dirty="0" smtClean="0">
                          <a:effectLst/>
                        </a:rPr>
                        <a:t> I (or latest </a:t>
                      </a:r>
                      <a:r>
                        <a:rPr lang="hu-HU" sz="1400" dirty="0" err="1" smtClean="0">
                          <a:effectLst/>
                        </a:rPr>
                        <a:t>available</a:t>
                      </a:r>
                      <a:r>
                        <a:rPr lang="hu-HU" sz="1400" dirty="0" smtClean="0">
                          <a:effectLst/>
                        </a:rPr>
                        <a:t> </a:t>
                      </a:r>
                      <a:r>
                        <a:rPr lang="hu-HU" sz="1400" dirty="0" err="1" smtClean="0">
                          <a:effectLst/>
                        </a:rPr>
                        <a:t>data</a:t>
                      </a:r>
                      <a:r>
                        <a:rPr lang="hu-HU" sz="1400" dirty="0" smtClean="0">
                          <a:effectLst/>
                        </a:rPr>
                        <a:t>)</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hu-HU" sz="1400" dirty="0" err="1" smtClean="0">
                          <a:effectLst/>
                        </a:rPr>
                        <a:t>Headquarters</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hu-HU" sz="1400" dirty="0" err="1" smtClean="0">
                          <a:effectLst/>
                        </a:rPr>
                        <a:t>Headquarters</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hu-HU" sz="1400" dirty="0" err="1" smtClean="0">
                          <a:effectLst/>
                        </a:rPr>
                        <a:t>Rural</a:t>
                      </a:r>
                      <a:r>
                        <a:rPr lang="hu-HU" sz="1400" dirty="0" smtClean="0">
                          <a:effectLst/>
                        </a:rPr>
                        <a:t> </a:t>
                      </a:r>
                      <a:r>
                        <a:rPr lang="hu-HU" sz="1400" dirty="0" err="1" smtClean="0">
                          <a:effectLst/>
                        </a:rPr>
                        <a:t>premises</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hu-HU" sz="1400" dirty="0" err="1" smtClean="0">
                          <a:effectLst/>
                        </a:rPr>
                        <a:t>Rural</a:t>
                      </a:r>
                      <a:r>
                        <a:rPr lang="hu-HU" sz="1400" dirty="0" smtClean="0">
                          <a:effectLst/>
                        </a:rPr>
                        <a:t> </a:t>
                      </a:r>
                      <a:r>
                        <a:rPr lang="hu-HU" sz="1400" dirty="0" err="1" smtClean="0">
                          <a:effectLst/>
                        </a:rPr>
                        <a:t>premises</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788857589"/>
                  </a:ext>
                </a:extLst>
              </a:tr>
              <a:tr h="753859">
                <a:tc>
                  <a:txBody>
                    <a:bodyPr/>
                    <a:lstStyle/>
                    <a:p>
                      <a:pPr>
                        <a:lnSpc>
                          <a:spcPct val="107000"/>
                        </a:lnSpc>
                        <a:spcAft>
                          <a:spcPts val="0"/>
                        </a:spcAft>
                      </a:pPr>
                      <a:r>
                        <a:rPr lang="hu-HU" sz="1400" dirty="0">
                          <a:effectLst/>
                        </a:rPr>
                        <a:t> </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hu-HU" sz="1400" dirty="0" smtClean="0">
                          <a:effectLst/>
                        </a:rPr>
                        <a:t>Non-</a:t>
                      </a:r>
                      <a:r>
                        <a:rPr lang="hu-HU" sz="1400" dirty="0" err="1" smtClean="0">
                          <a:effectLst/>
                        </a:rPr>
                        <a:t>managerial</a:t>
                      </a:r>
                      <a:r>
                        <a:rPr lang="hu-HU" sz="1400" dirty="0" smtClean="0">
                          <a:effectLst/>
                        </a:rPr>
                        <a:t> </a:t>
                      </a:r>
                      <a:r>
                        <a:rPr lang="hu-HU" sz="1400" dirty="0" err="1" smtClean="0">
                          <a:effectLst/>
                        </a:rPr>
                        <a:t>intellectual</a:t>
                      </a:r>
                      <a:r>
                        <a:rPr lang="hu-HU" sz="1400" dirty="0" smtClean="0">
                          <a:effectLst/>
                        </a:rPr>
                        <a:t> </a:t>
                      </a:r>
                      <a:r>
                        <a:rPr lang="hu-HU" sz="1400" dirty="0" err="1" smtClean="0">
                          <a:effectLst/>
                        </a:rPr>
                        <a:t>worker</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hu-HU" sz="1400" dirty="0" err="1" smtClean="0">
                          <a:effectLst/>
                        </a:rPr>
                        <a:t>Managerial</a:t>
                      </a:r>
                      <a:r>
                        <a:rPr lang="hu-HU" sz="1400" dirty="0" smtClean="0">
                          <a:effectLst/>
                        </a:rPr>
                        <a:t> </a:t>
                      </a:r>
                      <a:r>
                        <a:rPr lang="hu-HU" sz="1400" dirty="0" err="1" smtClean="0">
                          <a:effectLst/>
                        </a:rPr>
                        <a:t>intellectual</a:t>
                      </a:r>
                      <a:r>
                        <a:rPr lang="hu-HU" sz="1400" dirty="0" smtClean="0">
                          <a:effectLst/>
                        </a:rPr>
                        <a:t> </a:t>
                      </a:r>
                      <a:r>
                        <a:rPr lang="hu-HU" sz="1400" dirty="0" err="1" smtClean="0">
                          <a:effectLst/>
                        </a:rPr>
                        <a:t>worker</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hu-HU" sz="1400" dirty="0" smtClean="0">
                          <a:effectLst/>
                        </a:rPr>
                        <a:t>Non-</a:t>
                      </a:r>
                      <a:r>
                        <a:rPr lang="hu-HU" sz="1400" dirty="0" err="1" smtClean="0">
                          <a:effectLst/>
                        </a:rPr>
                        <a:t>managerial</a:t>
                      </a:r>
                      <a:r>
                        <a:rPr lang="hu-HU" sz="1400" dirty="0" smtClean="0">
                          <a:effectLst/>
                        </a:rPr>
                        <a:t> </a:t>
                      </a:r>
                      <a:r>
                        <a:rPr lang="hu-HU" sz="1400" dirty="0" err="1" smtClean="0">
                          <a:effectLst/>
                        </a:rPr>
                        <a:t>intellectua</a:t>
                      </a:r>
                      <a:r>
                        <a:rPr lang="hu-HU" sz="1400" dirty="0" smtClean="0">
                          <a:effectLst/>
                        </a:rPr>
                        <a:t> </a:t>
                      </a:r>
                      <a:r>
                        <a:rPr lang="hu-HU" sz="1400" dirty="0" err="1" smtClean="0">
                          <a:effectLst/>
                        </a:rPr>
                        <a:t>workerl</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hu-HU" sz="1400" dirty="0" err="1" smtClean="0">
                          <a:effectLst/>
                        </a:rPr>
                        <a:t>Managerial</a:t>
                      </a:r>
                      <a:r>
                        <a:rPr lang="hu-HU" sz="1400" dirty="0" smtClean="0">
                          <a:effectLst/>
                        </a:rPr>
                        <a:t> </a:t>
                      </a:r>
                      <a:r>
                        <a:rPr lang="hu-HU" sz="1400" dirty="0" err="1" smtClean="0">
                          <a:effectLst/>
                        </a:rPr>
                        <a:t>intellectual</a:t>
                      </a:r>
                      <a:r>
                        <a:rPr lang="hu-HU" sz="1400" dirty="0" smtClean="0">
                          <a:effectLst/>
                        </a:rPr>
                        <a:t> </a:t>
                      </a:r>
                      <a:r>
                        <a:rPr lang="hu-HU" sz="1400" dirty="0" err="1" smtClean="0">
                          <a:effectLst/>
                        </a:rPr>
                        <a:t>worker</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716452725"/>
                  </a:ext>
                </a:extLst>
              </a:tr>
              <a:tr h="239033">
                <a:tc>
                  <a:txBody>
                    <a:bodyPr/>
                    <a:lstStyle/>
                    <a:p>
                      <a:pPr>
                        <a:lnSpc>
                          <a:spcPct val="107000"/>
                        </a:lnSpc>
                        <a:spcAft>
                          <a:spcPts val="0"/>
                        </a:spcAft>
                      </a:pPr>
                      <a:r>
                        <a:rPr lang="hu-HU" sz="1400" dirty="0" smtClean="0">
                          <a:effectLst/>
                        </a:rPr>
                        <a:t>Basic </a:t>
                      </a:r>
                      <a:r>
                        <a:rPr lang="hu-HU" sz="1400" dirty="0" err="1" smtClean="0">
                          <a:effectLst/>
                        </a:rPr>
                        <a:t>wage</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400">
                          <a:effectLst/>
                        </a:rPr>
                        <a:t> </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400">
                          <a:effectLst/>
                        </a:rPr>
                        <a:t> </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400">
                          <a:effectLst/>
                        </a:rPr>
                        <a:t> </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400" dirty="0">
                          <a:effectLst/>
                        </a:rPr>
                        <a:t> </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618406262"/>
                  </a:ext>
                </a:extLst>
              </a:tr>
              <a:tr h="239033">
                <a:tc>
                  <a:txBody>
                    <a:bodyPr/>
                    <a:lstStyle/>
                    <a:p>
                      <a:pPr>
                        <a:lnSpc>
                          <a:spcPct val="107000"/>
                        </a:lnSpc>
                        <a:spcAft>
                          <a:spcPts val="0"/>
                        </a:spcAft>
                      </a:pPr>
                      <a:r>
                        <a:rPr lang="hu-HU" sz="1400" dirty="0" err="1" smtClean="0">
                          <a:effectLst/>
                        </a:rPr>
                        <a:t>Income</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400">
                          <a:effectLst/>
                        </a:rPr>
                        <a:t> </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400">
                          <a:effectLst/>
                        </a:rPr>
                        <a:t> </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400">
                          <a:effectLst/>
                        </a:rPr>
                        <a:t> </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n-US" sz="1400">
                          <a:effectLst/>
                        </a:rPr>
                        <a:t> </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939192304"/>
                  </a:ext>
                </a:extLst>
              </a:tr>
              <a:tr h="436334">
                <a:tc>
                  <a:txBody>
                    <a:bodyPr/>
                    <a:lstStyle/>
                    <a:p>
                      <a:pPr>
                        <a:lnSpc>
                          <a:spcPct val="107000"/>
                        </a:lnSpc>
                        <a:spcAft>
                          <a:spcPts val="0"/>
                        </a:spcAft>
                      </a:pPr>
                      <a:r>
                        <a:rPr lang="en-US" sz="1400" dirty="0" smtClean="0">
                          <a:effectLst/>
                        </a:rPr>
                        <a:t>Difference between income and basic wage, expressed in national currency</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en-US" sz="1400" dirty="0">
                          <a:effectLst/>
                        </a:rPr>
                        <a:t> </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en-US" sz="1400" dirty="0">
                          <a:effectLst/>
                        </a:rPr>
                        <a:t> </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en-US" sz="1400" dirty="0">
                          <a:effectLst/>
                        </a:rPr>
                        <a:t> </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en-US" sz="1400">
                          <a:effectLst/>
                        </a:rPr>
                        <a:t> </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187162038"/>
                  </a:ext>
                </a:extLst>
              </a:tr>
              <a:tr h="450179">
                <a:tc>
                  <a:txBody>
                    <a:bodyPr/>
                    <a:lstStyle/>
                    <a:p>
                      <a:pPr>
                        <a:lnSpc>
                          <a:spcPct val="107000"/>
                        </a:lnSpc>
                        <a:spcAft>
                          <a:spcPts val="0"/>
                        </a:spcAft>
                      </a:pPr>
                      <a:r>
                        <a:rPr lang="hu-HU" sz="1400" dirty="0" smtClean="0">
                          <a:effectLst/>
                        </a:rPr>
                        <a:t>Basic </a:t>
                      </a:r>
                      <a:r>
                        <a:rPr lang="hu-HU" sz="1400" dirty="0" err="1" smtClean="0">
                          <a:effectLst/>
                        </a:rPr>
                        <a:t>wage</a:t>
                      </a:r>
                      <a:r>
                        <a:rPr lang="hu-HU" sz="1400" dirty="0" smtClean="0">
                          <a:effectLst/>
                        </a:rPr>
                        <a:t> in </a:t>
                      </a:r>
                      <a:r>
                        <a:rPr lang="hu-HU" sz="1400" dirty="0" err="1" smtClean="0">
                          <a:effectLst/>
                        </a:rPr>
                        <a:t>the</a:t>
                      </a:r>
                      <a:r>
                        <a:rPr lang="hu-HU" sz="1400" dirty="0" smtClean="0">
                          <a:effectLst/>
                        </a:rPr>
                        <a:t> % of </a:t>
                      </a:r>
                      <a:r>
                        <a:rPr lang="hu-HU" sz="1400" dirty="0" err="1" smtClean="0">
                          <a:effectLst/>
                        </a:rPr>
                        <a:t>the</a:t>
                      </a:r>
                      <a:r>
                        <a:rPr lang="hu-HU" sz="1400" dirty="0" smtClean="0">
                          <a:effectLst/>
                        </a:rPr>
                        <a:t> </a:t>
                      </a:r>
                      <a:r>
                        <a:rPr lang="hu-HU" sz="1400" dirty="0" err="1" smtClean="0">
                          <a:effectLst/>
                        </a:rPr>
                        <a:t>average</a:t>
                      </a:r>
                      <a:r>
                        <a:rPr lang="hu-HU" sz="1400" dirty="0" smtClean="0">
                          <a:effectLst/>
                        </a:rPr>
                        <a:t> </a:t>
                      </a:r>
                      <a:r>
                        <a:rPr lang="hu-HU" sz="1400" dirty="0" err="1" smtClean="0">
                          <a:effectLst/>
                        </a:rPr>
                        <a:t>income</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en-US" sz="1400" dirty="0">
                          <a:effectLst/>
                        </a:rPr>
                        <a:t> </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en-US" sz="1400">
                          <a:effectLst/>
                        </a:rPr>
                        <a:t> </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en-US" sz="1400" dirty="0">
                          <a:effectLst/>
                        </a:rPr>
                        <a:t> </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nSpc>
                          <a:spcPct val="107000"/>
                        </a:lnSpc>
                        <a:spcAft>
                          <a:spcPts val="0"/>
                        </a:spcAft>
                      </a:pPr>
                      <a:r>
                        <a:rPr lang="en-US" sz="1400" dirty="0">
                          <a:effectLst/>
                        </a:rPr>
                        <a:t> </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635127833"/>
                  </a:ext>
                </a:extLst>
              </a:tr>
            </a:tbl>
          </a:graphicData>
        </a:graphic>
      </p:graphicFrame>
    </p:spTree>
    <p:extLst>
      <p:ext uri="{BB962C8B-B14F-4D97-AF65-F5344CB8AC3E}">
        <p14:creationId xmlns:p14="http://schemas.microsoft.com/office/powerpoint/2010/main" val="667378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p:cNvGraphicFramePr>
            <a:graphicFrameLocks noGrp="1"/>
          </p:cNvGraphicFramePr>
          <p:nvPr>
            <p:extLst>
              <p:ext uri="{D42A27DB-BD31-4B8C-83A1-F6EECF244321}">
                <p14:modId xmlns:p14="http://schemas.microsoft.com/office/powerpoint/2010/main" val="2789758230"/>
              </p:ext>
            </p:extLst>
          </p:nvPr>
        </p:nvGraphicFramePr>
        <p:xfrm>
          <a:off x="775854" y="1324128"/>
          <a:ext cx="10945091" cy="2566537"/>
        </p:xfrm>
        <a:graphic>
          <a:graphicData uri="http://schemas.openxmlformats.org/drawingml/2006/table">
            <a:tbl>
              <a:tblPr firstRow="1" firstCol="1" bandRow="1">
                <a:tableStyleId>{5C22544A-7EE6-4342-B048-85BDC9FD1C3A}</a:tableStyleId>
              </a:tblPr>
              <a:tblGrid>
                <a:gridCol w="3748318">
                  <a:extLst>
                    <a:ext uri="{9D8B030D-6E8A-4147-A177-3AD203B41FA5}">
                      <a16:colId xmlns:a16="http://schemas.microsoft.com/office/drawing/2014/main" val="4246392604"/>
                    </a:ext>
                  </a:extLst>
                </a:gridCol>
                <a:gridCol w="2039526">
                  <a:extLst>
                    <a:ext uri="{9D8B030D-6E8A-4147-A177-3AD203B41FA5}">
                      <a16:colId xmlns:a16="http://schemas.microsoft.com/office/drawing/2014/main" val="4035682544"/>
                    </a:ext>
                  </a:extLst>
                </a:gridCol>
                <a:gridCol w="1406722">
                  <a:extLst>
                    <a:ext uri="{9D8B030D-6E8A-4147-A177-3AD203B41FA5}">
                      <a16:colId xmlns:a16="http://schemas.microsoft.com/office/drawing/2014/main" val="1808943840"/>
                    </a:ext>
                  </a:extLst>
                </a:gridCol>
                <a:gridCol w="2031810">
                  <a:extLst>
                    <a:ext uri="{9D8B030D-6E8A-4147-A177-3AD203B41FA5}">
                      <a16:colId xmlns:a16="http://schemas.microsoft.com/office/drawing/2014/main" val="1303336001"/>
                    </a:ext>
                  </a:extLst>
                </a:gridCol>
                <a:gridCol w="1718715">
                  <a:extLst>
                    <a:ext uri="{9D8B030D-6E8A-4147-A177-3AD203B41FA5}">
                      <a16:colId xmlns:a16="http://schemas.microsoft.com/office/drawing/2014/main" val="1768510354"/>
                    </a:ext>
                  </a:extLst>
                </a:gridCol>
              </a:tblGrid>
              <a:tr h="395920">
                <a:tc>
                  <a:txBody>
                    <a:bodyPr/>
                    <a:lstStyle/>
                    <a:p>
                      <a:pPr>
                        <a:lnSpc>
                          <a:spcPct val="107000"/>
                        </a:lnSpc>
                        <a:spcAft>
                          <a:spcPts val="0"/>
                        </a:spcAft>
                      </a:pPr>
                      <a:r>
                        <a:rPr lang="en-US" sz="1400" dirty="0">
                          <a:effectLst/>
                        </a:rPr>
                        <a:t> </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a:lnSpc>
                          <a:spcPct val="107000"/>
                        </a:lnSpc>
                        <a:spcAft>
                          <a:spcPts val="0"/>
                        </a:spcAft>
                      </a:pPr>
                      <a:r>
                        <a:rPr lang="hu-HU" sz="1400" dirty="0" err="1" smtClean="0">
                          <a:effectLst/>
                        </a:rPr>
                        <a:t>Headquarters</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hu-HU"/>
                    </a:p>
                  </a:txBody>
                  <a:tcPr/>
                </a:tc>
                <a:tc gridSpan="2">
                  <a:txBody>
                    <a:bodyPr/>
                    <a:lstStyle/>
                    <a:p>
                      <a:pPr>
                        <a:lnSpc>
                          <a:spcPct val="107000"/>
                        </a:lnSpc>
                        <a:spcAft>
                          <a:spcPts val="0"/>
                        </a:spcAft>
                      </a:pPr>
                      <a:r>
                        <a:rPr lang="hu-HU" sz="1400" dirty="0" err="1" smtClean="0">
                          <a:effectLst/>
                        </a:rPr>
                        <a:t>Rural</a:t>
                      </a:r>
                      <a:r>
                        <a:rPr lang="hu-HU" sz="1400" dirty="0" smtClean="0">
                          <a:effectLst/>
                        </a:rPr>
                        <a:t> </a:t>
                      </a:r>
                      <a:r>
                        <a:rPr lang="hu-HU" sz="1400" dirty="0" err="1" smtClean="0">
                          <a:effectLst/>
                        </a:rPr>
                        <a:t>premises</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hu-HU"/>
                    </a:p>
                  </a:txBody>
                  <a:tcPr/>
                </a:tc>
                <a:extLst>
                  <a:ext uri="{0D108BD9-81ED-4DB2-BD59-A6C34878D82A}">
                    <a16:rowId xmlns:a16="http://schemas.microsoft.com/office/drawing/2014/main" val="1182573611"/>
                  </a:ext>
                </a:extLst>
              </a:tr>
              <a:tr h="647789">
                <a:tc>
                  <a:txBody>
                    <a:bodyPr/>
                    <a:lstStyle/>
                    <a:p>
                      <a:pPr>
                        <a:lnSpc>
                          <a:spcPct val="107000"/>
                        </a:lnSpc>
                        <a:spcAft>
                          <a:spcPts val="0"/>
                        </a:spcAft>
                      </a:pPr>
                      <a:r>
                        <a:rPr lang="hu-HU" sz="1400" dirty="0" smtClean="0">
                          <a:effectLst/>
                        </a:rPr>
                        <a:t>2023 </a:t>
                      </a:r>
                      <a:r>
                        <a:rPr lang="hu-HU" sz="1400" dirty="0" err="1" smtClean="0">
                          <a:effectLst/>
                        </a:rPr>
                        <a:t>Semester</a:t>
                      </a:r>
                      <a:r>
                        <a:rPr lang="hu-HU" sz="1400" dirty="0" smtClean="0">
                          <a:effectLst/>
                        </a:rPr>
                        <a:t> I (or latest </a:t>
                      </a:r>
                      <a:r>
                        <a:rPr lang="hu-HU" sz="1400" dirty="0" err="1" smtClean="0">
                          <a:effectLst/>
                        </a:rPr>
                        <a:t>available</a:t>
                      </a:r>
                      <a:r>
                        <a:rPr lang="hu-HU" sz="1400" dirty="0" smtClean="0">
                          <a:effectLst/>
                        </a:rPr>
                        <a:t> </a:t>
                      </a:r>
                      <a:r>
                        <a:rPr lang="hu-HU" sz="1400" dirty="0" err="1" smtClean="0">
                          <a:effectLst/>
                        </a:rPr>
                        <a:t>data</a:t>
                      </a:r>
                      <a:r>
                        <a:rPr lang="hu-HU" sz="1400" dirty="0" smtClean="0">
                          <a:effectLst/>
                        </a:rPr>
                        <a:t>)</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n-US" sz="1400" kern="1200">
                          <a:effectLst/>
                        </a:rPr>
                        <a:t>Nem vezető beosztású szellemi</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n-US" sz="1400" kern="1200">
                          <a:effectLst/>
                        </a:rPr>
                        <a:t>Vezető beosztású szellemi</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n-US" sz="1400" kern="1200">
                          <a:effectLst/>
                        </a:rPr>
                        <a:t>Nem vezető beosztású szellemi</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n-US" sz="1400" kern="1200">
                          <a:effectLst/>
                        </a:rPr>
                        <a:t>Vezető beosztású szellemi</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990769297"/>
                  </a:ext>
                </a:extLst>
              </a:tr>
              <a:tr h="382723">
                <a:tc>
                  <a:txBody>
                    <a:bodyPr/>
                    <a:lstStyle/>
                    <a:p>
                      <a:pPr>
                        <a:lnSpc>
                          <a:spcPct val="107000"/>
                        </a:lnSpc>
                        <a:spcAft>
                          <a:spcPts val="0"/>
                        </a:spcAft>
                      </a:pPr>
                      <a:r>
                        <a:rPr lang="hu-HU" sz="1400" dirty="0" err="1" smtClean="0">
                          <a:effectLst/>
                        </a:rPr>
                        <a:t>Bonuses</a:t>
                      </a:r>
                      <a:r>
                        <a:rPr lang="hu-HU" sz="1400" dirty="0" smtClean="0">
                          <a:effectLst/>
                        </a:rPr>
                        <a:t> </a:t>
                      </a:r>
                      <a:r>
                        <a:rPr lang="hu-HU" sz="1400" dirty="0" err="1" smtClean="0">
                          <a:effectLst/>
                        </a:rPr>
                        <a:t>related</a:t>
                      </a:r>
                      <a:r>
                        <a:rPr lang="hu-HU" sz="1400" dirty="0" smtClean="0">
                          <a:effectLst/>
                        </a:rPr>
                        <a:t> to </a:t>
                      </a:r>
                      <a:r>
                        <a:rPr lang="hu-HU" sz="1400" dirty="0" err="1" smtClean="0">
                          <a:effectLst/>
                        </a:rPr>
                        <a:t>working</a:t>
                      </a:r>
                      <a:r>
                        <a:rPr lang="hu-HU" sz="1400" dirty="0" smtClean="0">
                          <a:effectLst/>
                        </a:rPr>
                        <a:t> </a:t>
                      </a:r>
                      <a:r>
                        <a:rPr lang="hu-HU" sz="1400" dirty="0" err="1" smtClean="0">
                          <a:effectLst/>
                        </a:rPr>
                        <a:t>time</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400">
                          <a:effectLst/>
                        </a:rPr>
                        <a:t> </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400">
                          <a:effectLst/>
                        </a:rPr>
                        <a:t> </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400">
                          <a:effectLst/>
                        </a:rPr>
                        <a:t> </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400">
                          <a:effectLst/>
                        </a:rPr>
                        <a:t> </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925486154"/>
                  </a:ext>
                </a:extLst>
              </a:tr>
              <a:tr h="374659">
                <a:tc>
                  <a:txBody>
                    <a:bodyPr/>
                    <a:lstStyle/>
                    <a:p>
                      <a:pPr>
                        <a:lnSpc>
                          <a:spcPct val="107000"/>
                        </a:lnSpc>
                        <a:spcAft>
                          <a:spcPts val="0"/>
                        </a:spcAft>
                      </a:pPr>
                      <a:r>
                        <a:rPr lang="en-US" sz="1400" dirty="0" smtClean="0">
                          <a:effectLst/>
                        </a:rPr>
                        <a:t>Allowances related to the work performance</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400">
                          <a:effectLst/>
                        </a:rPr>
                        <a:t> </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400">
                          <a:effectLst/>
                        </a:rPr>
                        <a:t> </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400">
                          <a:effectLst/>
                        </a:rPr>
                        <a:t> </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400">
                          <a:effectLst/>
                        </a:rPr>
                        <a:t> </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43166207"/>
                  </a:ext>
                </a:extLst>
              </a:tr>
              <a:tr h="382723">
                <a:tc>
                  <a:txBody>
                    <a:bodyPr/>
                    <a:lstStyle/>
                    <a:p>
                      <a:pPr>
                        <a:lnSpc>
                          <a:spcPct val="107000"/>
                        </a:lnSpc>
                        <a:spcAft>
                          <a:spcPts val="0"/>
                        </a:spcAft>
                      </a:pPr>
                      <a:r>
                        <a:rPr lang="hu-HU" sz="1400" dirty="0" err="1" smtClean="0">
                          <a:effectLst/>
                        </a:rPr>
                        <a:t>Other</a:t>
                      </a:r>
                      <a:r>
                        <a:rPr lang="hu-HU" sz="1400" dirty="0" smtClean="0">
                          <a:effectLst/>
                        </a:rPr>
                        <a:t> </a:t>
                      </a:r>
                      <a:r>
                        <a:rPr lang="hu-HU" sz="1400" dirty="0" err="1" smtClean="0">
                          <a:effectLst/>
                        </a:rPr>
                        <a:t>bonuses</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07000"/>
                        </a:lnSpc>
                        <a:spcAft>
                          <a:spcPts val="0"/>
                        </a:spcAft>
                      </a:pPr>
                      <a:r>
                        <a:rPr lang="en-US" sz="1400" dirty="0">
                          <a:effectLst/>
                        </a:rPr>
                        <a:t> </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400">
                          <a:effectLst/>
                        </a:rPr>
                        <a:t> </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400" dirty="0">
                          <a:effectLst/>
                        </a:rPr>
                        <a:t> </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400">
                          <a:effectLst/>
                        </a:rPr>
                        <a:t> </a:t>
                      </a:r>
                      <a:endParaRPr lang="hu-H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676890026"/>
                  </a:ext>
                </a:extLst>
              </a:tr>
              <a:tr h="382723">
                <a:tc>
                  <a:txBody>
                    <a:bodyPr/>
                    <a:lstStyle/>
                    <a:p>
                      <a:pPr>
                        <a:lnSpc>
                          <a:spcPct val="107000"/>
                        </a:lnSpc>
                        <a:spcAft>
                          <a:spcPts val="0"/>
                        </a:spcAft>
                      </a:pPr>
                      <a:r>
                        <a:rPr lang="hu-HU" sz="1400" dirty="0" smtClean="0">
                          <a:effectLst/>
                        </a:rPr>
                        <a:t>Total</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07000"/>
                        </a:lnSpc>
                        <a:spcAft>
                          <a:spcPts val="0"/>
                        </a:spcAft>
                      </a:pPr>
                      <a:r>
                        <a:rPr lang="en-US" sz="1400" dirty="0">
                          <a:effectLst/>
                        </a:rPr>
                        <a:t> </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400" dirty="0">
                          <a:effectLst/>
                        </a:rPr>
                        <a:t> </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400" dirty="0">
                          <a:effectLst/>
                        </a:rPr>
                        <a:t> </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400" dirty="0">
                          <a:effectLst/>
                        </a:rPr>
                        <a:t> </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534280522"/>
                  </a:ext>
                </a:extLst>
              </a:tr>
            </a:tbl>
          </a:graphicData>
        </a:graphic>
      </p:graphicFrame>
      <p:sp>
        <p:nvSpPr>
          <p:cNvPr id="3" name="Téglalap 2"/>
          <p:cNvSpPr/>
          <p:nvPr/>
        </p:nvSpPr>
        <p:spPr>
          <a:xfrm>
            <a:off x="655782" y="538171"/>
            <a:ext cx="11185236" cy="646331"/>
          </a:xfrm>
          <a:prstGeom prst="rect">
            <a:avLst/>
          </a:prstGeom>
          <a:solidFill>
            <a:schemeClr val="accent4">
              <a:lumMod val="20000"/>
              <a:lumOff val="80000"/>
            </a:schemeClr>
          </a:solidFill>
          <a:ln>
            <a:solidFill>
              <a:srgbClr val="FFC000"/>
            </a:solidFill>
          </a:ln>
        </p:spPr>
        <p:txBody>
          <a:bodyPr wrap="square">
            <a:spAutoFit/>
          </a:bodyPr>
          <a:lstStyle/>
          <a:p>
            <a:r>
              <a:rPr lang="en-US" dirty="0">
                <a:latin typeface="Calibri" panose="020F0502020204030204" pitchFamily="34" charset="0"/>
                <a:ea typeface="Times New Roman" panose="02020603050405020304" pitchFamily="18" charset="0"/>
                <a:cs typeface="Times New Roman" panose="02020603050405020304" pitchFamily="18" charset="0"/>
              </a:rPr>
              <a:t>Income elements, other than basic salary, which typically determine the income of non-managerial and managerial staff</a:t>
            </a:r>
            <a:endParaRPr lang="hu-HU" dirty="0"/>
          </a:p>
        </p:txBody>
      </p:sp>
      <p:sp>
        <p:nvSpPr>
          <p:cNvPr id="4" name="Téglalap 3"/>
          <p:cNvSpPr/>
          <p:nvPr/>
        </p:nvSpPr>
        <p:spPr>
          <a:xfrm>
            <a:off x="775854" y="3964556"/>
            <a:ext cx="10825019" cy="369332"/>
          </a:xfrm>
          <a:prstGeom prst="rect">
            <a:avLst/>
          </a:prstGeom>
          <a:solidFill>
            <a:schemeClr val="accent4">
              <a:lumMod val="20000"/>
              <a:lumOff val="80000"/>
            </a:schemeClr>
          </a:solidFill>
          <a:ln>
            <a:solidFill>
              <a:srgbClr val="FFC000"/>
            </a:solidFill>
          </a:ln>
        </p:spPr>
        <p:txBody>
          <a:bodyPr wrap="square">
            <a:spAutoFit/>
          </a:bodyPr>
          <a:lstStyle/>
          <a:p>
            <a:pPr algn="ctr">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Elements typically determining earnings of non-managerial and managerial staff, as a percentage of earnings, %</a:t>
            </a:r>
            <a:endParaRPr lang="hu-HU" dirty="0">
              <a:latin typeface="Times New Roman" panose="02020603050405020304" pitchFamily="18" charset="0"/>
              <a:ea typeface="Times New Roman" panose="02020603050405020304" pitchFamily="18" charset="0"/>
            </a:endParaRPr>
          </a:p>
        </p:txBody>
      </p:sp>
      <p:graphicFrame>
        <p:nvGraphicFramePr>
          <p:cNvPr id="5" name="Táblázat 4"/>
          <p:cNvGraphicFramePr>
            <a:graphicFrameLocks noGrp="1"/>
          </p:cNvGraphicFramePr>
          <p:nvPr>
            <p:extLst>
              <p:ext uri="{D42A27DB-BD31-4B8C-83A1-F6EECF244321}">
                <p14:modId xmlns:p14="http://schemas.microsoft.com/office/powerpoint/2010/main" val="1206809362"/>
              </p:ext>
            </p:extLst>
          </p:nvPr>
        </p:nvGraphicFramePr>
        <p:xfrm>
          <a:off x="775855" y="4610885"/>
          <a:ext cx="10945090" cy="2332590"/>
        </p:xfrm>
        <a:graphic>
          <a:graphicData uri="http://schemas.openxmlformats.org/drawingml/2006/table">
            <a:tbl>
              <a:tblPr firstRow="1" firstCol="1" bandRow="1">
                <a:tableStyleId>{5C22544A-7EE6-4342-B048-85BDC9FD1C3A}</a:tableStyleId>
              </a:tblPr>
              <a:tblGrid>
                <a:gridCol w="3814276">
                  <a:extLst>
                    <a:ext uri="{9D8B030D-6E8A-4147-A177-3AD203B41FA5}">
                      <a16:colId xmlns:a16="http://schemas.microsoft.com/office/drawing/2014/main" val="4092346384"/>
                    </a:ext>
                  </a:extLst>
                </a:gridCol>
                <a:gridCol w="2061505">
                  <a:extLst>
                    <a:ext uri="{9D8B030D-6E8A-4147-A177-3AD203B41FA5}">
                      <a16:colId xmlns:a16="http://schemas.microsoft.com/office/drawing/2014/main" val="1307991144"/>
                    </a:ext>
                  </a:extLst>
                </a:gridCol>
                <a:gridCol w="1263971">
                  <a:extLst>
                    <a:ext uri="{9D8B030D-6E8A-4147-A177-3AD203B41FA5}">
                      <a16:colId xmlns:a16="http://schemas.microsoft.com/office/drawing/2014/main" val="262145437"/>
                    </a:ext>
                  </a:extLst>
                </a:gridCol>
                <a:gridCol w="2378057">
                  <a:extLst>
                    <a:ext uri="{9D8B030D-6E8A-4147-A177-3AD203B41FA5}">
                      <a16:colId xmlns:a16="http://schemas.microsoft.com/office/drawing/2014/main" val="2705332943"/>
                    </a:ext>
                  </a:extLst>
                </a:gridCol>
                <a:gridCol w="1427281">
                  <a:extLst>
                    <a:ext uri="{9D8B030D-6E8A-4147-A177-3AD203B41FA5}">
                      <a16:colId xmlns:a16="http://schemas.microsoft.com/office/drawing/2014/main" val="2917841094"/>
                    </a:ext>
                  </a:extLst>
                </a:gridCol>
              </a:tblGrid>
              <a:tr h="395224">
                <a:tc>
                  <a:txBody>
                    <a:bodyPr/>
                    <a:lstStyle/>
                    <a:p>
                      <a:pPr>
                        <a:lnSpc>
                          <a:spcPct val="107000"/>
                        </a:lnSpc>
                        <a:spcAft>
                          <a:spcPts val="0"/>
                        </a:spcAft>
                      </a:pPr>
                      <a:r>
                        <a:rPr lang="en-US" sz="1100" dirty="0">
                          <a:effectLst/>
                        </a:rPr>
                        <a:t> </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2">
                  <a:txBody>
                    <a:bodyPr/>
                    <a:lstStyle/>
                    <a:p>
                      <a:pPr>
                        <a:lnSpc>
                          <a:spcPct val="107000"/>
                        </a:lnSpc>
                        <a:spcAft>
                          <a:spcPts val="0"/>
                        </a:spcAft>
                      </a:pPr>
                      <a:r>
                        <a:rPr lang="hu-HU" sz="1100" dirty="0" err="1" smtClean="0">
                          <a:effectLst/>
                        </a:rPr>
                        <a:t>Headquarters</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hu-HU"/>
                    </a:p>
                  </a:txBody>
                  <a:tcPr/>
                </a:tc>
                <a:tc gridSpan="2">
                  <a:txBody>
                    <a:bodyPr/>
                    <a:lstStyle/>
                    <a:p>
                      <a:pPr>
                        <a:lnSpc>
                          <a:spcPct val="107000"/>
                        </a:lnSpc>
                        <a:spcAft>
                          <a:spcPts val="0"/>
                        </a:spcAft>
                      </a:pPr>
                      <a:r>
                        <a:rPr lang="hu-HU" sz="1100" dirty="0" err="1" smtClean="0">
                          <a:effectLst/>
                        </a:rPr>
                        <a:t>Rural</a:t>
                      </a:r>
                      <a:r>
                        <a:rPr lang="hu-HU" sz="1100" dirty="0" smtClean="0">
                          <a:effectLst/>
                        </a:rPr>
                        <a:t> </a:t>
                      </a:r>
                      <a:r>
                        <a:rPr lang="hu-HU" sz="1100" dirty="0" err="1" smtClean="0">
                          <a:effectLst/>
                        </a:rPr>
                        <a:t>premises</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hMerge="1">
                  <a:txBody>
                    <a:bodyPr/>
                    <a:lstStyle/>
                    <a:p>
                      <a:endParaRPr lang="hu-HU"/>
                    </a:p>
                  </a:txBody>
                  <a:tcPr/>
                </a:tc>
                <a:extLst>
                  <a:ext uri="{0D108BD9-81ED-4DB2-BD59-A6C34878D82A}">
                    <a16:rowId xmlns:a16="http://schemas.microsoft.com/office/drawing/2014/main" val="2087939091"/>
                  </a:ext>
                </a:extLst>
              </a:tr>
              <a:tr h="484340">
                <a:tc>
                  <a:txBody>
                    <a:bodyPr/>
                    <a:lstStyle/>
                    <a:p>
                      <a:pPr>
                        <a:lnSpc>
                          <a:spcPct val="107000"/>
                        </a:lnSpc>
                        <a:spcAft>
                          <a:spcPts val="0"/>
                        </a:spcAft>
                      </a:pPr>
                      <a:r>
                        <a:rPr lang="hu-HU" sz="1400" dirty="0" smtClean="0">
                          <a:effectLst/>
                        </a:rPr>
                        <a:t>2023 </a:t>
                      </a:r>
                      <a:r>
                        <a:rPr lang="hu-HU" sz="1400" dirty="0" err="1" smtClean="0">
                          <a:effectLst/>
                        </a:rPr>
                        <a:t>Semester</a:t>
                      </a:r>
                      <a:r>
                        <a:rPr lang="hu-HU" sz="1400" dirty="0" smtClean="0">
                          <a:effectLst/>
                        </a:rPr>
                        <a:t> I (or latest </a:t>
                      </a:r>
                      <a:r>
                        <a:rPr lang="hu-HU" sz="1400" dirty="0" err="1" smtClean="0">
                          <a:effectLst/>
                        </a:rPr>
                        <a:t>available</a:t>
                      </a:r>
                      <a:r>
                        <a:rPr lang="hu-HU" sz="1400" dirty="0" smtClean="0">
                          <a:effectLst/>
                        </a:rPr>
                        <a:t> </a:t>
                      </a:r>
                      <a:r>
                        <a:rPr lang="hu-HU" sz="1400" dirty="0" err="1" smtClean="0">
                          <a:effectLst/>
                        </a:rPr>
                        <a:t>data</a:t>
                      </a:r>
                      <a:r>
                        <a:rPr lang="hu-HU" sz="1400" dirty="0" smtClean="0">
                          <a:effectLst/>
                        </a:rPr>
                        <a:t>)</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hu-HU" sz="1200" dirty="0">
                          <a:effectLst/>
                        </a:rPr>
                        <a:t>Nem vezető beosztású szellemi dolgozók</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hu-HU" sz="1200" dirty="0">
                          <a:effectLst/>
                        </a:rPr>
                        <a:t>Vezető beosztású szellemi dolgozók</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hu-HU" sz="1200" dirty="0">
                          <a:effectLst/>
                        </a:rPr>
                        <a:t>Nem vezető beosztású szellemi dolgozók</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nSpc>
                          <a:spcPct val="107000"/>
                        </a:lnSpc>
                        <a:spcAft>
                          <a:spcPts val="0"/>
                        </a:spcAft>
                      </a:pPr>
                      <a:r>
                        <a:rPr lang="hu-HU" sz="1200" dirty="0">
                          <a:effectLst/>
                        </a:rPr>
                        <a:t>Vezető beosztású szellemi dolgozók</a:t>
                      </a:r>
                      <a:endParaRPr lang="hu-H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52110809"/>
                  </a:ext>
                </a:extLst>
              </a:tr>
              <a:tr h="242171">
                <a:tc>
                  <a:txBody>
                    <a:bodyPr/>
                    <a:lstStyle/>
                    <a:p>
                      <a:pPr>
                        <a:lnSpc>
                          <a:spcPct val="107000"/>
                        </a:lnSpc>
                        <a:spcAft>
                          <a:spcPts val="0"/>
                        </a:spcAft>
                      </a:pPr>
                      <a:r>
                        <a:rPr lang="en-US" sz="1400" dirty="0" smtClean="0">
                          <a:effectLst/>
                        </a:rPr>
                        <a:t>Working time allowance % of income</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83575572"/>
                  </a:ext>
                </a:extLst>
              </a:tr>
              <a:tr h="242171">
                <a:tc>
                  <a:txBody>
                    <a:bodyPr/>
                    <a:lstStyle/>
                    <a:p>
                      <a:pPr>
                        <a:lnSpc>
                          <a:spcPct val="107000"/>
                        </a:lnSpc>
                        <a:spcAft>
                          <a:spcPts val="0"/>
                        </a:spcAft>
                      </a:pPr>
                      <a:r>
                        <a:rPr lang="en-US" sz="1400" dirty="0" smtClean="0">
                          <a:effectLst/>
                        </a:rPr>
                        <a:t>Work-related allowance as a % of income</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131164989"/>
                  </a:ext>
                </a:extLst>
              </a:tr>
              <a:tr h="242171">
                <a:tc>
                  <a:txBody>
                    <a:bodyPr/>
                    <a:lstStyle/>
                    <a:p>
                      <a:pPr>
                        <a:lnSpc>
                          <a:spcPct val="107000"/>
                        </a:lnSpc>
                        <a:spcAft>
                          <a:spcPts val="0"/>
                        </a:spcAft>
                      </a:pPr>
                      <a:r>
                        <a:rPr lang="hu-HU" sz="1400" dirty="0" err="1" smtClean="0">
                          <a:effectLst/>
                        </a:rPr>
                        <a:t>bonuses</a:t>
                      </a:r>
                      <a:r>
                        <a:rPr lang="hu-HU" sz="1400" dirty="0" smtClean="0">
                          <a:effectLst/>
                        </a:rPr>
                        <a:t> </a:t>
                      </a:r>
                      <a:r>
                        <a:rPr lang="hu-HU" sz="1400" dirty="0" err="1" smtClean="0">
                          <a:effectLst/>
                        </a:rPr>
                        <a:t>as</a:t>
                      </a:r>
                      <a:r>
                        <a:rPr lang="hu-HU" sz="1400" dirty="0" smtClean="0">
                          <a:effectLst/>
                        </a:rPr>
                        <a:t> % of </a:t>
                      </a:r>
                      <a:r>
                        <a:rPr lang="hu-HU" sz="1400" dirty="0" err="1" smtClean="0">
                          <a:effectLst/>
                        </a:rPr>
                        <a:t>income</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07000"/>
                        </a:lnSpc>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828517334"/>
                  </a:ext>
                </a:extLst>
              </a:tr>
              <a:tr h="242171">
                <a:tc>
                  <a:txBody>
                    <a:bodyPr/>
                    <a:lstStyle/>
                    <a:p>
                      <a:pPr>
                        <a:lnSpc>
                          <a:spcPct val="107000"/>
                        </a:lnSpc>
                        <a:spcAft>
                          <a:spcPts val="0"/>
                        </a:spcAft>
                      </a:pP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07000"/>
                        </a:lnSpc>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077048015"/>
                  </a:ext>
                </a:extLst>
              </a:tr>
              <a:tr h="242171">
                <a:tc>
                  <a:txBody>
                    <a:bodyPr/>
                    <a:lstStyle/>
                    <a:p>
                      <a:pPr>
                        <a:lnSpc>
                          <a:spcPct val="107000"/>
                        </a:lnSpc>
                        <a:spcAft>
                          <a:spcPts val="0"/>
                        </a:spcAft>
                      </a:pPr>
                      <a:r>
                        <a:rPr lang="en-US" sz="1400" dirty="0" smtClean="0">
                          <a:effectLst/>
                        </a:rPr>
                        <a:t>the basic salary as a % of income</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07000"/>
                        </a:lnSpc>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n-US" sz="1100">
                          <a:effectLst/>
                        </a:rPr>
                        <a:t> </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3870884845"/>
                  </a:ext>
                </a:extLst>
              </a:tr>
              <a:tr h="242171">
                <a:tc>
                  <a:txBody>
                    <a:bodyPr/>
                    <a:lstStyle/>
                    <a:p>
                      <a:pPr>
                        <a:lnSpc>
                          <a:spcPct val="107000"/>
                        </a:lnSpc>
                        <a:spcAft>
                          <a:spcPts val="0"/>
                        </a:spcAft>
                      </a:pPr>
                      <a:r>
                        <a:rPr lang="hu-HU" sz="1400" dirty="0" smtClean="0">
                          <a:effectLst/>
                        </a:rPr>
                        <a:t>Total (</a:t>
                      </a:r>
                      <a:r>
                        <a:rPr lang="hu-HU" sz="1400" dirty="0" err="1" smtClean="0">
                          <a:effectLst/>
                        </a:rPr>
                        <a:t>income</a:t>
                      </a:r>
                      <a:r>
                        <a:rPr lang="hu-HU" sz="1400" dirty="0" smtClean="0">
                          <a:effectLst/>
                        </a:rPr>
                        <a:t>)</a:t>
                      </a:r>
                      <a:endParaRPr lang="hu-H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algn="r">
                        <a:lnSpc>
                          <a:spcPct val="107000"/>
                        </a:lnSpc>
                        <a:spcAft>
                          <a:spcPts val="0"/>
                        </a:spcAft>
                      </a:pPr>
                      <a:r>
                        <a:rPr lang="hu-HU" sz="1100">
                          <a:effectLst/>
                        </a:rPr>
                        <a:t>100%</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hu-HU" sz="1100">
                          <a:effectLst/>
                        </a:rPr>
                        <a:t>100%</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hu-HU" sz="1100">
                          <a:effectLst/>
                        </a:rPr>
                        <a:t>100%</a:t>
                      </a:r>
                      <a:endParaRPr lang="hu-H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hu-HU" sz="1100" dirty="0">
                          <a:effectLst/>
                        </a:rPr>
                        <a:t>100%</a:t>
                      </a:r>
                      <a:endParaRPr lang="hu-H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1758216031"/>
                  </a:ext>
                </a:extLst>
              </a:tr>
            </a:tbl>
          </a:graphicData>
        </a:graphic>
      </p:graphicFrame>
    </p:spTree>
    <p:extLst>
      <p:ext uri="{BB962C8B-B14F-4D97-AF65-F5344CB8AC3E}">
        <p14:creationId xmlns:p14="http://schemas.microsoft.com/office/powerpoint/2010/main" val="1268892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595418" y="1625600"/>
            <a:ext cx="4104457" cy="707886"/>
          </a:xfrm>
          <a:prstGeom prst="rect">
            <a:avLst/>
          </a:prstGeom>
          <a:solidFill>
            <a:srgbClr val="FFC000"/>
          </a:solidFill>
        </p:spPr>
        <p:txBody>
          <a:bodyPr wrap="none" rtlCol="0">
            <a:spAutoFit/>
          </a:bodyPr>
          <a:lstStyle/>
          <a:p>
            <a:r>
              <a:rPr lang="hu-HU" sz="4000" b="1" dirty="0" smtClean="0"/>
              <a:t>THE NEGOTIATION</a:t>
            </a:r>
            <a:endParaRPr lang="hu-HU" sz="4000" b="1" dirty="0"/>
          </a:p>
        </p:txBody>
      </p:sp>
    </p:spTree>
    <p:extLst>
      <p:ext uri="{BB962C8B-B14F-4D97-AF65-F5344CB8AC3E}">
        <p14:creationId xmlns:p14="http://schemas.microsoft.com/office/powerpoint/2010/main" val="453199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593270" y="162947"/>
            <a:ext cx="3228112" cy="400110"/>
          </a:xfrm>
          <a:prstGeom prst="rect">
            <a:avLst/>
          </a:prstGeom>
          <a:solidFill>
            <a:schemeClr val="accent2">
              <a:lumMod val="20000"/>
              <a:lumOff val="80000"/>
            </a:schemeClr>
          </a:solidFill>
        </p:spPr>
        <p:txBody>
          <a:bodyPr wrap="square">
            <a:spAutoFit/>
          </a:bodyPr>
          <a:lstStyle/>
          <a:p>
            <a:r>
              <a:rPr lang="hu-HU" sz="2000" i="1" dirty="0" err="1" smtClean="0">
                <a:latin typeface="Calibri" panose="020F0502020204030204" pitchFamily="34" charset="0"/>
                <a:ea typeface="Times New Roman" panose="02020603050405020304" pitchFamily="18" charset="0"/>
                <a:cs typeface="Calibri" panose="020F0502020204030204" pitchFamily="34" charset="0"/>
              </a:rPr>
              <a:t>Who</a:t>
            </a:r>
            <a:r>
              <a:rPr lang="hu-HU" sz="2000" i="1" dirty="0" smtClean="0">
                <a:latin typeface="Calibri" panose="020F0502020204030204" pitchFamily="34" charset="0"/>
                <a:ea typeface="Times New Roman" panose="02020603050405020304" pitchFamily="18" charset="0"/>
                <a:cs typeface="Calibri" panose="020F0502020204030204" pitchFamily="34" charset="0"/>
              </a:rPr>
              <a:t> </a:t>
            </a:r>
            <a:r>
              <a:rPr lang="hu-HU" sz="2000" i="1" dirty="0" err="1">
                <a:latin typeface="Calibri" panose="020F0502020204030204" pitchFamily="34" charset="0"/>
                <a:ea typeface="Times New Roman" panose="02020603050405020304" pitchFamily="18" charset="0"/>
                <a:cs typeface="Calibri" panose="020F0502020204030204" pitchFamily="34" charset="0"/>
              </a:rPr>
              <a:t>negotiates</a:t>
            </a:r>
            <a:r>
              <a:rPr lang="hu-HU" sz="2000" i="1" dirty="0">
                <a:latin typeface="Calibri" panose="020F0502020204030204" pitchFamily="34" charset="0"/>
                <a:ea typeface="Times New Roman" panose="02020603050405020304" pitchFamily="18" charset="0"/>
                <a:cs typeface="Calibri" panose="020F0502020204030204" pitchFamily="34" charset="0"/>
              </a:rPr>
              <a:t> </a:t>
            </a:r>
            <a:r>
              <a:rPr lang="hu-HU" sz="2000" i="1" dirty="0" err="1">
                <a:latin typeface="Calibri" panose="020F0502020204030204" pitchFamily="34" charset="0"/>
                <a:ea typeface="Times New Roman" panose="02020603050405020304" pitchFamily="18" charset="0"/>
                <a:cs typeface="Calibri" panose="020F0502020204030204" pitchFamily="34" charset="0"/>
              </a:rPr>
              <a:t>with</a:t>
            </a:r>
            <a:r>
              <a:rPr lang="hu-HU" sz="2000" i="1" dirty="0">
                <a:latin typeface="Calibri" panose="020F0502020204030204" pitchFamily="34" charset="0"/>
                <a:ea typeface="Times New Roman" panose="02020603050405020304" pitchFamily="18" charset="0"/>
                <a:cs typeface="Calibri" panose="020F0502020204030204" pitchFamily="34" charset="0"/>
              </a:rPr>
              <a:t> </a:t>
            </a:r>
            <a:r>
              <a:rPr lang="hu-HU" sz="2000" i="1" dirty="0" err="1">
                <a:latin typeface="Calibri" panose="020F0502020204030204" pitchFamily="34" charset="0"/>
                <a:ea typeface="Times New Roman" panose="02020603050405020304" pitchFamily="18" charset="0"/>
                <a:cs typeface="Calibri" panose="020F0502020204030204" pitchFamily="34" charset="0"/>
              </a:rPr>
              <a:t>whom</a:t>
            </a:r>
            <a:r>
              <a:rPr lang="hu-HU" sz="2000" i="1" dirty="0">
                <a:latin typeface="Calibri" panose="020F0502020204030204" pitchFamily="34" charset="0"/>
                <a:ea typeface="Times New Roman" panose="02020603050405020304" pitchFamily="18" charset="0"/>
                <a:cs typeface="Calibri" panose="020F0502020204030204" pitchFamily="34" charset="0"/>
              </a:rPr>
              <a:t>?</a:t>
            </a:r>
            <a:endParaRPr lang="hu-HU" sz="2000" b="1" i="1" dirty="0">
              <a:latin typeface="Calibri" panose="020F0502020204030204" pitchFamily="34" charset="0"/>
              <a:cs typeface="Calibri" panose="020F0502020204030204" pitchFamily="34" charset="0"/>
            </a:endParaRPr>
          </a:p>
        </p:txBody>
      </p:sp>
      <p:sp>
        <p:nvSpPr>
          <p:cNvPr id="3" name="Téglalap 2"/>
          <p:cNvSpPr/>
          <p:nvPr/>
        </p:nvSpPr>
        <p:spPr>
          <a:xfrm>
            <a:off x="489523" y="886713"/>
            <a:ext cx="11148291" cy="2862322"/>
          </a:xfrm>
          <a:prstGeom prst="rect">
            <a:avLst/>
          </a:prstGeom>
          <a:solidFill>
            <a:schemeClr val="accent6">
              <a:lumMod val="20000"/>
              <a:lumOff val="80000"/>
            </a:schemeClr>
          </a:solidFill>
          <a:ln>
            <a:solidFill>
              <a:srgbClr val="FFC000"/>
            </a:solidFill>
          </a:ln>
        </p:spPr>
        <p:txBody>
          <a:bodyPr wrap="square">
            <a:spAutoFit/>
          </a:bodyPr>
          <a:lstStyle/>
          <a:p>
            <a:pPr>
              <a:spcAft>
                <a:spcPts val="0"/>
              </a:spcAft>
            </a:pPr>
            <a:r>
              <a:rPr lang="en-US" dirty="0">
                <a:latin typeface="Calibri" panose="020F0502020204030204" pitchFamily="34" charset="0"/>
                <a:ea typeface="Times New Roman" panose="02020603050405020304" pitchFamily="18" charset="0"/>
              </a:rPr>
              <a:t>The ILO (2003), for example, makes the following </a:t>
            </a:r>
            <a:r>
              <a:rPr lang="en-US" dirty="0" smtClean="0">
                <a:latin typeface="Calibri" panose="020F0502020204030204" pitchFamily="34" charset="0"/>
                <a:ea typeface="Times New Roman" panose="02020603050405020304" pitchFamily="18" charset="0"/>
              </a:rPr>
              <a:t>distinction</a:t>
            </a:r>
            <a:endParaRPr lang="hu-HU" dirty="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may </a:t>
            </a:r>
            <a:r>
              <a:rPr lang="en-US" dirty="0">
                <a:latin typeface="Calibri" panose="020F0502020204030204" pitchFamily="34" charset="0"/>
                <a:ea typeface="Times New Roman" panose="02020603050405020304" pitchFamily="18" charset="0"/>
              </a:rPr>
              <a:t>be established between the worker and the employer: </a:t>
            </a:r>
            <a:endParaRPr lang="hu-HU" dirty="0" smtClean="0">
              <a:latin typeface="Calibri" panose="020F0502020204030204" pitchFamily="34" charset="0"/>
              <a:ea typeface="Times New Roman" panose="02020603050405020304" pitchFamily="18" charset="0"/>
            </a:endParaRPr>
          </a:p>
          <a:p>
            <a:pPr>
              <a:spcAft>
                <a:spcPts val="0"/>
              </a:spcAft>
            </a:pPr>
            <a:endParaRPr lang="hu-HU" dirty="0" smtClean="0">
              <a:latin typeface="Calibri" panose="020F0502020204030204" pitchFamily="34" charset="0"/>
              <a:ea typeface="Times New Roman" panose="02020603050405020304" pitchFamily="18" charset="0"/>
            </a:endParaRPr>
          </a:p>
          <a:p>
            <a:pPr marL="285750" indent="-285750">
              <a:spcAft>
                <a:spcPts val="0"/>
              </a:spcAft>
              <a:buFont typeface="Arial" panose="020B0604020202020204" pitchFamily="34" charset="0"/>
              <a:buChar char="•"/>
            </a:pPr>
            <a:r>
              <a:rPr lang="en-US" dirty="0" smtClean="0">
                <a:latin typeface="Calibri" panose="020F0502020204030204" pitchFamily="34" charset="0"/>
                <a:ea typeface="Times New Roman" panose="02020603050405020304" pitchFamily="18" charset="0"/>
              </a:rPr>
              <a:t>an </a:t>
            </a:r>
            <a:r>
              <a:rPr lang="en-US" dirty="0">
                <a:latin typeface="Calibri" panose="020F0502020204030204" pitchFamily="34" charset="0"/>
                <a:ea typeface="Times New Roman" panose="02020603050405020304" pitchFamily="18" charset="0"/>
              </a:rPr>
              <a:t>individual employment </a:t>
            </a:r>
            <a:r>
              <a:rPr lang="en-US" dirty="0" smtClean="0">
                <a:latin typeface="Calibri" panose="020F0502020204030204" pitchFamily="34" charset="0"/>
                <a:ea typeface="Times New Roman" panose="02020603050405020304" pitchFamily="18" charset="0"/>
              </a:rPr>
              <a:t>contract</a:t>
            </a:r>
            <a:endParaRPr lang="hu-HU" dirty="0">
              <a:latin typeface="Calibri" panose="020F0502020204030204" pitchFamily="34" charset="0"/>
              <a:ea typeface="Times New Roman" panose="02020603050405020304" pitchFamily="18" charset="0"/>
            </a:endParaRPr>
          </a:p>
          <a:p>
            <a:pPr marL="285750" indent="-285750">
              <a:spcAft>
                <a:spcPts val="0"/>
              </a:spcAft>
              <a:buFont typeface="Arial" panose="020B0604020202020204" pitchFamily="34" charset="0"/>
              <a:buChar char="•"/>
            </a:pPr>
            <a:r>
              <a:rPr lang="en-US" dirty="0" smtClean="0">
                <a:latin typeface="Calibri" panose="020F0502020204030204" pitchFamily="34" charset="0"/>
                <a:ea typeface="Times New Roman" panose="02020603050405020304" pitchFamily="18" charset="0"/>
              </a:rPr>
              <a:t>a </a:t>
            </a:r>
            <a:r>
              <a:rPr lang="en-US" dirty="0">
                <a:latin typeface="Calibri" panose="020F0502020204030204" pitchFamily="34" charset="0"/>
                <a:ea typeface="Times New Roman" panose="02020603050405020304" pitchFamily="18" charset="0"/>
              </a:rPr>
              <a:t>collective agreement between the workers' representatives and the </a:t>
            </a:r>
            <a:r>
              <a:rPr lang="en-US" dirty="0" smtClean="0">
                <a:latin typeface="Calibri" panose="020F0502020204030204" pitchFamily="34" charset="0"/>
                <a:ea typeface="Times New Roman" panose="02020603050405020304" pitchFamily="18" charset="0"/>
              </a:rPr>
              <a:t>employer</a:t>
            </a:r>
            <a:endParaRPr lang="hu-HU" dirty="0" smtClean="0">
              <a:latin typeface="Calibri" panose="020F0502020204030204" pitchFamily="34" charset="0"/>
              <a:ea typeface="Times New Roman" panose="02020603050405020304" pitchFamily="18" charset="0"/>
            </a:endParaRPr>
          </a:p>
          <a:p>
            <a:pPr>
              <a:spcAft>
                <a:spcPts val="0"/>
              </a:spcAft>
            </a:pPr>
            <a:endParaRPr lang="hu-HU" dirty="0" smtClean="0">
              <a:latin typeface="Calibri" panose="020F0502020204030204" pitchFamily="34" charset="0"/>
              <a:ea typeface="Times New Roman" panose="02020603050405020304" pitchFamily="18" charset="0"/>
            </a:endParaRPr>
          </a:p>
          <a:p>
            <a:pPr>
              <a:spcAft>
                <a:spcPts val="0"/>
              </a:spcAft>
            </a:pPr>
            <a:r>
              <a:rPr lang="hu-HU" dirty="0" smtClean="0">
                <a:latin typeface="Calibri" panose="020F0502020204030204" pitchFamily="34" charset="0"/>
                <a:ea typeface="Times New Roman" panose="02020603050405020304" pitchFamily="18" charset="0"/>
              </a:rPr>
              <a:t>A</a:t>
            </a:r>
            <a:r>
              <a:rPr lang="en-US" dirty="0" smtClean="0">
                <a:latin typeface="Calibri" panose="020F0502020204030204" pitchFamily="34" charset="0"/>
                <a:ea typeface="Times New Roman" panose="02020603050405020304" pitchFamily="18" charset="0"/>
              </a:rPr>
              <a:t> </a:t>
            </a:r>
            <a:r>
              <a:rPr lang="en-US" dirty="0">
                <a:latin typeface="Calibri" panose="020F0502020204030204" pitchFamily="34" charset="0"/>
                <a:ea typeface="Times New Roman" panose="02020603050405020304" pitchFamily="18" charset="0"/>
              </a:rPr>
              <a:t>third party may intervene/be involved in wage negotiations and/or wage setting, as follows: </a:t>
            </a:r>
            <a:endParaRPr lang="hu-HU" dirty="0" smtClean="0">
              <a:latin typeface="Calibri" panose="020F0502020204030204" pitchFamily="34" charset="0"/>
              <a:ea typeface="Times New Roman" panose="02020603050405020304" pitchFamily="18" charset="0"/>
            </a:endParaRPr>
          </a:p>
          <a:p>
            <a:pPr marL="285750" indent="-285750">
              <a:spcAft>
                <a:spcPts val="0"/>
              </a:spcAft>
              <a:buFont typeface="Arial" panose="020B0604020202020204" pitchFamily="34" charset="0"/>
              <a:buChar char="•"/>
            </a:pPr>
            <a:r>
              <a:rPr lang="en-US" dirty="0" smtClean="0">
                <a:latin typeface="Calibri" panose="020F0502020204030204" pitchFamily="34" charset="0"/>
                <a:ea typeface="Times New Roman" panose="02020603050405020304" pitchFamily="18" charset="0"/>
              </a:rPr>
              <a:t>conciliation </a:t>
            </a:r>
            <a:endParaRPr lang="hu-HU" dirty="0" smtClean="0">
              <a:latin typeface="Calibri" panose="020F0502020204030204" pitchFamily="34" charset="0"/>
              <a:ea typeface="Times New Roman" panose="02020603050405020304" pitchFamily="18" charset="0"/>
            </a:endParaRPr>
          </a:p>
          <a:p>
            <a:pPr marL="285750" indent="-285750">
              <a:spcAft>
                <a:spcPts val="0"/>
              </a:spcAft>
              <a:buFont typeface="Arial" panose="020B0604020202020204" pitchFamily="34" charset="0"/>
              <a:buChar char="•"/>
            </a:pPr>
            <a:r>
              <a:rPr lang="en-US" dirty="0" smtClean="0">
                <a:latin typeface="Calibri" panose="020F0502020204030204" pitchFamily="34" charset="0"/>
                <a:ea typeface="Times New Roman" panose="02020603050405020304" pitchFamily="18" charset="0"/>
              </a:rPr>
              <a:t>mediation </a:t>
            </a:r>
            <a:endParaRPr lang="hu-HU" dirty="0" smtClean="0">
              <a:latin typeface="Calibri" panose="020F0502020204030204" pitchFamily="34" charset="0"/>
              <a:ea typeface="Times New Roman" panose="02020603050405020304" pitchFamily="18" charset="0"/>
            </a:endParaRPr>
          </a:p>
          <a:p>
            <a:pPr marL="285750" indent="-285750">
              <a:spcAft>
                <a:spcPts val="0"/>
              </a:spcAft>
              <a:buFont typeface="Arial" panose="020B0604020202020204" pitchFamily="34" charset="0"/>
              <a:buChar char="•"/>
            </a:pPr>
            <a:r>
              <a:rPr lang="en-US" dirty="0" smtClean="0">
                <a:latin typeface="Calibri" panose="020F0502020204030204" pitchFamily="34" charset="0"/>
                <a:ea typeface="Times New Roman" panose="02020603050405020304" pitchFamily="18" charset="0"/>
              </a:rPr>
              <a:t>arbitration</a:t>
            </a:r>
            <a:endParaRPr lang="hu-HU" dirty="0">
              <a:latin typeface="Times New Roman" panose="02020603050405020304" pitchFamily="18" charset="0"/>
              <a:ea typeface="Arial" panose="020B0604020202020204" pitchFamily="34" charset="0"/>
            </a:endParaRPr>
          </a:p>
        </p:txBody>
      </p:sp>
      <p:sp>
        <p:nvSpPr>
          <p:cNvPr id="6" name="Téglalap 5"/>
          <p:cNvSpPr/>
          <p:nvPr/>
        </p:nvSpPr>
        <p:spPr>
          <a:xfrm>
            <a:off x="489523" y="4128202"/>
            <a:ext cx="2207494" cy="1477328"/>
          </a:xfrm>
          <a:prstGeom prst="rect">
            <a:avLst/>
          </a:prstGeom>
          <a:solidFill>
            <a:schemeClr val="accent2">
              <a:lumMod val="20000"/>
              <a:lumOff val="80000"/>
            </a:schemeClr>
          </a:solidFill>
          <a:ln>
            <a:solidFill>
              <a:srgbClr val="FFC000"/>
            </a:solidFill>
          </a:ln>
        </p:spPr>
        <p:txBody>
          <a:bodyPr wrap="square">
            <a:spAutoFit/>
          </a:bodyPr>
          <a:lstStyle/>
          <a:p>
            <a:pPr>
              <a:spcAft>
                <a:spcPts val="0"/>
              </a:spcAft>
            </a:pPr>
            <a:r>
              <a:rPr lang="en-US" dirty="0">
                <a:latin typeface="Calibri" panose="020F0502020204030204" pitchFamily="34" charset="0"/>
                <a:ea typeface="Times New Roman" panose="02020603050405020304" pitchFamily="18" charset="0"/>
              </a:rPr>
              <a:t>The ILO suggests that the following phases should be taken into account in the negotiation </a:t>
            </a:r>
            <a:r>
              <a:rPr lang="hu-HU" dirty="0" smtClean="0">
                <a:latin typeface="Calibri" panose="020F0502020204030204" pitchFamily="34" charset="0"/>
                <a:ea typeface="Times New Roman" panose="02020603050405020304" pitchFamily="18" charset="0"/>
              </a:rPr>
              <a:t>:</a:t>
            </a:r>
            <a:endParaRPr lang="hu-HU" dirty="0">
              <a:latin typeface="Times New Roman" panose="02020603050405020304" pitchFamily="18" charset="0"/>
              <a:ea typeface="Times New Roman" panose="02020603050405020304" pitchFamily="18" charset="0"/>
            </a:endParaRPr>
          </a:p>
        </p:txBody>
      </p:sp>
      <p:sp>
        <p:nvSpPr>
          <p:cNvPr id="7" name="Jobbra nyíl 6"/>
          <p:cNvSpPr/>
          <p:nvPr/>
        </p:nvSpPr>
        <p:spPr>
          <a:xfrm>
            <a:off x="3020613" y="4259758"/>
            <a:ext cx="1384808" cy="807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4729017" y="3961947"/>
            <a:ext cx="6724071" cy="1754326"/>
          </a:xfrm>
          <a:prstGeom prst="rect">
            <a:avLst/>
          </a:prstGeom>
          <a:solidFill>
            <a:schemeClr val="accent2">
              <a:lumMod val="20000"/>
              <a:lumOff val="80000"/>
            </a:schemeClr>
          </a:solidFill>
          <a:ln>
            <a:solidFill>
              <a:srgbClr val="FFC000"/>
            </a:solidFill>
          </a:ln>
        </p:spPr>
        <p:txBody>
          <a:bodyPr wrap="square">
            <a:spAutoFit/>
          </a:bodyPr>
          <a:lstStyle/>
          <a:p>
            <a:pPr marL="342900" indent="-342900">
              <a:spcAft>
                <a:spcPts val="0"/>
              </a:spcAft>
              <a:buAutoNum type="arabicPeriod"/>
            </a:pPr>
            <a:r>
              <a:rPr lang="en-US" dirty="0" smtClean="0">
                <a:latin typeface="Calibri" panose="020F0502020204030204" pitchFamily="34" charset="0"/>
                <a:ea typeface="Times New Roman" panose="02020603050405020304" pitchFamily="18" charset="0"/>
                <a:cs typeface="Calibri" panose="020F0502020204030204" pitchFamily="34" charset="0"/>
              </a:rPr>
              <a:t>Opening </a:t>
            </a:r>
            <a:r>
              <a:rPr lang="en-US" dirty="0">
                <a:latin typeface="Calibri" panose="020F0502020204030204" pitchFamily="34" charset="0"/>
                <a:ea typeface="Times New Roman" panose="02020603050405020304" pitchFamily="18" charset="0"/>
                <a:cs typeface="Calibri" panose="020F0502020204030204" pitchFamily="34" charset="0"/>
              </a:rPr>
              <a:t>of the meeting </a:t>
            </a:r>
            <a:endParaRPr lang="hu-HU" dirty="0" smtClean="0">
              <a:latin typeface="Calibri" panose="020F0502020204030204" pitchFamily="34" charset="0"/>
              <a:ea typeface="Times New Roman" panose="02020603050405020304" pitchFamily="18" charset="0"/>
              <a:cs typeface="Calibri" panose="020F0502020204030204" pitchFamily="34" charset="0"/>
            </a:endParaRPr>
          </a:p>
          <a:p>
            <a:pPr marL="342900" indent="-342900">
              <a:spcAft>
                <a:spcPts val="0"/>
              </a:spcAft>
              <a:buAutoNum type="arabicPeriod"/>
            </a:pPr>
            <a:r>
              <a:rPr lang="en-US" dirty="0" smtClean="0">
                <a:latin typeface="Calibri" panose="020F0502020204030204" pitchFamily="34" charset="0"/>
                <a:ea typeface="Times New Roman" panose="02020603050405020304" pitchFamily="18" charset="0"/>
                <a:cs typeface="Calibri" panose="020F0502020204030204" pitchFamily="34" charset="0"/>
              </a:rPr>
              <a:t>Strengthening </a:t>
            </a:r>
            <a:r>
              <a:rPr lang="en-US" dirty="0">
                <a:latin typeface="Calibri" panose="020F0502020204030204" pitchFamily="34" charset="0"/>
                <a:ea typeface="Times New Roman" panose="02020603050405020304" pitchFamily="18" charset="0"/>
                <a:cs typeface="Calibri" panose="020F0502020204030204" pitchFamily="34" charset="0"/>
              </a:rPr>
              <a:t>common ground and reducing </a:t>
            </a:r>
            <a:r>
              <a:rPr lang="en-US" dirty="0" smtClean="0">
                <a:latin typeface="Calibri" panose="020F0502020204030204" pitchFamily="34" charset="0"/>
                <a:ea typeface="Times New Roman" panose="02020603050405020304" pitchFamily="18" charset="0"/>
                <a:cs typeface="Calibri" panose="020F0502020204030204" pitchFamily="34" charset="0"/>
              </a:rPr>
              <a:t>divisions</a:t>
            </a:r>
            <a:endParaRPr lang="hu-HU" dirty="0" smtClean="0">
              <a:latin typeface="Calibri" panose="020F0502020204030204" pitchFamily="34" charset="0"/>
              <a:ea typeface="Times New Roman" panose="02020603050405020304" pitchFamily="18" charset="0"/>
              <a:cs typeface="Calibri" panose="020F0502020204030204" pitchFamily="34" charset="0"/>
            </a:endParaRPr>
          </a:p>
          <a:p>
            <a:pPr marL="342900" indent="-342900">
              <a:spcAft>
                <a:spcPts val="0"/>
              </a:spcAft>
              <a:buAutoNum type="arabicPeriod"/>
            </a:pPr>
            <a:r>
              <a:rPr lang="en-US" dirty="0" smtClean="0">
                <a:latin typeface="Calibri" panose="020F0502020204030204" pitchFamily="34" charset="0"/>
                <a:ea typeface="Times New Roman" panose="02020603050405020304" pitchFamily="18" charset="0"/>
                <a:cs typeface="Calibri" panose="020F0502020204030204" pitchFamily="34" charset="0"/>
              </a:rPr>
              <a:t>Making proposals</a:t>
            </a:r>
            <a:endParaRPr lang="hu-HU" dirty="0" smtClean="0">
              <a:latin typeface="Calibri" panose="020F0502020204030204" pitchFamily="34" charset="0"/>
              <a:ea typeface="Times New Roman" panose="02020603050405020304" pitchFamily="18" charset="0"/>
              <a:cs typeface="Calibri" panose="020F0502020204030204" pitchFamily="34" charset="0"/>
            </a:endParaRPr>
          </a:p>
          <a:p>
            <a:pPr marL="342900" indent="-342900">
              <a:spcAft>
                <a:spcPts val="0"/>
              </a:spcAft>
              <a:buAutoNum type="arabicPeriod"/>
            </a:pPr>
            <a:r>
              <a:rPr lang="en-US" dirty="0" smtClean="0">
                <a:latin typeface="Calibri" panose="020F0502020204030204" pitchFamily="34" charset="0"/>
                <a:ea typeface="Times New Roman" panose="02020603050405020304" pitchFamily="18" charset="0"/>
                <a:cs typeface="Calibri" panose="020F0502020204030204" pitchFamily="34" charset="0"/>
              </a:rPr>
              <a:t>Responding </a:t>
            </a:r>
            <a:r>
              <a:rPr lang="en-US" dirty="0">
                <a:latin typeface="Calibri" panose="020F0502020204030204" pitchFamily="34" charset="0"/>
                <a:ea typeface="Times New Roman" panose="02020603050405020304" pitchFamily="18" charset="0"/>
                <a:cs typeface="Calibri" panose="020F0502020204030204" pitchFamily="34" charset="0"/>
              </a:rPr>
              <a:t>to the </a:t>
            </a:r>
            <a:r>
              <a:rPr lang="en-US" dirty="0" smtClean="0">
                <a:latin typeface="Calibri" panose="020F0502020204030204" pitchFamily="34" charset="0"/>
                <a:ea typeface="Times New Roman" panose="02020603050405020304" pitchFamily="18" charset="0"/>
                <a:cs typeface="Calibri" panose="020F0502020204030204" pitchFamily="34" charset="0"/>
              </a:rPr>
              <a:t>proposals</a:t>
            </a:r>
            <a:endParaRPr lang="hu-HU" dirty="0" smtClean="0">
              <a:latin typeface="Calibri" panose="020F0502020204030204" pitchFamily="34" charset="0"/>
              <a:ea typeface="Times New Roman" panose="02020603050405020304" pitchFamily="18" charset="0"/>
              <a:cs typeface="Calibri" panose="020F0502020204030204" pitchFamily="34" charset="0"/>
            </a:endParaRPr>
          </a:p>
          <a:p>
            <a:pPr marL="342900" indent="-342900">
              <a:spcAft>
                <a:spcPts val="0"/>
              </a:spcAft>
              <a:buAutoNum type="arabicPeriod"/>
            </a:pPr>
            <a:r>
              <a:rPr lang="en-US" dirty="0" smtClean="0">
                <a:latin typeface="Calibri" panose="020F0502020204030204" pitchFamily="34" charset="0"/>
                <a:ea typeface="Times New Roman" panose="02020603050405020304" pitchFamily="18" charset="0"/>
                <a:cs typeface="Calibri" panose="020F0502020204030204" pitchFamily="34" charset="0"/>
              </a:rPr>
              <a:t>Asking </a:t>
            </a:r>
            <a:r>
              <a:rPr lang="en-US" dirty="0">
                <a:latin typeface="Calibri" panose="020F0502020204030204" pitchFamily="34" charset="0"/>
                <a:ea typeface="Times New Roman" panose="02020603050405020304" pitchFamily="18" charset="0"/>
                <a:cs typeface="Calibri" panose="020F0502020204030204" pitchFamily="34" charset="0"/>
              </a:rPr>
              <a:t>questions and </a:t>
            </a:r>
            <a:r>
              <a:rPr lang="en-US" dirty="0" smtClean="0">
                <a:latin typeface="Calibri" panose="020F0502020204030204" pitchFamily="34" charset="0"/>
                <a:ea typeface="Times New Roman" panose="02020603050405020304" pitchFamily="18" charset="0"/>
                <a:cs typeface="Calibri" panose="020F0502020204030204" pitchFamily="34" charset="0"/>
              </a:rPr>
              <a:t>listening</a:t>
            </a:r>
            <a:endParaRPr lang="hu-HU" dirty="0" smtClean="0">
              <a:latin typeface="Calibri" panose="020F0502020204030204" pitchFamily="34" charset="0"/>
              <a:ea typeface="Times New Roman" panose="02020603050405020304" pitchFamily="18" charset="0"/>
              <a:cs typeface="Calibri" panose="020F0502020204030204" pitchFamily="34" charset="0"/>
            </a:endParaRPr>
          </a:p>
          <a:p>
            <a:pPr marL="342900" indent="-342900">
              <a:spcAft>
                <a:spcPts val="0"/>
              </a:spcAft>
              <a:buAutoNum type="arabicPeriod"/>
            </a:pPr>
            <a:r>
              <a:rPr lang="en-US" dirty="0" smtClean="0">
                <a:latin typeface="Calibri" panose="020F0502020204030204" pitchFamily="34" charset="0"/>
                <a:ea typeface="Times New Roman" panose="02020603050405020304" pitchFamily="18" charset="0"/>
                <a:cs typeface="Calibri" panose="020F0502020204030204" pitchFamily="34" charset="0"/>
              </a:rPr>
              <a:t>Negotiating</a:t>
            </a:r>
            <a:r>
              <a:rPr lang="en-US" dirty="0">
                <a:latin typeface="Calibri" panose="020F0502020204030204" pitchFamily="34" charset="0"/>
                <a:ea typeface="Times New Roman" panose="02020603050405020304" pitchFamily="18" charset="0"/>
                <a:cs typeface="Calibri" panose="020F0502020204030204" pitchFamily="34" charset="0"/>
              </a:rPr>
              <a:t>, moving and solution-building</a:t>
            </a:r>
            <a:endParaRPr lang="hu-HU"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72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84459" y="122443"/>
            <a:ext cx="3787191" cy="369332"/>
          </a:xfrm>
          <a:prstGeom prst="rect">
            <a:avLst/>
          </a:prstGeom>
          <a:solidFill>
            <a:schemeClr val="accent2">
              <a:lumMod val="20000"/>
              <a:lumOff val="80000"/>
            </a:schemeClr>
          </a:solidFill>
        </p:spPr>
        <p:txBody>
          <a:bodyPr wrap="none">
            <a:spAutoFit/>
          </a:bodyPr>
          <a:lstStyle/>
          <a:p>
            <a:r>
              <a:rPr lang="en-US" i="1" dirty="0">
                <a:latin typeface="Calibri" panose="020F0502020204030204" pitchFamily="34" charset="0"/>
                <a:ea typeface="Times New Roman" panose="02020603050405020304" pitchFamily="18" charset="0"/>
                <a:cs typeface="Calibri" panose="020F0502020204030204" pitchFamily="34" charset="0"/>
              </a:rPr>
              <a:t>How to bargain? Bargaining strategies</a:t>
            </a:r>
            <a:endParaRPr lang="hu-HU" i="1" dirty="0">
              <a:latin typeface="Calibri" panose="020F0502020204030204" pitchFamily="34" charset="0"/>
              <a:cs typeface="Calibri" panose="020F0502020204030204" pitchFamily="34" charset="0"/>
            </a:endParaRPr>
          </a:p>
        </p:txBody>
      </p:sp>
      <p:sp>
        <p:nvSpPr>
          <p:cNvPr id="3" name="Téglalap 2"/>
          <p:cNvSpPr/>
          <p:nvPr/>
        </p:nvSpPr>
        <p:spPr>
          <a:xfrm>
            <a:off x="4701310" y="1397937"/>
            <a:ext cx="6391563" cy="5355312"/>
          </a:xfrm>
          <a:prstGeom prst="rect">
            <a:avLst/>
          </a:prstGeom>
          <a:solidFill>
            <a:schemeClr val="accent1">
              <a:lumMod val="20000"/>
              <a:lumOff val="80000"/>
            </a:schemeClr>
          </a:solidFill>
          <a:ln>
            <a:solidFill>
              <a:srgbClr val="FFC000"/>
            </a:solidFill>
          </a:ln>
        </p:spPr>
        <p:txBody>
          <a:bodyPr wrap="square">
            <a:spAutoFit/>
          </a:bodyPr>
          <a:lstStyle/>
          <a:p>
            <a:pPr>
              <a:spcAft>
                <a:spcPts val="0"/>
              </a:spcAft>
            </a:pPr>
            <a:r>
              <a:rPr lang="en-US" dirty="0">
                <a:latin typeface="Calibri" panose="020F0502020204030204" pitchFamily="34" charset="0"/>
                <a:ea typeface="Times New Roman" panose="02020603050405020304" pitchFamily="18" charset="0"/>
              </a:rPr>
              <a:t>One approach is that bargaining can be </a:t>
            </a:r>
            <a:r>
              <a:rPr lang="en-US" u="sng" dirty="0">
                <a:latin typeface="Calibri" panose="020F0502020204030204" pitchFamily="34" charset="0"/>
                <a:ea typeface="Times New Roman" panose="02020603050405020304" pitchFamily="18" charset="0"/>
              </a:rPr>
              <a:t>hard and soft bargaining.</a:t>
            </a:r>
            <a:r>
              <a:rPr lang="en-US" dirty="0">
                <a:latin typeface="Calibri" panose="020F0502020204030204" pitchFamily="34" charset="0"/>
                <a:ea typeface="Times New Roman" panose="02020603050405020304" pitchFamily="18" charset="0"/>
              </a:rPr>
              <a:t> In soft bargaining the goal is to reach an agreement, in hard bargaining the goal is to win. Soft bargaining is </a:t>
            </a:r>
            <a:r>
              <a:rPr lang="en-US" dirty="0" err="1">
                <a:latin typeface="Calibri" panose="020F0502020204030204" pitchFamily="34" charset="0"/>
                <a:ea typeface="Times New Roman" panose="02020603050405020304" pitchFamily="18" charset="0"/>
              </a:rPr>
              <a:t>characterised</a:t>
            </a:r>
            <a:r>
              <a:rPr lang="en-US" dirty="0">
                <a:latin typeface="Calibri" panose="020F0502020204030204" pitchFamily="34" charset="0"/>
                <a:ea typeface="Times New Roman" panose="02020603050405020304" pitchFamily="18" charset="0"/>
              </a:rPr>
              <a:t> by making concessions, hard bargaining by demanding concessions. Soft bargaining is driven by trust, hard bargaining by mistrust. </a:t>
            </a:r>
            <a:endParaRPr lang="hu-HU" dirty="0" smtClean="0">
              <a:latin typeface="Calibri" panose="020F0502020204030204" pitchFamily="34" charset="0"/>
              <a:ea typeface="Times New Roman" panose="02020603050405020304" pitchFamily="18" charset="0"/>
            </a:endParaRPr>
          </a:p>
          <a:p>
            <a:pPr>
              <a:spcAft>
                <a:spcPts val="0"/>
              </a:spcAft>
            </a:pPr>
            <a:endParaRPr lang="hu-HU" dirty="0">
              <a:latin typeface="Calibri" panose="020F0502020204030204" pitchFamily="34" charset="0"/>
              <a:ea typeface="Times New Roman" panose="02020603050405020304" pitchFamily="18" charset="0"/>
            </a:endParaRPr>
          </a:p>
          <a:p>
            <a:pPr>
              <a:spcAft>
                <a:spcPts val="0"/>
              </a:spcAft>
            </a:pPr>
            <a:endParaRPr lang="hu-HU" dirty="0" smtClean="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In </a:t>
            </a:r>
            <a:r>
              <a:rPr lang="en-US" u="sng" dirty="0">
                <a:latin typeface="Calibri" panose="020F0502020204030204" pitchFamily="34" charset="0"/>
                <a:ea typeface="Times New Roman" panose="02020603050405020304" pitchFamily="18" charset="0"/>
              </a:rPr>
              <a:t>principled negoti</a:t>
            </a:r>
            <a:r>
              <a:rPr lang="en-US" dirty="0">
                <a:latin typeface="Calibri" panose="020F0502020204030204" pitchFamily="34" charset="0"/>
                <a:ea typeface="Times New Roman" panose="02020603050405020304" pitchFamily="18" charset="0"/>
              </a:rPr>
              <a:t>ation, negotiators rely on objective criteria - a fair, independent yardstick - to settle their differences. For example, they may agree to abide by standards such as market value, expert opinion, industry protocol or the law.  </a:t>
            </a:r>
            <a:endParaRPr lang="hu-HU" dirty="0" smtClean="0">
              <a:latin typeface="Calibri" panose="020F0502020204030204" pitchFamily="34" charset="0"/>
              <a:ea typeface="Times New Roman" panose="02020603050405020304" pitchFamily="18" charset="0"/>
            </a:endParaRPr>
          </a:p>
          <a:p>
            <a:pPr>
              <a:spcAft>
                <a:spcPts val="0"/>
              </a:spcAft>
            </a:pPr>
            <a:endParaRPr lang="hu-HU" dirty="0">
              <a:latin typeface="Calibri" panose="020F0502020204030204" pitchFamily="34" charset="0"/>
              <a:ea typeface="Times New Roman" panose="02020603050405020304" pitchFamily="18" charset="0"/>
            </a:endParaRPr>
          </a:p>
          <a:p>
            <a:pPr>
              <a:spcAft>
                <a:spcPts val="0"/>
              </a:spcAft>
            </a:pPr>
            <a:endParaRPr lang="hu-HU" dirty="0" smtClean="0">
              <a:latin typeface="Calibri" panose="020F0502020204030204" pitchFamily="34" charset="0"/>
              <a:ea typeface="Times New Roman" panose="02020603050405020304" pitchFamily="18" charset="0"/>
            </a:endParaRPr>
          </a:p>
          <a:p>
            <a:pPr>
              <a:spcAft>
                <a:spcPts val="0"/>
              </a:spcAft>
            </a:pPr>
            <a:endParaRPr lang="hu-HU" dirty="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Negotiators </a:t>
            </a:r>
            <a:r>
              <a:rPr lang="en-US" dirty="0">
                <a:latin typeface="Calibri" panose="020F0502020204030204" pitchFamily="34" charset="0"/>
                <a:ea typeface="Times New Roman" panose="02020603050405020304" pitchFamily="18" charset="0"/>
              </a:rPr>
              <a:t>with a predominantly </a:t>
            </a:r>
            <a:r>
              <a:rPr lang="en-US" u="sng" dirty="0">
                <a:latin typeface="Calibri" panose="020F0502020204030204" pitchFamily="34" charset="0"/>
                <a:ea typeface="Times New Roman" panose="02020603050405020304" pitchFamily="18" charset="0"/>
              </a:rPr>
              <a:t>cooperative style </a:t>
            </a:r>
            <a:r>
              <a:rPr lang="en-US" dirty="0">
                <a:latin typeface="Calibri" panose="020F0502020204030204" pitchFamily="34" charset="0"/>
                <a:ea typeface="Times New Roman" panose="02020603050405020304" pitchFamily="18" charset="0"/>
              </a:rPr>
              <a:t>are more successful than hard bargainers at finding innovative solutions that improve outcomes for all. Negotiators who tend to be more cooperative tend to be more satisfied with the process and their results (Source: Staff (2020)).</a:t>
            </a:r>
            <a:endParaRPr lang="hu-HU" dirty="0"/>
          </a:p>
        </p:txBody>
      </p:sp>
      <p:sp>
        <p:nvSpPr>
          <p:cNvPr id="6" name="Téglalap 5"/>
          <p:cNvSpPr/>
          <p:nvPr/>
        </p:nvSpPr>
        <p:spPr>
          <a:xfrm>
            <a:off x="311274" y="1415718"/>
            <a:ext cx="3673185" cy="369332"/>
          </a:xfrm>
          <a:prstGeom prst="rect">
            <a:avLst/>
          </a:prstGeom>
          <a:solidFill>
            <a:schemeClr val="accent6">
              <a:lumMod val="20000"/>
              <a:lumOff val="80000"/>
            </a:schemeClr>
          </a:solidFill>
        </p:spPr>
        <p:txBody>
          <a:bodyPr wrap="none">
            <a:spAutoFit/>
          </a:bodyPr>
          <a:lstStyle/>
          <a:p>
            <a:pPr>
              <a:spcAft>
                <a:spcPts val="0"/>
              </a:spcAft>
            </a:pPr>
            <a:r>
              <a:rPr lang="en-US" dirty="0">
                <a:latin typeface="Calibri" panose="020F0502020204030204" pitchFamily="34" charset="0"/>
                <a:ea typeface="Times New Roman" panose="02020603050405020304" pitchFamily="18" charset="0"/>
              </a:rPr>
              <a:t>Hard and soft negotiation strategies</a:t>
            </a:r>
            <a:endParaRPr lang="hu-HU" dirty="0" smtClean="0">
              <a:latin typeface="Times New Roman" panose="02020603050405020304" pitchFamily="18" charset="0"/>
              <a:ea typeface="Times New Roman" panose="02020603050405020304" pitchFamily="18" charset="0"/>
            </a:endParaRPr>
          </a:p>
        </p:txBody>
      </p:sp>
      <p:sp>
        <p:nvSpPr>
          <p:cNvPr id="7" name="Téglalap 6"/>
          <p:cNvSpPr/>
          <p:nvPr/>
        </p:nvSpPr>
        <p:spPr>
          <a:xfrm>
            <a:off x="202387" y="3388811"/>
            <a:ext cx="2778005" cy="646331"/>
          </a:xfrm>
          <a:prstGeom prst="rect">
            <a:avLst/>
          </a:prstGeom>
          <a:solidFill>
            <a:schemeClr val="accent6">
              <a:lumMod val="20000"/>
              <a:lumOff val="80000"/>
            </a:schemeClr>
          </a:solidFill>
        </p:spPr>
        <p:txBody>
          <a:bodyPr wrap="none">
            <a:spAutoFit/>
          </a:bodyPr>
          <a:lstStyle/>
          <a:p>
            <a:pPr>
              <a:spcAft>
                <a:spcPts val="0"/>
              </a:spcAft>
            </a:pPr>
            <a:r>
              <a:rPr lang="hu-HU" dirty="0" err="1">
                <a:latin typeface="Calibri" panose="020F0502020204030204" pitchFamily="34" charset="0"/>
                <a:ea typeface="Times New Roman" panose="02020603050405020304" pitchFamily="18" charset="0"/>
              </a:rPr>
              <a:t>Value-creating</a:t>
            </a:r>
            <a:r>
              <a:rPr lang="hu-HU" dirty="0">
                <a:latin typeface="Calibri" panose="020F0502020204030204" pitchFamily="34" charset="0"/>
                <a:ea typeface="Times New Roman" panose="02020603050405020304" pitchFamily="18" charset="0"/>
              </a:rPr>
              <a:t> (</a:t>
            </a:r>
            <a:r>
              <a:rPr lang="hu-HU" dirty="0" err="1">
                <a:latin typeface="Calibri" panose="020F0502020204030204" pitchFamily="34" charset="0"/>
                <a:ea typeface="Times New Roman" panose="02020603050405020304" pitchFamily="18" charset="0"/>
              </a:rPr>
              <a:t>principled</a:t>
            </a:r>
            <a:r>
              <a:rPr lang="hu-HU" dirty="0">
                <a:latin typeface="Calibri" panose="020F0502020204030204" pitchFamily="34" charset="0"/>
                <a:ea typeface="Times New Roman" panose="02020603050405020304" pitchFamily="18" charset="0"/>
              </a:rPr>
              <a:t>), </a:t>
            </a:r>
            <a:endParaRPr lang="hu-HU" dirty="0" smtClean="0">
              <a:latin typeface="Calibri" panose="020F0502020204030204" pitchFamily="34" charset="0"/>
              <a:ea typeface="Times New Roman" panose="02020603050405020304" pitchFamily="18" charset="0"/>
            </a:endParaRPr>
          </a:p>
          <a:p>
            <a:pPr>
              <a:spcAft>
                <a:spcPts val="0"/>
              </a:spcAft>
            </a:pPr>
            <a:r>
              <a:rPr lang="hu-HU" dirty="0" err="1" smtClean="0">
                <a:latin typeface="Calibri" panose="020F0502020204030204" pitchFamily="34" charset="0"/>
                <a:ea typeface="Times New Roman" panose="02020603050405020304" pitchFamily="18" charset="0"/>
              </a:rPr>
              <a:t>cooperative</a:t>
            </a:r>
            <a:r>
              <a:rPr lang="hu-HU" dirty="0" smtClean="0">
                <a:latin typeface="Calibri" panose="020F0502020204030204" pitchFamily="34" charset="0"/>
                <a:ea typeface="Times New Roman" panose="02020603050405020304" pitchFamily="18" charset="0"/>
              </a:rPr>
              <a:t> </a:t>
            </a:r>
            <a:r>
              <a:rPr lang="hu-HU" dirty="0" err="1">
                <a:latin typeface="Calibri" panose="020F0502020204030204" pitchFamily="34" charset="0"/>
                <a:ea typeface="Times New Roman" panose="02020603050405020304" pitchFamily="18" charset="0"/>
              </a:rPr>
              <a:t>negotiation</a:t>
            </a:r>
            <a:endParaRPr lang="hu-HU" dirty="0" smtClean="0">
              <a:latin typeface="Times New Roman" panose="02020603050405020304" pitchFamily="18" charset="0"/>
              <a:ea typeface="Times New Roman" panose="02020603050405020304" pitchFamily="18" charset="0"/>
            </a:endParaRPr>
          </a:p>
        </p:txBody>
      </p:sp>
      <p:sp>
        <p:nvSpPr>
          <p:cNvPr id="8" name="Téglalap 7"/>
          <p:cNvSpPr/>
          <p:nvPr/>
        </p:nvSpPr>
        <p:spPr>
          <a:xfrm>
            <a:off x="316915" y="5273091"/>
            <a:ext cx="3030638" cy="369332"/>
          </a:xfrm>
          <a:prstGeom prst="rect">
            <a:avLst/>
          </a:prstGeom>
          <a:solidFill>
            <a:schemeClr val="accent6">
              <a:lumMod val="20000"/>
              <a:lumOff val="80000"/>
            </a:schemeClr>
          </a:solidFill>
        </p:spPr>
        <p:txBody>
          <a:bodyPr wrap="none">
            <a:spAutoFit/>
          </a:bodyPr>
          <a:lstStyle/>
          <a:p>
            <a:r>
              <a:rPr lang="hu-HU" dirty="0" err="1">
                <a:solidFill>
                  <a:srgbClr val="202124"/>
                </a:solidFill>
                <a:latin typeface="Calibri" panose="020F0502020204030204" pitchFamily="34" charset="0"/>
                <a:ea typeface="Times New Roman" panose="02020603050405020304" pitchFamily="18" charset="0"/>
              </a:rPr>
              <a:t>Cooperative</a:t>
            </a:r>
            <a:r>
              <a:rPr lang="hu-HU" dirty="0">
                <a:solidFill>
                  <a:srgbClr val="202124"/>
                </a:solidFill>
                <a:latin typeface="Calibri" panose="020F0502020204030204" pitchFamily="34" charset="0"/>
                <a:ea typeface="Times New Roman" panose="02020603050405020304" pitchFamily="18" charset="0"/>
              </a:rPr>
              <a:t> </a:t>
            </a:r>
            <a:r>
              <a:rPr lang="hu-HU" dirty="0" err="1">
                <a:solidFill>
                  <a:srgbClr val="202124"/>
                </a:solidFill>
                <a:latin typeface="Calibri" panose="020F0502020204030204" pitchFamily="34" charset="0"/>
                <a:ea typeface="Times New Roman" panose="02020603050405020304" pitchFamily="18" charset="0"/>
              </a:rPr>
              <a:t>style</a:t>
            </a:r>
            <a:r>
              <a:rPr lang="hu-HU" dirty="0">
                <a:solidFill>
                  <a:srgbClr val="202124"/>
                </a:solidFill>
                <a:latin typeface="Calibri" panose="020F0502020204030204" pitchFamily="34" charset="0"/>
                <a:ea typeface="Times New Roman" panose="02020603050405020304" pitchFamily="18" charset="0"/>
              </a:rPr>
              <a:t> </a:t>
            </a:r>
            <a:r>
              <a:rPr lang="hu-HU" dirty="0" err="1">
                <a:solidFill>
                  <a:srgbClr val="202124"/>
                </a:solidFill>
                <a:latin typeface="Calibri" panose="020F0502020204030204" pitchFamily="34" charset="0"/>
                <a:ea typeface="Times New Roman" panose="02020603050405020304" pitchFamily="18" charset="0"/>
              </a:rPr>
              <a:t>negotiations</a:t>
            </a:r>
            <a:endParaRPr lang="hu-HU" dirty="0"/>
          </a:p>
        </p:txBody>
      </p:sp>
      <p:sp>
        <p:nvSpPr>
          <p:cNvPr id="9" name="Jobbra nyíl 8"/>
          <p:cNvSpPr/>
          <p:nvPr/>
        </p:nvSpPr>
        <p:spPr>
          <a:xfrm>
            <a:off x="3603639" y="52444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Jobbra nyíl 10"/>
          <p:cNvSpPr/>
          <p:nvPr/>
        </p:nvSpPr>
        <p:spPr>
          <a:xfrm>
            <a:off x="3683146" y="1785050"/>
            <a:ext cx="978408" cy="397559"/>
          </a:xfrm>
          <a:prstGeom prst="rightArrow">
            <a:avLst>
              <a:gd name="adj1" fmla="val 6143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Jobbra nyíl 11"/>
          <p:cNvSpPr/>
          <p:nvPr/>
        </p:nvSpPr>
        <p:spPr>
          <a:xfrm>
            <a:off x="3728524" y="3909338"/>
            <a:ext cx="89327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278328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403927" y="1409842"/>
            <a:ext cx="4802909" cy="3416320"/>
          </a:xfrm>
          <a:prstGeom prst="rect">
            <a:avLst/>
          </a:prstGeom>
          <a:solidFill>
            <a:schemeClr val="accent1">
              <a:lumMod val="40000"/>
              <a:lumOff val="60000"/>
            </a:schemeClr>
          </a:solidFill>
          <a:ln>
            <a:solidFill>
              <a:srgbClr val="FFC000"/>
            </a:solidFill>
          </a:ln>
        </p:spPr>
        <p:txBody>
          <a:bodyPr wrap="square">
            <a:spAutoFit/>
          </a:bodyPr>
          <a:lstStyle/>
          <a:p>
            <a:pPr>
              <a:spcAft>
                <a:spcPts val="0"/>
              </a:spcAft>
            </a:pPr>
            <a:r>
              <a:rPr lang="en-US" i="1" dirty="0">
                <a:latin typeface="Calibri" panose="020F0502020204030204" pitchFamily="34" charset="0"/>
                <a:ea typeface="Times New Roman" panose="02020603050405020304" pitchFamily="18" charset="0"/>
              </a:rPr>
              <a:t>Even if you negotiate in person</a:t>
            </a:r>
            <a:r>
              <a:rPr lang="en-US" i="1" dirty="0" smtClean="0">
                <a:latin typeface="Calibri" panose="020F0502020204030204" pitchFamily="34" charset="0"/>
                <a:ea typeface="Times New Roman" panose="02020603050405020304" pitchFamily="18" charset="0"/>
              </a:rPr>
              <a:t>:</a:t>
            </a:r>
            <a:endParaRPr lang="hu-HU" i="1" dirty="0" smtClean="0">
              <a:latin typeface="Calibri" panose="020F0502020204030204" pitchFamily="34" charset="0"/>
              <a:ea typeface="Times New Roman" panose="02020603050405020304" pitchFamily="18" charset="0"/>
            </a:endParaRPr>
          </a:p>
          <a:p>
            <a:pPr>
              <a:spcAft>
                <a:spcPts val="0"/>
              </a:spcAft>
            </a:pPr>
            <a:endParaRPr lang="hu-HU" i="1" dirty="0" smtClean="0">
              <a:latin typeface="Calibri" panose="020F0502020204030204" pitchFamily="34" charset="0"/>
              <a:ea typeface="Times New Roman" panose="02020603050405020304" pitchFamily="18" charset="0"/>
            </a:endParaRPr>
          </a:p>
          <a:p>
            <a:pPr marL="342900" indent="-342900">
              <a:spcAft>
                <a:spcPts val="0"/>
              </a:spcAft>
              <a:buAutoNum type="arabicPeriod"/>
            </a:pPr>
            <a:r>
              <a:rPr lang="en-US" dirty="0" smtClean="0">
                <a:latin typeface="Calibri" panose="020F0502020204030204" pitchFamily="34" charset="0"/>
                <a:ea typeface="Times New Roman" panose="02020603050405020304" pitchFamily="18" charset="0"/>
              </a:rPr>
              <a:t>Learn </a:t>
            </a:r>
            <a:r>
              <a:rPr lang="en-US" dirty="0">
                <a:latin typeface="Calibri" panose="020F0502020204030204" pitchFamily="34" charset="0"/>
                <a:ea typeface="Times New Roman" panose="02020603050405020304" pitchFamily="18" charset="0"/>
              </a:rPr>
              <a:t>about industry pay scales</a:t>
            </a:r>
            <a:r>
              <a:rPr lang="en-US" dirty="0" smtClean="0">
                <a:latin typeface="Calibri" panose="020F0502020204030204" pitchFamily="34" charset="0"/>
                <a:ea typeface="Times New Roman" panose="02020603050405020304" pitchFamily="18" charset="0"/>
              </a:rPr>
              <a:t>.</a:t>
            </a:r>
            <a:endParaRPr lang="hu-HU" dirty="0" smtClean="0">
              <a:latin typeface="Calibri" panose="020F0502020204030204" pitchFamily="34" charset="0"/>
              <a:ea typeface="Times New Roman" panose="02020603050405020304" pitchFamily="18" charset="0"/>
            </a:endParaRPr>
          </a:p>
          <a:p>
            <a:pPr marL="342900" indent="-342900">
              <a:spcAft>
                <a:spcPts val="0"/>
              </a:spcAft>
              <a:buAutoNum type="arabicPeriod"/>
            </a:pPr>
            <a:r>
              <a:rPr lang="en-US" dirty="0" smtClean="0">
                <a:latin typeface="Calibri" panose="020F0502020204030204" pitchFamily="34" charset="0"/>
                <a:ea typeface="Times New Roman" panose="02020603050405020304" pitchFamily="18" charset="0"/>
              </a:rPr>
              <a:t>Build </a:t>
            </a:r>
            <a:r>
              <a:rPr lang="en-US" dirty="0">
                <a:latin typeface="Calibri" panose="020F0502020204030204" pitchFamily="34" charset="0"/>
                <a:ea typeface="Times New Roman" panose="02020603050405020304" pitchFamily="18" charset="0"/>
              </a:rPr>
              <a:t>your case</a:t>
            </a:r>
            <a:r>
              <a:rPr lang="en-US" dirty="0" smtClean="0">
                <a:latin typeface="Calibri" panose="020F0502020204030204" pitchFamily="34" charset="0"/>
                <a:ea typeface="Times New Roman" panose="02020603050405020304" pitchFamily="18" charset="0"/>
              </a:rPr>
              <a:t>.</a:t>
            </a:r>
            <a:endParaRPr lang="hu-HU" dirty="0" smtClean="0">
              <a:latin typeface="Calibri" panose="020F0502020204030204" pitchFamily="34" charset="0"/>
              <a:ea typeface="Times New Roman" panose="02020603050405020304" pitchFamily="18" charset="0"/>
            </a:endParaRPr>
          </a:p>
          <a:p>
            <a:pPr marL="342900" indent="-342900">
              <a:spcAft>
                <a:spcPts val="0"/>
              </a:spcAft>
              <a:buAutoNum type="arabicPeriod"/>
            </a:pPr>
            <a:r>
              <a:rPr lang="hu-HU" dirty="0" smtClean="0">
                <a:latin typeface="Calibri" panose="020F0502020204030204" pitchFamily="34" charset="0"/>
                <a:ea typeface="Times New Roman" panose="02020603050405020304" pitchFamily="18" charset="0"/>
              </a:rPr>
              <a:t>T</a:t>
            </a:r>
            <a:r>
              <a:rPr lang="en-US" dirty="0" smtClean="0">
                <a:latin typeface="Calibri" panose="020F0502020204030204" pitchFamily="34" charset="0"/>
                <a:ea typeface="Times New Roman" panose="02020603050405020304" pitchFamily="18" charset="0"/>
              </a:rPr>
              <a:t>ell </a:t>
            </a:r>
            <a:r>
              <a:rPr lang="en-US" dirty="0">
                <a:latin typeface="Calibri" panose="020F0502020204030204" pitchFamily="34" charset="0"/>
                <a:ea typeface="Times New Roman" panose="02020603050405020304" pitchFamily="18" charset="0"/>
              </a:rPr>
              <a:t>the truth</a:t>
            </a:r>
            <a:r>
              <a:rPr lang="en-US" dirty="0" smtClean="0">
                <a:latin typeface="Calibri" panose="020F0502020204030204" pitchFamily="34" charset="0"/>
                <a:ea typeface="Times New Roman" panose="02020603050405020304" pitchFamily="18" charset="0"/>
              </a:rPr>
              <a:t>.</a:t>
            </a:r>
            <a:endParaRPr lang="hu-HU" dirty="0" smtClean="0">
              <a:latin typeface="Calibri" panose="020F0502020204030204" pitchFamily="34" charset="0"/>
              <a:ea typeface="Times New Roman" panose="02020603050405020304" pitchFamily="18" charset="0"/>
            </a:endParaRPr>
          </a:p>
          <a:p>
            <a:pPr marL="342900" indent="-342900">
              <a:spcAft>
                <a:spcPts val="0"/>
              </a:spcAft>
              <a:buAutoNum type="arabicPeriod"/>
            </a:pPr>
            <a:r>
              <a:rPr lang="en-US" dirty="0" smtClean="0">
                <a:latin typeface="Calibri" panose="020F0502020204030204" pitchFamily="34" charset="0"/>
                <a:ea typeface="Times New Roman" panose="02020603050405020304" pitchFamily="18" charset="0"/>
              </a:rPr>
              <a:t>Consider </a:t>
            </a:r>
            <a:r>
              <a:rPr lang="en-US" dirty="0">
                <a:latin typeface="Calibri" panose="020F0502020204030204" pitchFamily="34" charset="0"/>
                <a:ea typeface="Times New Roman" panose="02020603050405020304" pitchFamily="18" charset="0"/>
              </a:rPr>
              <a:t>benefits and perks</a:t>
            </a:r>
            <a:r>
              <a:rPr lang="en-US" dirty="0" smtClean="0">
                <a:latin typeface="Calibri" panose="020F0502020204030204" pitchFamily="34" charset="0"/>
                <a:ea typeface="Times New Roman" panose="02020603050405020304" pitchFamily="18" charset="0"/>
              </a:rPr>
              <a:t>.</a:t>
            </a:r>
            <a:endParaRPr lang="hu-HU" dirty="0" smtClean="0">
              <a:latin typeface="Calibri" panose="020F0502020204030204" pitchFamily="34" charset="0"/>
              <a:ea typeface="Times New Roman" panose="02020603050405020304" pitchFamily="18" charset="0"/>
            </a:endParaRPr>
          </a:p>
          <a:p>
            <a:pPr marL="342900" indent="-342900">
              <a:spcAft>
                <a:spcPts val="0"/>
              </a:spcAft>
              <a:buAutoNum type="arabicPeriod"/>
            </a:pPr>
            <a:r>
              <a:rPr lang="en-US" dirty="0" smtClean="0">
                <a:latin typeface="Calibri" panose="020F0502020204030204" pitchFamily="34" charset="0"/>
                <a:ea typeface="Times New Roman" panose="02020603050405020304" pitchFamily="18" charset="0"/>
              </a:rPr>
              <a:t>Practice </a:t>
            </a:r>
            <a:r>
              <a:rPr lang="en-US" dirty="0">
                <a:latin typeface="Calibri" panose="020F0502020204030204" pitchFamily="34" charset="0"/>
                <a:ea typeface="Times New Roman" panose="02020603050405020304" pitchFamily="18" charset="0"/>
              </a:rPr>
              <a:t>your presentation</a:t>
            </a:r>
            <a:r>
              <a:rPr lang="en-US" dirty="0" smtClean="0">
                <a:latin typeface="Calibri" panose="020F0502020204030204" pitchFamily="34" charset="0"/>
                <a:ea typeface="Times New Roman" panose="02020603050405020304" pitchFamily="18" charset="0"/>
              </a:rPr>
              <a:t>.</a:t>
            </a:r>
            <a:endParaRPr lang="hu-HU" dirty="0" smtClean="0">
              <a:latin typeface="Calibri" panose="020F0502020204030204" pitchFamily="34" charset="0"/>
              <a:ea typeface="Times New Roman" panose="02020603050405020304" pitchFamily="18" charset="0"/>
            </a:endParaRPr>
          </a:p>
          <a:p>
            <a:pPr marL="342900" indent="-342900">
              <a:spcAft>
                <a:spcPts val="0"/>
              </a:spcAft>
              <a:buAutoNum type="arabicPeriod"/>
            </a:pPr>
            <a:r>
              <a:rPr lang="en-US" dirty="0" smtClean="0">
                <a:latin typeface="Calibri" panose="020F0502020204030204" pitchFamily="34" charset="0"/>
                <a:ea typeface="Times New Roman" panose="02020603050405020304" pitchFamily="18" charset="0"/>
              </a:rPr>
              <a:t>Know </a:t>
            </a:r>
            <a:r>
              <a:rPr lang="en-US" dirty="0">
                <a:latin typeface="Calibri" panose="020F0502020204030204" pitchFamily="34" charset="0"/>
                <a:ea typeface="Times New Roman" panose="02020603050405020304" pitchFamily="18" charset="0"/>
              </a:rPr>
              <a:t>when to stop</a:t>
            </a:r>
            <a:r>
              <a:rPr lang="en-US" dirty="0" smtClean="0">
                <a:latin typeface="Calibri" panose="020F0502020204030204" pitchFamily="34" charset="0"/>
                <a:ea typeface="Times New Roman" panose="02020603050405020304" pitchFamily="18" charset="0"/>
              </a:rPr>
              <a:t>.</a:t>
            </a:r>
            <a:endParaRPr lang="hu-HU" dirty="0" smtClean="0">
              <a:latin typeface="Calibri" panose="020F0502020204030204" pitchFamily="34" charset="0"/>
              <a:ea typeface="Times New Roman" panose="02020603050405020304" pitchFamily="18" charset="0"/>
            </a:endParaRPr>
          </a:p>
          <a:p>
            <a:pPr marL="342900" indent="-342900">
              <a:spcAft>
                <a:spcPts val="0"/>
              </a:spcAft>
              <a:buAutoNum type="arabicPeriod"/>
            </a:pPr>
            <a:r>
              <a:rPr lang="en-US" dirty="0" smtClean="0">
                <a:latin typeface="Calibri" panose="020F0502020204030204" pitchFamily="34" charset="0"/>
                <a:ea typeface="Times New Roman" panose="02020603050405020304" pitchFamily="18" charset="0"/>
              </a:rPr>
              <a:t>Get </a:t>
            </a:r>
            <a:r>
              <a:rPr lang="en-US" dirty="0">
                <a:latin typeface="Calibri" panose="020F0502020204030204" pitchFamily="34" charset="0"/>
                <a:ea typeface="Times New Roman" panose="02020603050405020304" pitchFamily="18" charset="0"/>
              </a:rPr>
              <a:t>it all in writing</a:t>
            </a:r>
            <a:r>
              <a:rPr lang="en-US" dirty="0" smtClean="0">
                <a:latin typeface="Calibri" panose="020F0502020204030204" pitchFamily="34" charset="0"/>
                <a:ea typeface="Times New Roman" panose="02020603050405020304" pitchFamily="18" charset="0"/>
              </a:rPr>
              <a:t>.</a:t>
            </a:r>
            <a:endParaRPr lang="hu-HU" dirty="0" smtClean="0">
              <a:latin typeface="Calibri" panose="020F0502020204030204" pitchFamily="34" charset="0"/>
              <a:ea typeface="Times New Roman" panose="02020603050405020304" pitchFamily="18" charset="0"/>
            </a:endParaRPr>
          </a:p>
          <a:p>
            <a:pPr marL="342900" indent="-342900">
              <a:spcAft>
                <a:spcPts val="0"/>
              </a:spcAft>
              <a:buAutoNum type="arabicPeriod"/>
            </a:pPr>
            <a:r>
              <a:rPr lang="en-US" dirty="0" smtClean="0">
                <a:latin typeface="Calibri" panose="020F0502020204030204" pitchFamily="34" charset="0"/>
                <a:ea typeface="Times New Roman" panose="02020603050405020304" pitchFamily="18" charset="0"/>
              </a:rPr>
              <a:t>Stay </a:t>
            </a:r>
            <a:r>
              <a:rPr lang="en-US" dirty="0">
                <a:latin typeface="Calibri" panose="020F0502020204030204" pitchFamily="34" charset="0"/>
                <a:ea typeface="Times New Roman" panose="02020603050405020304" pitchFamily="18" charset="0"/>
              </a:rPr>
              <a:t>positive</a:t>
            </a:r>
            <a:r>
              <a:rPr lang="en-US" dirty="0" smtClean="0">
                <a:latin typeface="Calibri" panose="020F0502020204030204" pitchFamily="34" charset="0"/>
                <a:ea typeface="Times New Roman" panose="02020603050405020304" pitchFamily="18" charset="0"/>
              </a:rPr>
              <a:t>.</a:t>
            </a:r>
            <a:endParaRPr lang="hu-HU" dirty="0" smtClean="0">
              <a:latin typeface="Calibri" panose="020F0502020204030204" pitchFamily="34" charset="0"/>
              <a:ea typeface="Times New Roman" panose="02020603050405020304" pitchFamily="18" charset="0"/>
            </a:endParaRPr>
          </a:p>
          <a:p>
            <a:pPr marL="342900" indent="-342900">
              <a:spcAft>
                <a:spcPts val="0"/>
              </a:spcAft>
              <a:buAutoNum type="arabicPeriod"/>
            </a:pPr>
            <a:endParaRPr lang="hu-HU" i="1" dirty="0">
              <a:latin typeface="Calibri" panose="020F0502020204030204" pitchFamily="34" charset="0"/>
              <a:ea typeface="Times New Roman" panose="02020603050405020304" pitchFamily="18" charset="0"/>
            </a:endParaRPr>
          </a:p>
          <a:p>
            <a:pPr>
              <a:spcAft>
                <a:spcPts val="0"/>
              </a:spcAft>
            </a:pPr>
            <a:r>
              <a:rPr lang="en-US" i="1" dirty="0" smtClean="0">
                <a:latin typeface="Calibri" panose="020F0502020204030204" pitchFamily="34" charset="0"/>
                <a:ea typeface="Times New Roman" panose="02020603050405020304" pitchFamily="18" charset="0"/>
              </a:rPr>
              <a:t>(</a:t>
            </a:r>
            <a:r>
              <a:rPr lang="en-US" i="1" dirty="0">
                <a:latin typeface="Calibri" panose="020F0502020204030204" pitchFamily="34" charset="0"/>
                <a:ea typeface="Times New Roman" panose="02020603050405020304" pitchFamily="18" charset="0"/>
              </a:rPr>
              <a:t>Source: Half, R. (2022)</a:t>
            </a:r>
            <a:endParaRPr lang="hu-HU" dirty="0"/>
          </a:p>
        </p:txBody>
      </p:sp>
      <p:sp>
        <p:nvSpPr>
          <p:cNvPr id="3" name="Szövegdoboz 2"/>
          <p:cNvSpPr txBox="1"/>
          <p:nvPr/>
        </p:nvSpPr>
        <p:spPr>
          <a:xfrm>
            <a:off x="1403927" y="858982"/>
            <a:ext cx="2802755" cy="400110"/>
          </a:xfrm>
          <a:prstGeom prst="rect">
            <a:avLst/>
          </a:prstGeom>
          <a:solidFill>
            <a:schemeClr val="accent2">
              <a:lumMod val="20000"/>
              <a:lumOff val="80000"/>
            </a:schemeClr>
          </a:solidFill>
        </p:spPr>
        <p:txBody>
          <a:bodyPr wrap="none" rtlCol="0">
            <a:spAutoFit/>
          </a:bodyPr>
          <a:lstStyle/>
          <a:p>
            <a:r>
              <a:rPr lang="en-US" sz="2000" i="1" dirty="0"/>
              <a:t>Some tips for the bargain</a:t>
            </a:r>
            <a:endParaRPr lang="hu-HU" sz="2000" i="1" dirty="0"/>
          </a:p>
        </p:txBody>
      </p:sp>
      <p:sp>
        <p:nvSpPr>
          <p:cNvPr id="4" name="Téglalap 3"/>
          <p:cNvSpPr/>
          <p:nvPr/>
        </p:nvSpPr>
        <p:spPr>
          <a:xfrm>
            <a:off x="8133757" y="889760"/>
            <a:ext cx="2676567" cy="369332"/>
          </a:xfrm>
          <a:prstGeom prst="rect">
            <a:avLst/>
          </a:prstGeom>
          <a:solidFill>
            <a:schemeClr val="accent1">
              <a:lumMod val="20000"/>
              <a:lumOff val="80000"/>
            </a:schemeClr>
          </a:solidFill>
        </p:spPr>
        <p:txBody>
          <a:bodyPr wrap="none">
            <a:spAutoFit/>
          </a:bodyPr>
          <a:lstStyle/>
          <a:p>
            <a:r>
              <a:rPr lang="en-US" i="1" dirty="0">
                <a:latin typeface="Calibri" panose="020F0502020204030204" pitchFamily="34" charset="0"/>
                <a:ea typeface="Times New Roman" panose="02020603050405020304" pitchFamily="18" charset="0"/>
                <a:cs typeface="Calibri" panose="020F0502020204030204" pitchFamily="34" charset="0"/>
              </a:rPr>
              <a:t>Focal points of the </a:t>
            </a:r>
            <a:r>
              <a:rPr lang="hu-HU" i="1" dirty="0" err="1" smtClean="0">
                <a:latin typeface="Calibri" panose="020F0502020204030204" pitchFamily="34" charset="0"/>
                <a:ea typeface="Times New Roman" panose="02020603050405020304" pitchFamily="18" charset="0"/>
                <a:cs typeface="Calibri" panose="020F0502020204030204" pitchFamily="34" charset="0"/>
              </a:rPr>
              <a:t>bargain</a:t>
            </a:r>
            <a:endParaRPr lang="hu-HU" i="1" dirty="0">
              <a:latin typeface="Calibri" panose="020F0502020204030204" pitchFamily="34" charset="0"/>
              <a:cs typeface="Calibri" panose="020F0502020204030204" pitchFamily="34" charset="0"/>
            </a:endParaRPr>
          </a:p>
        </p:txBody>
      </p:sp>
      <p:sp>
        <p:nvSpPr>
          <p:cNvPr id="5" name="Téglalap 4"/>
          <p:cNvSpPr/>
          <p:nvPr/>
        </p:nvSpPr>
        <p:spPr>
          <a:xfrm>
            <a:off x="6280728" y="1409842"/>
            <a:ext cx="5615708" cy="5078313"/>
          </a:xfrm>
          <a:prstGeom prst="rect">
            <a:avLst/>
          </a:prstGeom>
          <a:solidFill>
            <a:schemeClr val="accent2">
              <a:lumMod val="20000"/>
              <a:lumOff val="80000"/>
            </a:schemeClr>
          </a:solidFill>
        </p:spPr>
        <p:txBody>
          <a:bodyPr wrap="square">
            <a:spAutoFit/>
          </a:bodyPr>
          <a:lstStyle/>
          <a:p>
            <a:pPr>
              <a:spcAft>
                <a:spcPts val="0"/>
              </a:spcAft>
            </a:pPr>
            <a:r>
              <a:rPr lang="en-US" dirty="0">
                <a:latin typeface="Calibri" panose="020F0502020204030204" pitchFamily="34" charset="0"/>
                <a:ea typeface="Times New Roman" panose="02020603050405020304" pitchFamily="18" charset="0"/>
              </a:rPr>
              <a:t>What do the previous results show, where are there significant discrepancies, differences, injustices? </a:t>
            </a:r>
            <a:endParaRPr lang="hu-HU" dirty="0" smtClean="0">
              <a:latin typeface="Calibri" panose="020F0502020204030204" pitchFamily="34" charset="0"/>
              <a:ea typeface="Times New Roman" panose="02020603050405020304" pitchFamily="18" charset="0"/>
            </a:endParaRPr>
          </a:p>
          <a:p>
            <a:pPr>
              <a:spcAft>
                <a:spcPts val="0"/>
              </a:spcAft>
            </a:pPr>
            <a:endParaRPr lang="hu-HU" dirty="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What </a:t>
            </a:r>
            <a:r>
              <a:rPr lang="en-US" dirty="0">
                <a:latin typeface="Calibri" panose="020F0502020204030204" pitchFamily="34" charset="0"/>
                <a:ea typeface="Times New Roman" panose="02020603050405020304" pitchFamily="18" charset="0"/>
              </a:rPr>
              <a:t>should we focus on in the bargaining process</a:t>
            </a:r>
            <a:r>
              <a:rPr lang="en-US" dirty="0" smtClean="0">
                <a:latin typeface="Calibri" panose="020F0502020204030204" pitchFamily="34" charset="0"/>
                <a:ea typeface="Times New Roman" panose="02020603050405020304" pitchFamily="18" charset="0"/>
              </a:rPr>
              <a:t>?</a:t>
            </a:r>
            <a:endParaRPr lang="hu-HU" dirty="0" smtClean="0">
              <a:latin typeface="Calibri" panose="020F0502020204030204" pitchFamily="34" charset="0"/>
              <a:ea typeface="Times New Roman" panose="02020603050405020304" pitchFamily="18" charset="0"/>
            </a:endParaRPr>
          </a:p>
          <a:p>
            <a:pPr>
              <a:spcAft>
                <a:spcPts val="0"/>
              </a:spcAft>
            </a:pPr>
            <a:endParaRPr lang="hu-HU" dirty="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Let </a:t>
            </a:r>
            <a:r>
              <a:rPr lang="en-US" dirty="0">
                <a:latin typeface="Calibri" panose="020F0502020204030204" pitchFamily="34" charset="0"/>
                <a:ea typeface="Times New Roman" panose="02020603050405020304" pitchFamily="18" charset="0"/>
              </a:rPr>
              <a:t>us formulate some points that could be defensible arguments in the bargaining process</a:t>
            </a:r>
            <a:r>
              <a:rPr lang="en-US" dirty="0" smtClean="0">
                <a:latin typeface="Calibri" panose="020F0502020204030204" pitchFamily="34" charset="0"/>
                <a:ea typeface="Times New Roman" panose="02020603050405020304" pitchFamily="18" charset="0"/>
              </a:rPr>
              <a:t>.</a:t>
            </a:r>
            <a:endParaRPr lang="hu-HU" dirty="0" smtClean="0">
              <a:latin typeface="Calibri" panose="020F0502020204030204" pitchFamily="34" charset="0"/>
              <a:ea typeface="Times New Roman" panose="02020603050405020304" pitchFamily="18" charset="0"/>
            </a:endParaRPr>
          </a:p>
          <a:p>
            <a:pPr>
              <a:spcAft>
                <a:spcPts val="0"/>
              </a:spcAft>
            </a:pPr>
            <a:endParaRPr lang="hu-HU" i="1" dirty="0">
              <a:latin typeface="Calibri" panose="020F0502020204030204" pitchFamily="34" charset="0"/>
              <a:ea typeface="Times New Roman" panose="02020603050405020304" pitchFamily="18" charset="0"/>
            </a:endParaRPr>
          </a:p>
          <a:p>
            <a:pPr>
              <a:spcAft>
                <a:spcPts val="0"/>
              </a:spcAft>
            </a:pPr>
            <a:r>
              <a:rPr lang="hu-HU" i="1" dirty="0" smtClean="0">
                <a:latin typeface="Calibri" panose="020F0502020204030204" pitchFamily="34" charset="0"/>
                <a:ea typeface="Times New Roman" panose="02020603050405020304" pitchFamily="18" charset="0"/>
              </a:rPr>
              <a:t>1</a:t>
            </a:r>
            <a:r>
              <a:rPr lang="hu-HU" i="1" dirty="0">
                <a:latin typeface="Calibri" panose="020F0502020204030204" pitchFamily="34" charset="0"/>
                <a:ea typeface="Times New Roman" panose="02020603050405020304" pitchFamily="18" charset="0"/>
              </a:rPr>
              <a:t>.</a:t>
            </a:r>
            <a:endParaRPr lang="hu-HU" dirty="0">
              <a:latin typeface="Times New Roman" panose="02020603050405020304" pitchFamily="18" charset="0"/>
              <a:ea typeface="Times New Roman" panose="02020603050405020304" pitchFamily="18" charset="0"/>
            </a:endParaRPr>
          </a:p>
          <a:p>
            <a:pPr>
              <a:spcAft>
                <a:spcPts val="0"/>
              </a:spcAft>
            </a:pPr>
            <a:r>
              <a:rPr lang="en-US" i="1" dirty="0">
                <a:latin typeface="Calibri" panose="020F0502020204030204" pitchFamily="34" charset="0"/>
                <a:ea typeface="Times New Roman" panose="02020603050405020304" pitchFamily="18" charset="0"/>
              </a:rPr>
              <a:t> </a:t>
            </a:r>
            <a:endParaRPr lang="hu-HU" dirty="0">
              <a:latin typeface="Times New Roman" panose="02020603050405020304" pitchFamily="18" charset="0"/>
              <a:ea typeface="Times New Roman" panose="02020603050405020304" pitchFamily="18" charset="0"/>
            </a:endParaRPr>
          </a:p>
          <a:p>
            <a:pPr>
              <a:spcAft>
                <a:spcPts val="0"/>
              </a:spcAft>
            </a:pPr>
            <a:r>
              <a:rPr lang="hu-HU" i="1" dirty="0">
                <a:latin typeface="Calibri" panose="020F0502020204030204" pitchFamily="34" charset="0"/>
                <a:ea typeface="Times New Roman" panose="02020603050405020304" pitchFamily="18" charset="0"/>
              </a:rPr>
              <a:t>2.</a:t>
            </a:r>
            <a:endParaRPr lang="hu-HU" dirty="0">
              <a:latin typeface="Times New Roman" panose="02020603050405020304" pitchFamily="18" charset="0"/>
              <a:ea typeface="Times New Roman" panose="02020603050405020304" pitchFamily="18" charset="0"/>
            </a:endParaRPr>
          </a:p>
          <a:p>
            <a:pPr>
              <a:spcAft>
                <a:spcPts val="0"/>
              </a:spcAft>
            </a:pPr>
            <a:r>
              <a:rPr lang="en-US" i="1" dirty="0">
                <a:latin typeface="Calibri" panose="020F0502020204030204" pitchFamily="34" charset="0"/>
                <a:ea typeface="Times New Roman" panose="02020603050405020304" pitchFamily="18" charset="0"/>
              </a:rPr>
              <a:t> </a:t>
            </a:r>
            <a:endParaRPr lang="hu-HU" dirty="0">
              <a:latin typeface="Times New Roman" panose="02020603050405020304" pitchFamily="18" charset="0"/>
              <a:ea typeface="Times New Roman" panose="02020603050405020304" pitchFamily="18" charset="0"/>
            </a:endParaRPr>
          </a:p>
          <a:p>
            <a:pPr>
              <a:spcAft>
                <a:spcPts val="0"/>
              </a:spcAft>
            </a:pPr>
            <a:r>
              <a:rPr lang="hu-HU" i="1" dirty="0">
                <a:latin typeface="Calibri" panose="020F0502020204030204" pitchFamily="34" charset="0"/>
                <a:ea typeface="Times New Roman" panose="02020603050405020304" pitchFamily="18" charset="0"/>
              </a:rPr>
              <a:t>3.</a:t>
            </a:r>
            <a:endParaRPr lang="hu-HU" dirty="0">
              <a:latin typeface="Times New Roman" panose="02020603050405020304" pitchFamily="18" charset="0"/>
              <a:ea typeface="Times New Roman" panose="02020603050405020304" pitchFamily="18" charset="0"/>
            </a:endParaRPr>
          </a:p>
          <a:p>
            <a:pPr>
              <a:spcAft>
                <a:spcPts val="0"/>
              </a:spcAft>
            </a:pPr>
            <a:r>
              <a:rPr lang="en-US" i="1" dirty="0">
                <a:latin typeface="Calibri" panose="020F0502020204030204" pitchFamily="34" charset="0"/>
                <a:ea typeface="Times New Roman" panose="02020603050405020304" pitchFamily="18" charset="0"/>
              </a:rPr>
              <a:t> </a:t>
            </a:r>
            <a:endParaRPr lang="hu-HU" dirty="0">
              <a:latin typeface="Times New Roman" panose="02020603050405020304" pitchFamily="18" charset="0"/>
              <a:ea typeface="Times New Roman" panose="02020603050405020304" pitchFamily="18" charset="0"/>
            </a:endParaRPr>
          </a:p>
          <a:p>
            <a:pPr>
              <a:spcAft>
                <a:spcPts val="0"/>
              </a:spcAft>
            </a:pPr>
            <a:r>
              <a:rPr lang="hu-HU" i="1" dirty="0">
                <a:latin typeface="Calibri" panose="020F0502020204030204" pitchFamily="34" charset="0"/>
                <a:ea typeface="Times New Roman" panose="02020603050405020304" pitchFamily="18" charset="0"/>
              </a:rPr>
              <a:t>4.</a:t>
            </a:r>
            <a:endParaRPr lang="hu-HU" dirty="0">
              <a:latin typeface="Times New Roman" panose="02020603050405020304" pitchFamily="18" charset="0"/>
              <a:ea typeface="Times New Roman" panose="02020603050405020304" pitchFamily="18" charset="0"/>
            </a:endParaRPr>
          </a:p>
          <a:p>
            <a:pPr>
              <a:spcAft>
                <a:spcPts val="0"/>
              </a:spcAft>
            </a:pPr>
            <a:r>
              <a:rPr lang="en-US" i="1" dirty="0">
                <a:latin typeface="Calibri" panose="020F0502020204030204" pitchFamily="34" charset="0"/>
                <a:ea typeface="Times New Roman" panose="02020603050405020304" pitchFamily="18" charset="0"/>
              </a:rPr>
              <a:t> </a:t>
            </a:r>
            <a:endParaRPr lang="hu-HU" dirty="0">
              <a:latin typeface="Times New Roman" panose="02020603050405020304" pitchFamily="18" charset="0"/>
              <a:ea typeface="Times New Roman" panose="02020603050405020304" pitchFamily="18" charset="0"/>
            </a:endParaRPr>
          </a:p>
          <a:p>
            <a:pPr>
              <a:spcAft>
                <a:spcPts val="0"/>
              </a:spcAft>
            </a:pPr>
            <a:r>
              <a:rPr lang="hu-HU" i="1" dirty="0">
                <a:latin typeface="Calibri" panose="020F0502020204030204" pitchFamily="34" charset="0"/>
                <a:ea typeface="Times New Roman" panose="02020603050405020304" pitchFamily="18" charset="0"/>
              </a:rPr>
              <a:t>5.</a:t>
            </a:r>
            <a:endParaRPr lang="hu-HU" dirty="0">
              <a:latin typeface="Times New Roman" panose="02020603050405020304" pitchFamily="18" charset="0"/>
              <a:ea typeface="Times New Roman" panose="02020603050405020304" pitchFamily="18" charset="0"/>
            </a:endParaRPr>
          </a:p>
          <a:p>
            <a:pPr>
              <a:spcAft>
                <a:spcPts val="0"/>
              </a:spcAft>
            </a:pPr>
            <a:r>
              <a:rPr lang="en-US" i="1" dirty="0">
                <a:latin typeface="Calibri" panose="020F0502020204030204" pitchFamily="34" charset="0"/>
                <a:ea typeface="Times New Roman" panose="02020603050405020304" pitchFamily="18" charset="0"/>
              </a:rPr>
              <a:t> </a:t>
            </a:r>
            <a:endParaRPr lang="hu-H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9686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075709" y="1671782"/>
            <a:ext cx="7086042" cy="707886"/>
          </a:xfrm>
          <a:prstGeom prst="rect">
            <a:avLst/>
          </a:prstGeom>
          <a:solidFill>
            <a:srgbClr val="FFC000"/>
          </a:solidFill>
        </p:spPr>
        <p:txBody>
          <a:bodyPr wrap="none" rtlCol="0">
            <a:spAutoFit/>
          </a:bodyPr>
          <a:lstStyle/>
          <a:p>
            <a:r>
              <a:rPr lang="hu-HU" sz="4000" dirty="0" smtClean="0"/>
              <a:t>SOURCES – MORE INFORMATION</a:t>
            </a:r>
            <a:endParaRPr lang="hu-HU" sz="4000" dirty="0"/>
          </a:p>
        </p:txBody>
      </p:sp>
    </p:spTree>
    <p:extLst>
      <p:ext uri="{BB962C8B-B14F-4D97-AF65-F5344CB8AC3E}">
        <p14:creationId xmlns:p14="http://schemas.microsoft.com/office/powerpoint/2010/main" val="2901153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04800" y="447142"/>
            <a:ext cx="11351491" cy="5078313"/>
          </a:xfrm>
          <a:prstGeom prst="rect">
            <a:avLst/>
          </a:prstGeom>
          <a:solidFill>
            <a:schemeClr val="accent2">
              <a:lumMod val="20000"/>
              <a:lumOff val="80000"/>
            </a:schemeClr>
          </a:solidFill>
          <a:ln w="28575">
            <a:solidFill>
              <a:srgbClr val="FFC000"/>
            </a:solidFill>
          </a:ln>
        </p:spPr>
        <p:txBody>
          <a:bodyPr wrap="square">
            <a:spAutoFit/>
          </a:bodyPr>
          <a:lstStyle/>
          <a:p>
            <a:pPr>
              <a:spcAft>
                <a:spcPts val="0"/>
              </a:spcAft>
            </a:pPr>
            <a:r>
              <a:rPr lang="en-US" dirty="0">
                <a:latin typeface="Calibri" panose="020F0502020204030204" pitchFamily="34" charset="0"/>
                <a:ea typeface="Times New Roman" panose="02020603050405020304" pitchFamily="18" charset="0"/>
              </a:rPr>
              <a:t>Fisher, Roger - William </a:t>
            </a:r>
            <a:r>
              <a:rPr lang="en-US" dirty="0" err="1">
                <a:latin typeface="Calibri" panose="020F0502020204030204" pitchFamily="34" charset="0"/>
                <a:ea typeface="Times New Roman" panose="02020603050405020304" pitchFamily="18" charset="0"/>
              </a:rPr>
              <a:t>Ury</a:t>
            </a:r>
            <a:r>
              <a:rPr lang="en-US" dirty="0">
                <a:latin typeface="Calibri" panose="020F0502020204030204" pitchFamily="34" charset="0"/>
                <a:ea typeface="Times New Roman" panose="02020603050405020304" pitchFamily="18" charset="0"/>
              </a:rPr>
              <a:t> - Bruce Patton (1997) A </a:t>
            </a:r>
            <a:r>
              <a:rPr lang="en-US" dirty="0" err="1">
                <a:latin typeface="Calibri" panose="020F0502020204030204" pitchFamily="34" charset="0"/>
                <a:ea typeface="Times New Roman" panose="02020603050405020304" pitchFamily="18" charset="0"/>
              </a:rPr>
              <a:t>sikeres</a:t>
            </a:r>
            <a:r>
              <a:rPr lang="en-US" dirty="0">
                <a:latin typeface="Calibri" panose="020F0502020204030204" pitchFamily="34" charset="0"/>
                <a:ea typeface="Times New Roman" panose="02020603050405020304" pitchFamily="18" charset="0"/>
              </a:rPr>
              <a:t> </a:t>
            </a:r>
            <a:r>
              <a:rPr lang="en-US" dirty="0" err="1">
                <a:latin typeface="Calibri" panose="020F0502020204030204" pitchFamily="34" charset="0"/>
                <a:ea typeface="Times New Roman" panose="02020603050405020304" pitchFamily="18" charset="0"/>
              </a:rPr>
              <a:t>tárgyalás</a:t>
            </a:r>
            <a:r>
              <a:rPr lang="en-US" dirty="0">
                <a:latin typeface="Calibri" panose="020F0502020204030204" pitchFamily="34" charset="0"/>
                <a:ea typeface="Times New Roman" panose="02020603050405020304" pitchFamily="18" charset="0"/>
              </a:rPr>
              <a:t> </a:t>
            </a:r>
            <a:r>
              <a:rPr lang="en-US" dirty="0" err="1">
                <a:latin typeface="Calibri" panose="020F0502020204030204" pitchFamily="34" charset="0"/>
                <a:ea typeface="Times New Roman" panose="02020603050405020304" pitchFamily="18" charset="0"/>
              </a:rPr>
              <a:t>alapjai</a:t>
            </a:r>
            <a:r>
              <a:rPr lang="en-US" dirty="0">
                <a:latin typeface="Calibri" panose="020F0502020204030204" pitchFamily="34" charset="0"/>
                <a:ea typeface="Times New Roman" panose="02020603050405020304" pitchFamily="18" charset="0"/>
              </a:rPr>
              <a:t>. </a:t>
            </a:r>
            <a:r>
              <a:rPr lang="en-US" dirty="0" err="1">
                <a:latin typeface="Calibri" panose="020F0502020204030204" pitchFamily="34" charset="0"/>
                <a:ea typeface="Times New Roman" panose="02020603050405020304" pitchFamily="18" charset="0"/>
              </a:rPr>
              <a:t>Bagolyvár</a:t>
            </a:r>
            <a:r>
              <a:rPr lang="en-US" dirty="0">
                <a:latin typeface="Calibri" panose="020F0502020204030204" pitchFamily="34" charset="0"/>
                <a:ea typeface="Times New Roman" panose="02020603050405020304" pitchFamily="18" charset="0"/>
              </a:rPr>
              <a:t> </a:t>
            </a:r>
            <a:r>
              <a:rPr lang="en-US" dirty="0" err="1">
                <a:latin typeface="Calibri" panose="020F0502020204030204" pitchFamily="34" charset="0"/>
                <a:ea typeface="Times New Roman" panose="02020603050405020304" pitchFamily="18" charset="0"/>
              </a:rPr>
              <a:t>Könyvkiadó</a:t>
            </a:r>
            <a:r>
              <a:rPr lang="en-US" dirty="0">
                <a:latin typeface="Calibri" panose="020F0502020204030204" pitchFamily="34" charset="0"/>
                <a:ea typeface="Times New Roman" panose="02020603050405020304" pitchFamily="18" charset="0"/>
              </a:rPr>
              <a:t> Budapest (</a:t>
            </a:r>
            <a:r>
              <a:rPr lang="en-US" dirty="0">
                <a:solidFill>
                  <a:srgbClr val="000000"/>
                </a:solidFill>
                <a:latin typeface="Calibri" panose="020F0502020204030204" pitchFamily="34" charset="0"/>
                <a:ea typeface="Times New Roman" panose="02020603050405020304" pitchFamily="18" charset="0"/>
              </a:rPr>
              <a:t>Fisher, R., </a:t>
            </a:r>
            <a:r>
              <a:rPr lang="en-US" dirty="0" err="1">
                <a:solidFill>
                  <a:srgbClr val="000000"/>
                </a:solidFill>
                <a:latin typeface="Calibri" panose="020F0502020204030204" pitchFamily="34" charset="0"/>
                <a:ea typeface="Times New Roman" panose="02020603050405020304" pitchFamily="18" charset="0"/>
              </a:rPr>
              <a:t>Ury</a:t>
            </a:r>
            <a:r>
              <a:rPr lang="en-US" dirty="0">
                <a:solidFill>
                  <a:srgbClr val="000000"/>
                </a:solidFill>
                <a:latin typeface="Calibri" panose="020F0502020204030204" pitchFamily="34" charset="0"/>
                <a:ea typeface="Times New Roman" panose="02020603050405020304" pitchFamily="18" charset="0"/>
              </a:rPr>
              <a:t>, W. and Patton, B. (1991), Getting to Yes: Negotiating Agreement without Giving In, 2nd ed., Houghton Mifflin Magyar </a:t>
            </a:r>
            <a:r>
              <a:rPr lang="en-US" dirty="0" err="1">
                <a:solidFill>
                  <a:srgbClr val="000000"/>
                </a:solidFill>
                <a:latin typeface="Calibri" panose="020F0502020204030204" pitchFamily="34" charset="0"/>
                <a:ea typeface="Times New Roman" panose="02020603050405020304" pitchFamily="18" charset="0"/>
              </a:rPr>
              <a:t>fordítása</a:t>
            </a:r>
            <a:r>
              <a:rPr lang="en-US" dirty="0">
                <a:solidFill>
                  <a:srgbClr val="000000"/>
                </a:solidFill>
                <a:latin typeface="Calibri" panose="020F0502020204030204" pitchFamily="34" charset="0"/>
                <a:ea typeface="Times New Roman" panose="02020603050405020304" pitchFamily="18" charset="0"/>
              </a:rPr>
              <a:t>)</a:t>
            </a:r>
            <a:endParaRPr lang="hu-HU" dirty="0">
              <a:latin typeface="Times New Roman" panose="02020603050405020304" pitchFamily="18" charset="0"/>
              <a:ea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rPr>
              <a:t> </a:t>
            </a:r>
            <a:endParaRPr lang="hu-HU" dirty="0">
              <a:latin typeface="Times New Roman" panose="02020603050405020304" pitchFamily="18" charset="0"/>
              <a:ea typeface="Times New Roman" panose="02020603050405020304" pitchFamily="18" charset="0"/>
            </a:endParaRPr>
          </a:p>
          <a:p>
            <a:pPr>
              <a:spcAft>
                <a:spcPts val="0"/>
              </a:spcAft>
            </a:pPr>
            <a:endParaRPr lang="hu-HU" dirty="0">
              <a:latin typeface="Times New Roman" panose="02020603050405020304" pitchFamily="18" charset="0"/>
              <a:ea typeface="Times New Roman" panose="02020603050405020304" pitchFamily="18" charset="0"/>
            </a:endParaRPr>
          </a:p>
          <a:p>
            <a:pPr>
              <a:spcAft>
                <a:spcPts val="0"/>
              </a:spcAft>
            </a:pPr>
            <a:r>
              <a:rPr lang="hu-HU" dirty="0" err="1">
                <a:latin typeface="Calibri" panose="020F0502020204030204" pitchFamily="34" charset="0"/>
                <a:ea typeface="Times New Roman" panose="02020603050405020304" pitchFamily="18" charset="0"/>
              </a:rPr>
              <a:t>Half</a:t>
            </a:r>
            <a:r>
              <a:rPr lang="hu-HU" dirty="0">
                <a:latin typeface="Calibri" panose="020F0502020204030204" pitchFamily="34" charset="0"/>
                <a:ea typeface="Times New Roman" panose="02020603050405020304" pitchFamily="18" charset="0"/>
              </a:rPr>
              <a:t>, R. (2022) </a:t>
            </a:r>
            <a:r>
              <a:rPr lang="hu-HU" dirty="0" err="1">
                <a:latin typeface="Calibri" panose="020F0502020204030204" pitchFamily="34" charset="0"/>
                <a:ea typeface="Times New Roman" panose="02020603050405020304" pitchFamily="18" charset="0"/>
              </a:rPr>
              <a:t>How</a:t>
            </a:r>
            <a:r>
              <a:rPr lang="hu-HU" dirty="0">
                <a:latin typeface="Calibri" panose="020F0502020204030204" pitchFamily="34" charset="0"/>
                <a:ea typeface="Times New Roman" panose="02020603050405020304" pitchFamily="18" charset="0"/>
              </a:rPr>
              <a:t> to </a:t>
            </a:r>
            <a:r>
              <a:rPr lang="hu-HU" dirty="0" err="1">
                <a:latin typeface="Calibri" panose="020F0502020204030204" pitchFamily="34" charset="0"/>
                <a:ea typeface="Times New Roman" panose="02020603050405020304" pitchFamily="18" charset="0"/>
              </a:rPr>
              <a:t>Negotiate</a:t>
            </a:r>
            <a:r>
              <a:rPr lang="hu-HU" dirty="0">
                <a:latin typeface="Calibri" panose="020F0502020204030204" pitchFamily="34" charset="0"/>
                <a:ea typeface="Times New Roman" panose="02020603050405020304" pitchFamily="18" charset="0"/>
              </a:rPr>
              <a:t> </a:t>
            </a:r>
            <a:r>
              <a:rPr lang="hu-HU" dirty="0" err="1">
                <a:latin typeface="Calibri" panose="020F0502020204030204" pitchFamily="34" charset="0"/>
                <a:ea typeface="Times New Roman" panose="02020603050405020304" pitchFamily="18" charset="0"/>
              </a:rPr>
              <a:t>Salary</a:t>
            </a:r>
            <a:r>
              <a:rPr lang="hu-HU" dirty="0">
                <a:latin typeface="Calibri" panose="020F0502020204030204" pitchFamily="34" charset="0"/>
                <a:ea typeface="Times New Roman" panose="02020603050405020304" pitchFamily="18" charset="0"/>
              </a:rPr>
              <a:t> </a:t>
            </a:r>
            <a:r>
              <a:rPr lang="hu-HU" dirty="0" err="1">
                <a:latin typeface="Calibri" panose="020F0502020204030204" pitchFamily="34" charset="0"/>
                <a:ea typeface="Times New Roman" panose="02020603050405020304" pitchFamily="18" charset="0"/>
              </a:rPr>
              <a:t>After</a:t>
            </a:r>
            <a:r>
              <a:rPr lang="hu-HU" dirty="0">
                <a:latin typeface="Calibri" panose="020F0502020204030204" pitchFamily="34" charset="0"/>
                <a:ea typeface="Times New Roman" panose="02020603050405020304" pitchFamily="18" charset="0"/>
              </a:rPr>
              <a:t> </a:t>
            </a:r>
            <a:r>
              <a:rPr lang="hu-HU" dirty="0" err="1">
                <a:latin typeface="Calibri" panose="020F0502020204030204" pitchFamily="34" charset="0"/>
                <a:ea typeface="Times New Roman" panose="02020603050405020304" pitchFamily="18" charset="0"/>
              </a:rPr>
              <a:t>You</a:t>
            </a:r>
            <a:r>
              <a:rPr lang="hu-HU" dirty="0">
                <a:latin typeface="Calibri" panose="020F0502020204030204" pitchFamily="34" charset="0"/>
                <a:ea typeface="Times New Roman" panose="02020603050405020304" pitchFamily="18" charset="0"/>
              </a:rPr>
              <a:t> </a:t>
            </a:r>
            <a:r>
              <a:rPr lang="hu-HU" dirty="0" err="1">
                <a:latin typeface="Calibri" panose="020F0502020204030204" pitchFamily="34" charset="0"/>
                <a:ea typeface="Times New Roman" panose="02020603050405020304" pitchFamily="18" charset="0"/>
              </a:rPr>
              <a:t>Get</a:t>
            </a:r>
            <a:r>
              <a:rPr lang="hu-HU" dirty="0">
                <a:latin typeface="Calibri" panose="020F0502020204030204" pitchFamily="34" charset="0"/>
                <a:ea typeface="Times New Roman" panose="02020603050405020304" pitchFamily="18" charset="0"/>
              </a:rPr>
              <a:t> a Job </a:t>
            </a:r>
            <a:r>
              <a:rPr lang="hu-HU" dirty="0" err="1">
                <a:latin typeface="Calibri" panose="020F0502020204030204" pitchFamily="34" charset="0"/>
                <a:ea typeface="Times New Roman" panose="02020603050405020304" pitchFamily="18" charset="0"/>
              </a:rPr>
              <a:t>Offer</a:t>
            </a:r>
            <a:r>
              <a:rPr lang="hu-HU" dirty="0">
                <a:latin typeface="Calibri" panose="020F0502020204030204" pitchFamily="34" charset="0"/>
                <a:ea typeface="Times New Roman" panose="02020603050405020304" pitchFamily="18" charset="0"/>
              </a:rPr>
              <a:t>? https://www.roberthalf.com/blog/salaries-and-skills/be-ready-for-salary-negotiations-with-these-8-tips</a:t>
            </a:r>
            <a:endParaRPr lang="hu-HU" dirty="0">
              <a:latin typeface="Times New Roman" panose="02020603050405020304" pitchFamily="18" charset="0"/>
              <a:ea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rPr>
              <a:t> </a:t>
            </a:r>
            <a:endParaRPr lang="hu-HU" dirty="0">
              <a:latin typeface="Times New Roman" panose="02020603050405020304" pitchFamily="18" charset="0"/>
              <a:ea typeface="Times New Roman" panose="02020603050405020304" pitchFamily="18" charset="0"/>
            </a:endParaRPr>
          </a:p>
          <a:p>
            <a:pPr>
              <a:spcAft>
                <a:spcPts val="0"/>
              </a:spcAft>
            </a:pPr>
            <a:r>
              <a:rPr lang="hu-HU" dirty="0">
                <a:latin typeface="Calibri" panose="020F0502020204030204" pitchFamily="34" charset="0"/>
                <a:ea typeface="Times New Roman" panose="02020603050405020304" pitchFamily="18" charset="0"/>
              </a:rPr>
              <a:t>ILO (2003) </a:t>
            </a:r>
            <a:r>
              <a:rPr lang="en-US" dirty="0">
                <a:latin typeface="Calibri" panose="020F0502020204030204" pitchFamily="34" charset="0"/>
                <a:ea typeface="Times New Roman" panose="02020603050405020304" pitchFamily="18" charset="0"/>
              </a:rPr>
              <a:t>Collective bargaining and negotiation. A collection of resources for employers </a:t>
            </a:r>
            <a:r>
              <a:rPr lang="hu-HU" u="sng" dirty="0" smtClean="0">
                <a:solidFill>
                  <a:srgbClr val="0563C1"/>
                </a:solidFill>
                <a:latin typeface="Calibri" panose="020F0502020204030204" pitchFamily="34" charset="0"/>
                <a:ea typeface="Times New Roman" panose="02020603050405020304" pitchFamily="18" charset="0"/>
                <a:hlinkClick r:id="rId2"/>
              </a:rPr>
              <a:t>https</a:t>
            </a:r>
            <a:r>
              <a:rPr lang="hu-HU" u="sng" dirty="0">
                <a:solidFill>
                  <a:srgbClr val="0563C1"/>
                </a:solidFill>
                <a:latin typeface="Calibri" panose="020F0502020204030204" pitchFamily="34" charset="0"/>
                <a:ea typeface="Times New Roman" panose="02020603050405020304" pitchFamily="18" charset="0"/>
                <a:hlinkClick r:id="rId2"/>
              </a:rPr>
              <a:t>://www.ilo.org/wcmsp5/groups/public/---asia/---ro-bangkok/---ilo-jakarta/documents/publication/wcms_120206.pdf</a:t>
            </a:r>
            <a:endParaRPr lang="hu-HU" dirty="0">
              <a:latin typeface="Times New Roman" panose="02020603050405020304" pitchFamily="18" charset="0"/>
              <a:ea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rPr>
              <a:t> </a:t>
            </a:r>
            <a:endParaRPr lang="hu-HU" dirty="0">
              <a:latin typeface="Times New Roman" panose="02020603050405020304" pitchFamily="18" charset="0"/>
              <a:ea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rPr>
              <a:t> </a:t>
            </a:r>
            <a:r>
              <a:rPr lang="hu-HU" dirty="0" err="1" smtClean="0">
                <a:latin typeface="Calibri" panose="020F0502020204030204" pitchFamily="34" charset="0"/>
                <a:ea typeface="Times New Roman" panose="02020603050405020304" pitchFamily="18" charset="0"/>
              </a:rPr>
              <a:t>Staff</a:t>
            </a:r>
            <a:r>
              <a:rPr lang="hu-HU" dirty="0">
                <a:latin typeface="Calibri" panose="020F0502020204030204" pitchFamily="34" charset="0"/>
                <a:ea typeface="Times New Roman" panose="02020603050405020304" pitchFamily="18" charset="0"/>
              </a:rPr>
              <a:t>, P. (2020) </a:t>
            </a:r>
            <a:r>
              <a:rPr lang="hu-HU" dirty="0" err="1" smtClean="0">
                <a:latin typeface="Calibri" panose="020F0502020204030204" pitchFamily="34" charset="0"/>
                <a:ea typeface="Times New Roman" panose="02020603050405020304" pitchFamily="18" charset="0"/>
              </a:rPr>
              <a:t>Negotiation</a:t>
            </a:r>
            <a:r>
              <a:rPr lang="hu-HU" dirty="0" smtClean="0">
                <a:latin typeface="Calibri" panose="020F0502020204030204" pitchFamily="34" charset="0"/>
                <a:ea typeface="Times New Roman" panose="02020603050405020304" pitchFamily="18" charset="0"/>
              </a:rPr>
              <a:t> </a:t>
            </a:r>
            <a:r>
              <a:rPr lang="hu-HU" dirty="0" err="1" smtClean="0">
                <a:latin typeface="Calibri" panose="020F0502020204030204" pitchFamily="34" charset="0"/>
                <a:ea typeface="Times New Roman" panose="02020603050405020304" pitchFamily="18" charset="0"/>
              </a:rPr>
              <a:t>skills</a:t>
            </a:r>
            <a:r>
              <a:rPr lang="hu-HU" dirty="0" smtClean="0">
                <a:latin typeface="Calibri" panose="020F0502020204030204" pitchFamily="34" charset="0"/>
                <a:ea typeface="Times New Roman" panose="02020603050405020304" pitchFamily="18" charset="0"/>
              </a:rPr>
              <a:t>: </a:t>
            </a:r>
            <a:r>
              <a:rPr lang="hu-HU" dirty="0" err="1" smtClean="0">
                <a:latin typeface="Calibri" panose="020F0502020204030204" pitchFamily="34" charset="0"/>
                <a:ea typeface="Times New Roman" panose="02020603050405020304" pitchFamily="18" charset="0"/>
              </a:rPr>
              <a:t>Which</a:t>
            </a:r>
            <a:r>
              <a:rPr lang="hu-HU" dirty="0" smtClean="0">
                <a:latin typeface="Calibri" panose="020F0502020204030204" pitchFamily="34" charset="0"/>
                <a:ea typeface="Times New Roman" panose="02020603050405020304" pitchFamily="18" charset="0"/>
              </a:rPr>
              <a:t> </a:t>
            </a:r>
            <a:r>
              <a:rPr lang="hu-HU" dirty="0" err="1" smtClean="0">
                <a:latin typeface="Calibri" panose="020F0502020204030204" pitchFamily="34" charset="0"/>
                <a:ea typeface="Times New Roman" panose="02020603050405020304" pitchFamily="18" charset="0"/>
              </a:rPr>
              <a:t>Negotiating</a:t>
            </a:r>
            <a:r>
              <a:rPr lang="hu-HU" dirty="0" smtClean="0">
                <a:latin typeface="Calibri" panose="020F0502020204030204" pitchFamily="34" charset="0"/>
                <a:ea typeface="Times New Roman" panose="02020603050405020304" pitchFamily="18" charset="0"/>
              </a:rPr>
              <a:t> </a:t>
            </a:r>
            <a:r>
              <a:rPr lang="hu-HU" dirty="0" err="1" smtClean="0">
                <a:latin typeface="Calibri" panose="020F0502020204030204" pitchFamily="34" charset="0"/>
                <a:ea typeface="Times New Roman" panose="02020603050405020304" pitchFamily="18" charset="0"/>
              </a:rPr>
              <a:t>Style</a:t>
            </a:r>
            <a:r>
              <a:rPr lang="hu-HU" dirty="0" smtClean="0">
                <a:latin typeface="Calibri" panose="020F0502020204030204" pitchFamily="34" charset="0"/>
                <a:ea typeface="Times New Roman" panose="02020603050405020304" pitchFamily="18" charset="0"/>
              </a:rPr>
              <a:t> is Best? </a:t>
            </a:r>
            <a:r>
              <a:rPr lang="hu-HU" dirty="0">
                <a:latin typeface="Calibri" panose="020F0502020204030204" pitchFamily="34" charset="0"/>
                <a:ea typeface="Times New Roman" panose="02020603050405020304" pitchFamily="18" charset="0"/>
              </a:rPr>
              <a:t>02/11/2020, </a:t>
            </a:r>
            <a:r>
              <a:rPr lang="hu-HU" dirty="0">
                <a:latin typeface="Calibri" panose="020F0502020204030204" pitchFamily="34" charset="0"/>
                <a:ea typeface="Times New Roman" panose="02020603050405020304" pitchFamily="18" charset="0"/>
                <a:hlinkClick r:id="rId3"/>
              </a:rPr>
              <a:t>https://www.pon.harvard.edu/daily/negotiation-skills-daily/negotiation-skills-which-negotiating-style-is-best</a:t>
            </a:r>
            <a:r>
              <a:rPr lang="hu-HU" dirty="0" smtClean="0">
                <a:latin typeface="Calibri" panose="020F0502020204030204" pitchFamily="34" charset="0"/>
                <a:ea typeface="Times New Roman" panose="02020603050405020304" pitchFamily="18" charset="0"/>
                <a:hlinkClick r:id="rId3"/>
              </a:rPr>
              <a:t>/</a:t>
            </a:r>
            <a:endParaRPr lang="hu-HU" dirty="0" smtClean="0">
              <a:latin typeface="Calibri" panose="020F0502020204030204" pitchFamily="34" charset="0"/>
              <a:ea typeface="Times New Roman" panose="02020603050405020304" pitchFamily="18" charset="0"/>
            </a:endParaRPr>
          </a:p>
          <a:p>
            <a:pPr>
              <a:spcAft>
                <a:spcPts val="0"/>
              </a:spcAft>
            </a:pPr>
            <a:endParaRPr lang="hu-HU" dirty="0">
              <a:latin typeface="Calibri" panose="020F0502020204030204" pitchFamily="34" charset="0"/>
              <a:ea typeface="Times New Roman" panose="02020603050405020304" pitchFamily="18" charset="0"/>
            </a:endParaRPr>
          </a:p>
          <a:p>
            <a:pPr>
              <a:spcAft>
                <a:spcPts val="0"/>
              </a:spcAft>
            </a:pPr>
            <a:r>
              <a:rPr lang="hu-HU" dirty="0" err="1" smtClean="0">
                <a:latin typeface="Calibri" panose="020F0502020204030204" pitchFamily="34" charset="0"/>
                <a:ea typeface="Times New Roman" panose="02020603050405020304" pitchFamily="18" charset="0"/>
              </a:rPr>
              <a:t>Collective</a:t>
            </a:r>
            <a:r>
              <a:rPr lang="hu-HU" dirty="0" smtClean="0">
                <a:latin typeface="Calibri" panose="020F0502020204030204" pitchFamily="34" charset="0"/>
                <a:ea typeface="Times New Roman" panose="02020603050405020304" pitchFamily="18" charset="0"/>
              </a:rPr>
              <a:t> </a:t>
            </a:r>
            <a:r>
              <a:rPr lang="hu-HU" dirty="0" err="1" smtClean="0">
                <a:latin typeface="Calibri" panose="020F0502020204030204" pitchFamily="34" charset="0"/>
                <a:ea typeface="Times New Roman" panose="02020603050405020304" pitchFamily="18" charset="0"/>
              </a:rPr>
              <a:t>Bargaining</a:t>
            </a:r>
            <a:r>
              <a:rPr lang="hu-HU" dirty="0" smtClean="0">
                <a:latin typeface="Calibri" panose="020F0502020204030204" pitchFamily="34" charset="0"/>
                <a:ea typeface="Times New Roman" panose="02020603050405020304" pitchFamily="18" charset="0"/>
              </a:rPr>
              <a:t> </a:t>
            </a:r>
            <a:r>
              <a:rPr lang="hu-HU" dirty="0" err="1" smtClean="0">
                <a:latin typeface="Calibri" panose="020F0502020204030204" pitchFamily="34" charset="0"/>
                <a:ea typeface="Times New Roman" panose="02020603050405020304" pitchFamily="18" charset="0"/>
              </a:rPr>
              <a:t>Database</a:t>
            </a:r>
            <a:r>
              <a:rPr lang="hu-HU" dirty="0" smtClean="0">
                <a:latin typeface="Calibri" panose="020F0502020204030204" pitchFamily="34" charset="0"/>
                <a:ea typeface="Times New Roman" panose="02020603050405020304" pitchFamily="18" charset="0"/>
              </a:rPr>
              <a:t> </a:t>
            </a:r>
            <a:r>
              <a:rPr lang="hu-HU" dirty="0">
                <a:latin typeface="Calibri" panose="020F0502020204030204" pitchFamily="34" charset="0"/>
                <a:ea typeface="Times New Roman" panose="02020603050405020304" pitchFamily="18" charset="0"/>
              </a:rPr>
              <a:t>per country </a:t>
            </a:r>
            <a:r>
              <a:rPr lang="hu-HU" dirty="0" smtClean="0">
                <a:latin typeface="Calibri" panose="020F0502020204030204" pitchFamily="34" charset="0"/>
                <a:ea typeface="Times New Roman" panose="02020603050405020304" pitchFamily="18" charset="0"/>
              </a:rPr>
              <a:t>– link to </a:t>
            </a:r>
            <a:r>
              <a:rPr lang="hu-HU" dirty="0" err="1" smtClean="0">
                <a:latin typeface="Calibri" panose="020F0502020204030204" pitchFamily="34" charset="0"/>
                <a:ea typeface="Times New Roman" panose="02020603050405020304" pitchFamily="18" charset="0"/>
              </a:rPr>
              <a:t>the</a:t>
            </a:r>
            <a:r>
              <a:rPr lang="hu-HU" dirty="0" smtClean="0">
                <a:latin typeface="Calibri" panose="020F0502020204030204" pitchFamily="34" charset="0"/>
                <a:ea typeface="Times New Roman" panose="02020603050405020304" pitchFamily="18" charset="0"/>
              </a:rPr>
              <a:t> </a:t>
            </a:r>
            <a:r>
              <a:rPr lang="hu-HU" dirty="0" err="1" smtClean="0">
                <a:latin typeface="Calibri" panose="020F0502020204030204" pitchFamily="34" charset="0"/>
                <a:ea typeface="Times New Roman" panose="02020603050405020304" pitchFamily="18" charset="0"/>
              </a:rPr>
              <a:t>database</a:t>
            </a:r>
            <a:r>
              <a:rPr lang="hu-HU" dirty="0" smtClean="0">
                <a:latin typeface="Calibri" panose="020F0502020204030204" pitchFamily="34" charset="0"/>
                <a:ea typeface="Times New Roman" panose="02020603050405020304" pitchFamily="18" charset="0"/>
              </a:rPr>
              <a:t> - </a:t>
            </a:r>
            <a:r>
              <a:rPr lang="hu-HU" dirty="0">
                <a:latin typeface="Calibri" panose="020F0502020204030204" pitchFamily="34" charset="0"/>
                <a:ea typeface="Times New Roman" panose="02020603050405020304" pitchFamily="18" charset="0"/>
              </a:rPr>
              <a:t>https://wageindicator.org/labour-laws/collective-bargaining-agreements/collective-agreement-database-per-country</a:t>
            </a:r>
            <a:endParaRPr lang="hu-HU" dirty="0">
              <a:latin typeface="Times New Roman" panose="02020603050405020304" pitchFamily="18" charset="0"/>
              <a:ea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rPr>
              <a:t> </a:t>
            </a:r>
            <a:endParaRPr lang="hu-H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046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586182" y="2503055"/>
            <a:ext cx="3500189" cy="1015663"/>
          </a:xfrm>
          <a:prstGeom prst="rect">
            <a:avLst/>
          </a:prstGeom>
          <a:solidFill>
            <a:schemeClr val="accent4"/>
          </a:solidFill>
        </p:spPr>
        <p:txBody>
          <a:bodyPr wrap="none" rtlCol="0">
            <a:spAutoFit/>
          </a:bodyPr>
          <a:lstStyle/>
          <a:p>
            <a:r>
              <a:rPr lang="hu-HU" sz="6000" dirty="0" smtClean="0"/>
              <a:t>CONCEPTS</a:t>
            </a:r>
            <a:endParaRPr lang="hu-HU" sz="6000" dirty="0"/>
          </a:p>
        </p:txBody>
      </p:sp>
    </p:spTree>
    <p:extLst>
      <p:ext uri="{BB962C8B-B14F-4D97-AF65-F5344CB8AC3E}">
        <p14:creationId xmlns:p14="http://schemas.microsoft.com/office/powerpoint/2010/main" val="453288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655781" y="988291"/>
            <a:ext cx="1729897" cy="523220"/>
          </a:xfrm>
          <a:prstGeom prst="rect">
            <a:avLst/>
          </a:prstGeom>
          <a:solidFill>
            <a:schemeClr val="accent6">
              <a:lumMod val="20000"/>
              <a:lumOff val="80000"/>
            </a:schemeClr>
          </a:solidFill>
        </p:spPr>
        <p:txBody>
          <a:bodyPr wrap="none" rtlCol="0">
            <a:spAutoFit/>
          </a:bodyPr>
          <a:lstStyle/>
          <a:p>
            <a:r>
              <a:rPr lang="hu-HU" sz="2800" dirty="0" smtClean="0"/>
              <a:t>CONCEPTS</a:t>
            </a:r>
            <a:endParaRPr lang="hu-HU" sz="2800" dirty="0"/>
          </a:p>
        </p:txBody>
      </p:sp>
      <p:sp>
        <p:nvSpPr>
          <p:cNvPr id="3" name="Téglalap 2"/>
          <p:cNvSpPr/>
          <p:nvPr/>
        </p:nvSpPr>
        <p:spPr>
          <a:xfrm>
            <a:off x="3103417" y="483720"/>
            <a:ext cx="8248073" cy="5355312"/>
          </a:xfrm>
          <a:prstGeom prst="rect">
            <a:avLst/>
          </a:prstGeom>
          <a:solidFill>
            <a:schemeClr val="accent4">
              <a:lumMod val="20000"/>
              <a:lumOff val="80000"/>
            </a:schemeClr>
          </a:solidFill>
          <a:ln>
            <a:solidFill>
              <a:srgbClr val="FFC000"/>
            </a:solidFill>
          </a:ln>
        </p:spPr>
        <p:txBody>
          <a:bodyPr wrap="square">
            <a:spAutoFit/>
          </a:bodyPr>
          <a:lstStyle/>
          <a:p>
            <a:pPr>
              <a:spcAft>
                <a:spcPts val="0"/>
              </a:spcAft>
            </a:pPr>
            <a:r>
              <a:rPr lang="en-US" dirty="0">
                <a:latin typeface="Calibri" panose="020F0502020204030204" pitchFamily="34" charset="0"/>
                <a:ea typeface="Times New Roman" panose="02020603050405020304" pitchFamily="18" charset="0"/>
              </a:rPr>
              <a:t>Basic </a:t>
            </a:r>
            <a:r>
              <a:rPr lang="en-US" dirty="0" smtClean="0">
                <a:latin typeface="Calibri" panose="020F0502020204030204" pitchFamily="34" charset="0"/>
                <a:ea typeface="Times New Roman" panose="02020603050405020304" pitchFamily="18" charset="0"/>
              </a:rPr>
              <a:t>salary</a:t>
            </a:r>
            <a:endParaRPr lang="hu-HU" dirty="0" smtClean="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The </a:t>
            </a:r>
            <a:r>
              <a:rPr lang="en-US" dirty="0">
                <a:latin typeface="Calibri" panose="020F0502020204030204" pitchFamily="34" charset="0"/>
                <a:ea typeface="Times New Roman" panose="02020603050405020304" pitchFamily="18" charset="0"/>
              </a:rPr>
              <a:t>basic wage is the personal (hourly, weekly, monthly or annual) basic wage or salary laid down in the worker's contract of employment. It is the most important component of a worker's earnings </a:t>
            </a:r>
            <a:endParaRPr lang="hu-HU" dirty="0" smtClean="0">
              <a:latin typeface="Calibri" panose="020F0502020204030204" pitchFamily="34" charset="0"/>
              <a:ea typeface="Times New Roman" panose="02020603050405020304" pitchFamily="18" charset="0"/>
            </a:endParaRPr>
          </a:p>
          <a:p>
            <a:pPr>
              <a:spcAft>
                <a:spcPts val="0"/>
              </a:spcAft>
            </a:pPr>
            <a:endParaRPr lang="hu-HU" dirty="0" smtClean="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Average earnings</a:t>
            </a:r>
            <a:endParaRPr lang="hu-HU" dirty="0" smtClean="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Average </a:t>
            </a:r>
            <a:r>
              <a:rPr lang="en-US" dirty="0">
                <a:latin typeface="Calibri" panose="020F0502020204030204" pitchFamily="34" charset="0"/>
                <a:ea typeface="Times New Roman" panose="02020603050405020304" pitchFamily="18" charset="0"/>
              </a:rPr>
              <a:t>earnings are calculated by dividing the total earnings for the reference period (hour, month, year) by the average number of persons employed during the same period. Unless otherwise indicated, average earnings figures in various publications refer to full-time employees. </a:t>
            </a:r>
            <a:endParaRPr lang="hu-HU" dirty="0" smtClean="0">
              <a:latin typeface="Calibri" panose="020F0502020204030204" pitchFamily="34" charset="0"/>
              <a:ea typeface="Times New Roman" panose="02020603050405020304" pitchFamily="18" charset="0"/>
            </a:endParaRPr>
          </a:p>
          <a:p>
            <a:pPr>
              <a:spcAft>
                <a:spcPts val="0"/>
              </a:spcAft>
            </a:pPr>
            <a:endParaRPr lang="hu-HU" dirty="0" smtClean="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Median/average </a:t>
            </a:r>
            <a:r>
              <a:rPr lang="en-US" dirty="0">
                <a:latin typeface="Calibri" panose="020F0502020204030204" pitchFamily="34" charset="0"/>
                <a:ea typeface="Times New Roman" panose="02020603050405020304" pitchFamily="18" charset="0"/>
              </a:rPr>
              <a:t>wage (average wage</a:t>
            </a:r>
            <a:r>
              <a:rPr lang="en-US" dirty="0" smtClean="0">
                <a:latin typeface="Calibri" panose="020F0502020204030204" pitchFamily="34" charset="0"/>
                <a:ea typeface="Times New Roman" panose="02020603050405020304" pitchFamily="18" charset="0"/>
              </a:rPr>
              <a:t>)</a:t>
            </a:r>
            <a:endParaRPr lang="hu-HU" dirty="0" smtClean="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If </a:t>
            </a:r>
            <a:r>
              <a:rPr lang="en-US" dirty="0">
                <a:latin typeface="Calibri" panose="020F0502020204030204" pitchFamily="34" charset="0"/>
                <a:ea typeface="Times New Roman" panose="02020603050405020304" pitchFamily="18" charset="0"/>
              </a:rPr>
              <a:t>all salaries were ranked, the median wage would be the one with exactly half the data above and half the data below. This contrasts with the average wage, which is calculated by adding up all the salaries in the data set and dividing by the total number of salaries. </a:t>
            </a:r>
            <a:endParaRPr lang="hu-HU" dirty="0" smtClean="0">
              <a:latin typeface="Calibri" panose="020F0502020204030204" pitchFamily="34" charset="0"/>
              <a:ea typeface="Times New Roman" panose="02020603050405020304" pitchFamily="18" charset="0"/>
            </a:endParaRPr>
          </a:p>
          <a:p>
            <a:pPr>
              <a:spcAft>
                <a:spcPts val="0"/>
              </a:spcAft>
            </a:pPr>
            <a:endParaRPr lang="hu-HU" dirty="0" smtClean="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Premium</a:t>
            </a:r>
            <a:endParaRPr lang="hu-HU" dirty="0" smtClean="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A </a:t>
            </a:r>
            <a:r>
              <a:rPr lang="en-US" dirty="0">
                <a:latin typeface="Calibri" panose="020F0502020204030204" pitchFamily="34" charset="0"/>
                <a:ea typeface="Times New Roman" panose="02020603050405020304" pitchFamily="18" charset="0"/>
              </a:rPr>
              <a:t>bonus is a fixed amount paid to employees for performing predefined tasks.</a:t>
            </a:r>
            <a:endParaRPr lang="hu-H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9792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138546" y="932873"/>
            <a:ext cx="1729897" cy="523220"/>
          </a:xfrm>
          <a:prstGeom prst="rect">
            <a:avLst/>
          </a:prstGeom>
          <a:solidFill>
            <a:schemeClr val="accent4">
              <a:lumMod val="20000"/>
              <a:lumOff val="80000"/>
            </a:schemeClr>
          </a:solidFill>
        </p:spPr>
        <p:txBody>
          <a:bodyPr wrap="none" rtlCol="0">
            <a:spAutoFit/>
          </a:bodyPr>
          <a:lstStyle/>
          <a:p>
            <a:r>
              <a:rPr lang="hu-HU" sz="2800" dirty="0" smtClean="0"/>
              <a:t>CONCEPTS</a:t>
            </a:r>
            <a:endParaRPr lang="hu-HU" sz="2800" dirty="0"/>
          </a:p>
        </p:txBody>
      </p:sp>
      <p:sp>
        <p:nvSpPr>
          <p:cNvPr id="4" name="Téglalap 3"/>
          <p:cNvSpPr/>
          <p:nvPr/>
        </p:nvSpPr>
        <p:spPr>
          <a:xfrm>
            <a:off x="2198254" y="0"/>
            <a:ext cx="9541164" cy="5355312"/>
          </a:xfrm>
          <a:prstGeom prst="rect">
            <a:avLst/>
          </a:prstGeom>
          <a:solidFill>
            <a:schemeClr val="accent6">
              <a:lumMod val="20000"/>
              <a:lumOff val="80000"/>
            </a:schemeClr>
          </a:solidFill>
          <a:ln>
            <a:solidFill>
              <a:srgbClr val="FFC000"/>
            </a:solidFill>
          </a:ln>
        </p:spPr>
        <p:txBody>
          <a:bodyPr wrap="square">
            <a:spAutoFit/>
          </a:bodyPr>
          <a:lstStyle/>
          <a:p>
            <a:pPr>
              <a:spcAft>
                <a:spcPts val="0"/>
              </a:spcAft>
            </a:pPr>
            <a:r>
              <a:rPr lang="en-US" b="1" i="1" dirty="0">
                <a:latin typeface="Calibri" panose="020F0502020204030204" pitchFamily="34" charset="0"/>
                <a:ea typeface="Times New Roman" panose="02020603050405020304" pitchFamily="18" charset="0"/>
              </a:rPr>
              <a:t>Workplace </a:t>
            </a:r>
            <a:r>
              <a:rPr lang="en-US" b="1" i="1" dirty="0" smtClean="0">
                <a:latin typeface="Calibri" panose="020F0502020204030204" pitchFamily="34" charset="0"/>
                <a:ea typeface="Times New Roman" panose="02020603050405020304" pitchFamily="18" charset="0"/>
              </a:rPr>
              <a:t>bonuses</a:t>
            </a:r>
            <a:endParaRPr lang="hu-HU" b="1" i="1" dirty="0" smtClean="0">
              <a:latin typeface="Calibri" panose="020F0502020204030204" pitchFamily="34" charset="0"/>
              <a:ea typeface="Times New Roman" panose="02020603050405020304" pitchFamily="18" charset="0"/>
            </a:endParaRPr>
          </a:p>
          <a:p>
            <a:pPr>
              <a:spcAft>
                <a:spcPts val="0"/>
              </a:spcAft>
            </a:pPr>
            <a:endParaRPr lang="hu-HU" dirty="0" smtClean="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Bonuses </a:t>
            </a:r>
            <a:r>
              <a:rPr lang="en-US" dirty="0">
                <a:latin typeface="Calibri" panose="020F0502020204030204" pitchFamily="34" charset="0"/>
                <a:ea typeface="Times New Roman" panose="02020603050405020304" pitchFamily="18" charset="0"/>
              </a:rPr>
              <a:t>and allowances are regularly given to compensate for special working conditions, special skills, special job requirements (specific working conditions) or for a non-standard work schedule, if these factors are not taken into account when determining the employee's basic personal wage or performance-related pay.  </a:t>
            </a:r>
            <a:endParaRPr lang="hu-HU" dirty="0" smtClean="0">
              <a:latin typeface="Calibri" panose="020F0502020204030204" pitchFamily="34" charset="0"/>
              <a:ea typeface="Times New Roman" panose="02020603050405020304" pitchFamily="18" charset="0"/>
            </a:endParaRPr>
          </a:p>
          <a:p>
            <a:pPr>
              <a:spcAft>
                <a:spcPts val="0"/>
              </a:spcAft>
            </a:pPr>
            <a:endParaRPr lang="hu-HU" dirty="0" smtClean="0">
              <a:latin typeface="Calibri" panose="020F0502020204030204" pitchFamily="34" charset="0"/>
              <a:ea typeface="Times New Roman" panose="02020603050405020304" pitchFamily="18" charset="0"/>
            </a:endParaRPr>
          </a:p>
          <a:p>
            <a:pPr>
              <a:spcAft>
                <a:spcPts val="0"/>
              </a:spcAft>
            </a:pPr>
            <a:r>
              <a:rPr lang="en-US" b="1" i="1" dirty="0" smtClean="0">
                <a:latin typeface="Calibri" panose="020F0502020204030204" pitchFamily="34" charset="0"/>
                <a:ea typeface="Times New Roman" panose="02020603050405020304" pitchFamily="18" charset="0"/>
              </a:rPr>
              <a:t>The </a:t>
            </a:r>
            <a:r>
              <a:rPr lang="en-US" b="1" i="1" dirty="0">
                <a:latin typeface="Calibri" panose="020F0502020204030204" pitchFamily="34" charset="0"/>
                <a:ea typeface="Times New Roman" panose="02020603050405020304" pitchFamily="18" charset="0"/>
              </a:rPr>
              <a:t>most common bonuses and allowances (not included in the basic salary) are: </a:t>
            </a:r>
            <a:endParaRPr lang="hu-HU" b="1" i="1"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en-US" dirty="0" smtClean="0">
                <a:latin typeface="Calibri" panose="020F0502020204030204" pitchFamily="34" charset="0"/>
                <a:ea typeface="Times New Roman" panose="02020603050405020304" pitchFamily="18" charset="0"/>
              </a:rPr>
              <a:t>bonuses </a:t>
            </a:r>
            <a:r>
              <a:rPr lang="en-US" dirty="0">
                <a:latin typeface="Calibri" panose="020F0502020204030204" pitchFamily="34" charset="0"/>
                <a:ea typeface="Times New Roman" panose="02020603050405020304" pitchFamily="18" charset="0"/>
              </a:rPr>
              <a:t>for shift work (e.g. bonuses for afternoon or night shifts), </a:t>
            </a:r>
            <a:endParaRPr lang="hu-HU"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en-US" dirty="0" smtClean="0">
                <a:latin typeface="Calibri" panose="020F0502020204030204" pitchFamily="34" charset="0"/>
                <a:ea typeface="Times New Roman" panose="02020603050405020304" pitchFamily="18" charset="0"/>
              </a:rPr>
              <a:t>bonuses </a:t>
            </a:r>
            <a:r>
              <a:rPr lang="en-US" dirty="0">
                <a:latin typeface="Calibri" panose="020F0502020204030204" pitchFamily="34" charset="0"/>
                <a:ea typeface="Times New Roman" panose="02020603050405020304" pitchFamily="18" charset="0"/>
              </a:rPr>
              <a:t>paid for special working conditions (e.g. hot work bonuses), </a:t>
            </a:r>
            <a:endParaRPr lang="hu-HU"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en-US" dirty="0" smtClean="0">
                <a:latin typeface="Calibri" panose="020F0502020204030204" pitchFamily="34" charset="0"/>
                <a:ea typeface="Times New Roman" panose="02020603050405020304" pitchFamily="18" charset="0"/>
              </a:rPr>
              <a:t>bonuses </a:t>
            </a:r>
            <a:r>
              <a:rPr lang="en-US" dirty="0">
                <a:latin typeface="Calibri" panose="020F0502020204030204" pitchFamily="34" charset="0"/>
                <a:ea typeface="Times New Roman" panose="02020603050405020304" pitchFamily="18" charset="0"/>
              </a:rPr>
              <a:t>paid for a special position or qualification (e.g. seniority, title and sectoral bonuses for civil servants, special professional examination bonuses for government officials, special knowledge bonuses, notary's chief executive bonus, notary's bonus, foreign language bonus, etc</a:t>
            </a:r>
            <a:r>
              <a:rPr lang="en-US" dirty="0" smtClean="0">
                <a:latin typeface="Calibri" panose="020F0502020204030204" pitchFamily="34" charset="0"/>
                <a:ea typeface="Times New Roman" panose="02020603050405020304" pitchFamily="18" charset="0"/>
              </a:rPr>
              <a:t>.)</a:t>
            </a:r>
            <a:endParaRPr lang="hu-HU"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hu-HU" dirty="0" smtClean="0">
                <a:latin typeface="Calibri" panose="020F0502020204030204" pitchFamily="34" charset="0"/>
                <a:ea typeface="Times New Roman" panose="02020603050405020304" pitchFamily="18" charset="0"/>
              </a:rPr>
              <a:t>o</a:t>
            </a:r>
            <a:r>
              <a:rPr lang="en-US" dirty="0" err="1" smtClean="0">
                <a:latin typeface="Calibri" panose="020F0502020204030204" pitchFamily="34" charset="0"/>
                <a:ea typeface="Times New Roman" panose="02020603050405020304" pitchFamily="18" charset="0"/>
              </a:rPr>
              <a:t>vertime</a:t>
            </a:r>
            <a:r>
              <a:rPr lang="en-US" dirty="0" smtClean="0">
                <a:latin typeface="Calibri" panose="020F0502020204030204" pitchFamily="34" charset="0"/>
                <a:ea typeface="Times New Roman" panose="02020603050405020304" pitchFamily="18" charset="0"/>
              </a:rPr>
              <a:t> </a:t>
            </a:r>
            <a:r>
              <a:rPr lang="en-US" dirty="0">
                <a:latin typeface="Calibri" panose="020F0502020204030204" pitchFamily="34" charset="0"/>
                <a:ea typeface="Times New Roman" panose="02020603050405020304" pitchFamily="18" charset="0"/>
              </a:rPr>
              <a:t>allowances (including allowances for working on days off and public holidays), </a:t>
            </a:r>
            <a:endParaRPr lang="hu-HU" dirty="0">
              <a:latin typeface="Calibri" panose="020F0502020204030204" pitchFamily="34" charset="0"/>
              <a:ea typeface="Times New Roman" panose="02020603050405020304" pitchFamily="18" charset="0"/>
            </a:endParaRPr>
          </a:p>
          <a:p>
            <a:pPr marL="285750" indent="-285750">
              <a:spcAft>
                <a:spcPts val="0"/>
              </a:spcAft>
              <a:buFontTx/>
              <a:buChar char="-"/>
            </a:pPr>
            <a:r>
              <a:rPr lang="en-US" dirty="0" smtClean="0">
                <a:latin typeface="Calibri" panose="020F0502020204030204" pitchFamily="34" charset="0"/>
                <a:ea typeface="Times New Roman" panose="02020603050405020304" pitchFamily="18" charset="0"/>
              </a:rPr>
              <a:t>bonuses </a:t>
            </a:r>
            <a:r>
              <a:rPr lang="en-US" dirty="0">
                <a:latin typeface="Calibri" panose="020F0502020204030204" pitchFamily="34" charset="0"/>
                <a:ea typeface="Times New Roman" panose="02020603050405020304" pitchFamily="18" charset="0"/>
              </a:rPr>
              <a:t>for apprentices and </a:t>
            </a:r>
            <a:r>
              <a:rPr lang="en-US" dirty="0" err="1">
                <a:latin typeface="Calibri" panose="020F0502020204030204" pitchFamily="34" charset="0"/>
                <a:ea typeface="Times New Roman" panose="02020603050405020304" pitchFamily="18" charset="0"/>
              </a:rPr>
              <a:t>retrainees</a:t>
            </a:r>
            <a:r>
              <a:rPr lang="en-US" dirty="0">
                <a:latin typeface="Calibri" panose="020F0502020204030204" pitchFamily="34" charset="0"/>
                <a:ea typeface="Times New Roman" panose="02020603050405020304" pitchFamily="18" charset="0"/>
              </a:rPr>
              <a:t>, </a:t>
            </a:r>
            <a:endParaRPr lang="hu-HU"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en-US" dirty="0" smtClean="0">
                <a:latin typeface="Calibri" panose="020F0502020204030204" pitchFamily="34" charset="0"/>
                <a:ea typeface="Times New Roman" panose="02020603050405020304" pitchFamily="18" charset="0"/>
              </a:rPr>
              <a:t>bonuses </a:t>
            </a:r>
            <a:r>
              <a:rPr lang="en-US" dirty="0">
                <a:latin typeface="Calibri" panose="020F0502020204030204" pitchFamily="34" charset="0"/>
                <a:ea typeface="Times New Roman" panose="02020603050405020304" pitchFamily="18" charset="0"/>
              </a:rPr>
              <a:t>for standby and inspection </a:t>
            </a:r>
            <a:endParaRPr lang="hu-HU"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en-US" dirty="0" smtClean="0">
                <a:latin typeface="Calibri" panose="020F0502020204030204" pitchFamily="34" charset="0"/>
                <a:ea typeface="Times New Roman" panose="02020603050405020304" pitchFamily="18" charset="0"/>
              </a:rPr>
              <a:t>bonuses </a:t>
            </a:r>
            <a:r>
              <a:rPr lang="en-US" dirty="0">
                <a:latin typeface="Calibri" panose="020F0502020204030204" pitchFamily="34" charset="0"/>
                <a:ea typeface="Times New Roman" panose="02020603050405020304" pitchFamily="18" charset="0"/>
              </a:rPr>
              <a:t>paid at special sites for installation and construction </a:t>
            </a:r>
            <a:r>
              <a:rPr lang="en-US" dirty="0" smtClean="0">
                <a:latin typeface="Calibri" panose="020F0502020204030204" pitchFamily="34" charset="0"/>
                <a:ea typeface="Times New Roman" panose="02020603050405020304" pitchFamily="18" charset="0"/>
              </a:rPr>
              <a:t>work,</a:t>
            </a:r>
            <a:endParaRPr lang="hu-HU"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en-US" dirty="0" smtClean="0">
                <a:latin typeface="Calibri" panose="020F0502020204030204" pitchFamily="34" charset="0"/>
                <a:ea typeface="Times New Roman" panose="02020603050405020304" pitchFamily="18" charset="0"/>
              </a:rPr>
              <a:t>other </a:t>
            </a:r>
            <a:r>
              <a:rPr lang="en-US" dirty="0">
                <a:latin typeface="Calibri" panose="020F0502020204030204" pitchFamily="34" charset="0"/>
                <a:ea typeface="Times New Roman" panose="02020603050405020304" pitchFamily="18" charset="0"/>
              </a:rPr>
              <a:t>bonuses provided for by law or collective agreement (driving bonus, bonus for work in hazardous working conditions).</a:t>
            </a:r>
            <a:endParaRPr lang="hu-H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0776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0" y="1570182"/>
            <a:ext cx="421910" cy="3539430"/>
          </a:xfrm>
          <a:prstGeom prst="rect">
            <a:avLst/>
          </a:prstGeom>
          <a:solidFill>
            <a:schemeClr val="accent4">
              <a:lumMod val="20000"/>
              <a:lumOff val="80000"/>
            </a:schemeClr>
          </a:solidFill>
        </p:spPr>
        <p:txBody>
          <a:bodyPr wrap="none" rtlCol="0">
            <a:spAutoFit/>
          </a:bodyPr>
          <a:lstStyle/>
          <a:p>
            <a:r>
              <a:rPr lang="hu-HU" sz="2800" dirty="0" smtClean="0"/>
              <a:t>C</a:t>
            </a:r>
          </a:p>
          <a:p>
            <a:r>
              <a:rPr lang="hu-HU" sz="2800" dirty="0" smtClean="0"/>
              <a:t>O</a:t>
            </a:r>
          </a:p>
          <a:p>
            <a:r>
              <a:rPr lang="hu-HU" sz="2800" dirty="0" smtClean="0"/>
              <a:t>N</a:t>
            </a:r>
          </a:p>
          <a:p>
            <a:r>
              <a:rPr lang="hu-HU" sz="2800" dirty="0" smtClean="0"/>
              <a:t>C</a:t>
            </a:r>
          </a:p>
          <a:p>
            <a:r>
              <a:rPr lang="hu-HU" sz="2800" dirty="0" smtClean="0"/>
              <a:t>E</a:t>
            </a:r>
          </a:p>
          <a:p>
            <a:r>
              <a:rPr lang="hu-HU" sz="2800" dirty="0" smtClean="0"/>
              <a:t>P</a:t>
            </a:r>
          </a:p>
          <a:p>
            <a:r>
              <a:rPr lang="hu-HU" sz="2800" dirty="0" smtClean="0"/>
              <a:t>T</a:t>
            </a:r>
          </a:p>
          <a:p>
            <a:r>
              <a:rPr lang="hu-HU" sz="2800" dirty="0" smtClean="0"/>
              <a:t>S</a:t>
            </a:r>
            <a:endParaRPr lang="hu-HU" sz="2800" dirty="0"/>
          </a:p>
        </p:txBody>
      </p:sp>
      <p:sp>
        <p:nvSpPr>
          <p:cNvPr id="3" name="Téglalap 2"/>
          <p:cNvSpPr/>
          <p:nvPr/>
        </p:nvSpPr>
        <p:spPr>
          <a:xfrm>
            <a:off x="492443" y="1"/>
            <a:ext cx="11699557" cy="7848302"/>
          </a:xfrm>
          <a:prstGeom prst="rect">
            <a:avLst/>
          </a:prstGeom>
          <a:solidFill>
            <a:schemeClr val="accent6">
              <a:lumMod val="20000"/>
              <a:lumOff val="80000"/>
            </a:schemeClr>
          </a:solidFill>
          <a:ln>
            <a:solidFill>
              <a:srgbClr val="FFC000"/>
            </a:solidFill>
          </a:ln>
        </p:spPr>
        <p:txBody>
          <a:bodyPr wrap="square">
            <a:spAutoFit/>
          </a:bodyPr>
          <a:lstStyle/>
          <a:p>
            <a:pPr>
              <a:spcAft>
                <a:spcPts val="0"/>
              </a:spcAft>
            </a:pPr>
            <a:r>
              <a:rPr lang="en-US" b="1" i="1" dirty="0">
                <a:latin typeface="Calibri" panose="020F0502020204030204" pitchFamily="34" charset="0"/>
                <a:ea typeface="Times New Roman" panose="02020603050405020304" pitchFamily="18" charset="0"/>
              </a:rPr>
              <a:t>Payments for periods not </a:t>
            </a:r>
            <a:r>
              <a:rPr lang="en-US" b="1" i="1" dirty="0" smtClean="0">
                <a:latin typeface="Calibri" panose="020F0502020204030204" pitchFamily="34" charset="0"/>
                <a:ea typeface="Times New Roman" panose="02020603050405020304" pitchFamily="18" charset="0"/>
              </a:rPr>
              <a:t>worked</a:t>
            </a:r>
            <a:endParaRPr lang="hu-HU" b="1" i="1" dirty="0" smtClean="0">
              <a:latin typeface="Calibri" panose="020F0502020204030204" pitchFamily="34" charset="0"/>
              <a:ea typeface="Times New Roman" panose="02020603050405020304" pitchFamily="18" charset="0"/>
            </a:endParaRPr>
          </a:p>
          <a:p>
            <a:pPr>
              <a:spcAft>
                <a:spcPts val="0"/>
              </a:spcAft>
            </a:pPr>
            <a:endParaRPr lang="hu-HU" i="1" dirty="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Payments </a:t>
            </a:r>
            <a:r>
              <a:rPr lang="en-US" dirty="0">
                <a:latin typeface="Calibri" panose="020F0502020204030204" pitchFamily="34" charset="0"/>
                <a:ea typeface="Times New Roman" panose="02020603050405020304" pitchFamily="18" charset="0"/>
              </a:rPr>
              <a:t>for time not worked are payments for time not worked in accordance with the law or collective agreement applicable to the employment relationship. The term typically refers to remuneration for absence. These are: </a:t>
            </a:r>
            <a:endParaRPr lang="hu-HU"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en-US" dirty="0" smtClean="0">
                <a:latin typeface="Calibri" panose="020F0502020204030204" pitchFamily="34" charset="0"/>
                <a:ea typeface="Times New Roman" panose="02020603050405020304" pitchFamily="18" charset="0"/>
              </a:rPr>
              <a:t>wages </a:t>
            </a:r>
            <a:r>
              <a:rPr lang="en-US" dirty="0">
                <a:latin typeface="Calibri" panose="020F0502020204030204" pitchFamily="34" charset="0"/>
                <a:ea typeface="Times New Roman" panose="02020603050405020304" pitchFamily="18" charset="0"/>
              </a:rPr>
              <a:t>and salaries paid for ordinary (basic or additional annual leave) and extraordinary leave (i.e. leave), including paid remuneration if the employee worked in lieu of leave and the leave was compensated by a cash payment, </a:t>
            </a:r>
            <a:endParaRPr lang="hu-HU"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en-US" dirty="0" smtClean="0">
                <a:latin typeface="Calibri" panose="020F0502020204030204" pitchFamily="34" charset="0"/>
                <a:ea typeface="Times New Roman" panose="02020603050405020304" pitchFamily="18" charset="0"/>
              </a:rPr>
              <a:t>wages </a:t>
            </a:r>
            <a:r>
              <a:rPr lang="en-US" dirty="0">
                <a:latin typeface="Calibri" panose="020F0502020204030204" pitchFamily="34" charset="0"/>
                <a:ea typeface="Times New Roman" panose="02020603050405020304" pitchFamily="18" charset="0"/>
              </a:rPr>
              <a:t>and salaries paid for study leave (or time off for study purposes), </a:t>
            </a:r>
            <a:endParaRPr lang="hu-HU"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en-US" dirty="0" smtClean="0">
                <a:latin typeface="Calibri" panose="020F0502020204030204" pitchFamily="34" charset="0"/>
                <a:ea typeface="Times New Roman" panose="02020603050405020304" pitchFamily="18" charset="0"/>
              </a:rPr>
              <a:t>pay </a:t>
            </a:r>
            <a:r>
              <a:rPr lang="en-US" dirty="0">
                <a:latin typeface="Calibri" panose="020F0502020204030204" pitchFamily="34" charset="0"/>
                <a:ea typeface="Times New Roman" panose="02020603050405020304" pitchFamily="18" charset="0"/>
              </a:rPr>
              <a:t>for rest days and public holidays if the worker did not work on these days, </a:t>
            </a:r>
            <a:endParaRPr lang="hu-HU"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en-US" dirty="0" smtClean="0">
                <a:latin typeface="Calibri" panose="020F0502020204030204" pitchFamily="34" charset="0"/>
                <a:ea typeface="Times New Roman" panose="02020603050405020304" pitchFamily="18" charset="0"/>
              </a:rPr>
              <a:t>if </a:t>
            </a:r>
            <a:r>
              <a:rPr lang="en-US" dirty="0">
                <a:latin typeface="Calibri" panose="020F0502020204030204" pitchFamily="34" charset="0"/>
                <a:ea typeface="Times New Roman" panose="02020603050405020304" pitchFamily="18" charset="0"/>
              </a:rPr>
              <a:t>the worker has worked on a public holiday or rest day because of his working pattern, payment for the day off in lieu of the day worked, </a:t>
            </a:r>
            <a:endParaRPr lang="hu-HU"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en-US" dirty="0" smtClean="0">
                <a:latin typeface="Calibri" panose="020F0502020204030204" pitchFamily="34" charset="0"/>
                <a:ea typeface="Times New Roman" panose="02020603050405020304" pitchFamily="18" charset="0"/>
              </a:rPr>
              <a:t>remuneration </a:t>
            </a:r>
            <a:r>
              <a:rPr lang="en-US" dirty="0">
                <a:latin typeface="Calibri" panose="020F0502020204030204" pitchFamily="34" charset="0"/>
                <a:ea typeface="Times New Roman" panose="02020603050405020304" pitchFamily="18" charset="0"/>
              </a:rPr>
              <a:t>for the use of the time allowance provided for in the regulations for trade union officers and works council members, </a:t>
            </a:r>
            <a:endParaRPr lang="hu-HU"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en-US" dirty="0" smtClean="0">
                <a:latin typeface="Calibri" panose="020F0502020204030204" pitchFamily="34" charset="0"/>
                <a:ea typeface="Times New Roman" panose="02020603050405020304" pitchFamily="18" charset="0"/>
              </a:rPr>
              <a:t>the </a:t>
            </a:r>
            <a:r>
              <a:rPr lang="en-US" dirty="0">
                <a:latin typeface="Calibri" panose="020F0502020204030204" pitchFamily="34" charset="0"/>
                <a:ea typeface="Times New Roman" panose="02020603050405020304" pitchFamily="18" charset="0"/>
              </a:rPr>
              <a:t>supplementary part of the wages or salary of pregnant women assigned to light work which the regulation provides for the payment of in order to enable them to attain their previous earnings, </a:t>
            </a:r>
            <a:endParaRPr lang="hu-HU"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en-US" dirty="0" smtClean="0">
                <a:latin typeface="Calibri" panose="020F0502020204030204" pitchFamily="34" charset="0"/>
                <a:ea typeface="Times New Roman" panose="02020603050405020304" pitchFamily="18" charset="0"/>
              </a:rPr>
              <a:t>the </a:t>
            </a:r>
            <a:r>
              <a:rPr lang="en-US" dirty="0">
                <a:latin typeface="Calibri" panose="020F0502020204030204" pitchFamily="34" charset="0"/>
                <a:ea typeface="Times New Roman" panose="02020603050405020304" pitchFamily="18" charset="0"/>
              </a:rPr>
              <a:t>supplementary wages or salaries paid to nursing (breastfeeding) mothers during the period of the working time allowance, </a:t>
            </a:r>
            <a:endParaRPr lang="hu-HU"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en-US" dirty="0" smtClean="0">
                <a:latin typeface="Calibri" panose="020F0502020204030204" pitchFamily="34" charset="0"/>
                <a:ea typeface="Times New Roman" panose="02020603050405020304" pitchFamily="18" charset="0"/>
              </a:rPr>
              <a:t>pay </a:t>
            </a:r>
            <a:r>
              <a:rPr lang="en-US" dirty="0">
                <a:latin typeface="Calibri" panose="020F0502020204030204" pitchFamily="34" charset="0"/>
                <a:ea typeface="Times New Roman" panose="02020603050405020304" pitchFamily="18" charset="0"/>
              </a:rPr>
              <a:t>for breaks between work </a:t>
            </a:r>
            <a:r>
              <a:rPr lang="en-US" dirty="0" smtClean="0">
                <a:latin typeface="Calibri" panose="020F0502020204030204" pitchFamily="34" charset="0"/>
                <a:ea typeface="Times New Roman" panose="02020603050405020304" pitchFamily="18" charset="0"/>
              </a:rPr>
              <a:t>periods,</a:t>
            </a:r>
            <a:endParaRPr lang="hu-HU"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en-US" dirty="0" smtClean="0">
                <a:latin typeface="Calibri" panose="020F0502020204030204" pitchFamily="34" charset="0"/>
                <a:ea typeface="Times New Roman" panose="02020603050405020304" pitchFamily="18" charset="0"/>
              </a:rPr>
              <a:t>the </a:t>
            </a:r>
            <a:r>
              <a:rPr lang="en-US" dirty="0">
                <a:latin typeface="Calibri" panose="020F0502020204030204" pitchFamily="34" charset="0"/>
                <a:ea typeface="Times New Roman" panose="02020603050405020304" pitchFamily="18" charset="0"/>
              </a:rPr>
              <a:t>wages and salaries of workers sent on training or study visits (payable by the employer</a:t>
            </a:r>
            <a:r>
              <a:rPr lang="en-US" dirty="0" smtClean="0">
                <a:latin typeface="Calibri" panose="020F0502020204030204" pitchFamily="34" charset="0"/>
                <a:ea typeface="Times New Roman" panose="02020603050405020304" pitchFamily="18" charset="0"/>
              </a:rPr>
              <a:t>),</a:t>
            </a:r>
            <a:endParaRPr lang="hu-HU"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en-US" dirty="0" smtClean="0">
                <a:latin typeface="Calibri" panose="020F0502020204030204" pitchFamily="34" charset="0"/>
                <a:ea typeface="Times New Roman" panose="02020603050405020304" pitchFamily="18" charset="0"/>
              </a:rPr>
              <a:t>payment </a:t>
            </a:r>
            <a:r>
              <a:rPr lang="en-US" dirty="0">
                <a:latin typeface="Calibri" panose="020F0502020204030204" pitchFamily="34" charset="0"/>
                <a:ea typeface="Times New Roman" panose="02020603050405020304" pitchFamily="18" charset="0"/>
              </a:rPr>
              <a:t>for travel time on official missions, </a:t>
            </a:r>
            <a:endParaRPr lang="hu-HU"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en-US" dirty="0" smtClean="0">
                <a:latin typeface="Calibri" panose="020F0502020204030204" pitchFamily="34" charset="0"/>
                <a:ea typeface="Times New Roman" panose="02020603050405020304" pitchFamily="18" charset="0"/>
              </a:rPr>
              <a:t>wages </a:t>
            </a:r>
            <a:r>
              <a:rPr lang="en-US" dirty="0">
                <a:latin typeface="Calibri" panose="020F0502020204030204" pitchFamily="34" charset="0"/>
                <a:ea typeface="Times New Roman" panose="02020603050405020304" pitchFamily="18" charset="0"/>
              </a:rPr>
              <a:t>paid to workers on temporary 'compulsory leave' due to the employer's difficult economic circumstances or on reduced working hours due to the reduction of daily working time, </a:t>
            </a:r>
            <a:endParaRPr lang="hu-HU"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en-US" dirty="0" smtClean="0">
                <a:latin typeface="Calibri" panose="020F0502020204030204" pitchFamily="34" charset="0"/>
                <a:ea typeface="Times New Roman" panose="02020603050405020304" pitchFamily="18" charset="0"/>
              </a:rPr>
              <a:t>remuneration </a:t>
            </a:r>
            <a:r>
              <a:rPr lang="en-US" dirty="0">
                <a:latin typeface="Calibri" panose="020F0502020204030204" pitchFamily="34" charset="0"/>
                <a:ea typeface="Times New Roman" panose="02020603050405020304" pitchFamily="18" charset="0"/>
              </a:rPr>
              <a:t>paid by the employer, by agreement, during the </a:t>
            </a:r>
            <a:r>
              <a:rPr lang="en-US" dirty="0" smtClean="0">
                <a:latin typeface="Calibri" panose="020F0502020204030204" pitchFamily="34" charset="0"/>
                <a:ea typeface="Times New Roman" panose="02020603050405020304" pitchFamily="18" charset="0"/>
              </a:rPr>
              <a:t>strike,</a:t>
            </a:r>
            <a:endParaRPr lang="hu-HU"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en-US" dirty="0" smtClean="0">
                <a:latin typeface="Calibri" panose="020F0502020204030204" pitchFamily="34" charset="0"/>
                <a:ea typeface="Times New Roman" panose="02020603050405020304" pitchFamily="18" charset="0"/>
              </a:rPr>
              <a:t>wages </a:t>
            </a:r>
            <a:r>
              <a:rPr lang="en-US" dirty="0">
                <a:latin typeface="Calibri" panose="020F0502020204030204" pitchFamily="34" charset="0"/>
                <a:ea typeface="Times New Roman" panose="02020603050405020304" pitchFamily="18" charset="0"/>
              </a:rPr>
              <a:t>for working time lost because of a justified refusal to carry out an order, </a:t>
            </a:r>
            <a:endParaRPr lang="hu-HU"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en-US" dirty="0" smtClean="0">
                <a:latin typeface="Calibri" panose="020F0502020204030204" pitchFamily="34" charset="0"/>
                <a:ea typeface="Times New Roman" panose="02020603050405020304" pitchFamily="18" charset="0"/>
              </a:rPr>
              <a:t>compensation </a:t>
            </a:r>
            <a:r>
              <a:rPr lang="en-US" dirty="0">
                <a:latin typeface="Calibri" panose="020F0502020204030204" pitchFamily="34" charset="0"/>
                <a:ea typeface="Times New Roman" panose="02020603050405020304" pitchFamily="18" charset="0"/>
              </a:rPr>
              <a:t>for frost damage, </a:t>
            </a:r>
            <a:endParaRPr lang="hu-HU" dirty="0" smtClean="0">
              <a:latin typeface="Calibri" panose="020F0502020204030204" pitchFamily="34" charset="0"/>
              <a:ea typeface="Times New Roman" panose="02020603050405020304" pitchFamily="18" charset="0"/>
            </a:endParaRPr>
          </a:p>
          <a:p>
            <a:pPr marL="285750" indent="-285750">
              <a:spcAft>
                <a:spcPts val="0"/>
              </a:spcAft>
              <a:buFontTx/>
              <a:buChar char="-"/>
            </a:pPr>
            <a:r>
              <a:rPr lang="hu-HU" dirty="0" smtClean="0">
                <a:latin typeface="Calibri" panose="020F0502020204030204" pitchFamily="34" charset="0"/>
                <a:ea typeface="Times New Roman" panose="02020603050405020304" pitchFamily="18" charset="0"/>
              </a:rPr>
              <a:t>W</a:t>
            </a:r>
            <a:r>
              <a:rPr lang="en-US" dirty="0" smtClean="0">
                <a:latin typeface="Calibri" panose="020F0502020204030204" pitchFamily="34" charset="0"/>
                <a:ea typeface="Times New Roman" panose="02020603050405020304" pitchFamily="18" charset="0"/>
              </a:rPr>
              <a:t>ages </a:t>
            </a:r>
            <a:r>
              <a:rPr lang="en-US" dirty="0">
                <a:latin typeface="Calibri" panose="020F0502020204030204" pitchFamily="34" charset="0"/>
                <a:ea typeface="Times New Roman" panose="02020603050405020304" pitchFamily="18" charset="0"/>
              </a:rPr>
              <a:t>and salaries paid in the cases provided for in the Regulation where the worker is exempted from the obligation to work (e.g. remuneration for paid absence during the period of a civil obligation or compulsory medical examination</a:t>
            </a:r>
            <a:r>
              <a:rPr lang="en-US" dirty="0" smtClean="0">
                <a:latin typeface="Calibri" panose="020F0502020204030204" pitchFamily="34" charset="0"/>
                <a:ea typeface="Times New Roman" panose="02020603050405020304" pitchFamily="18" charset="0"/>
              </a:rPr>
              <a:t>).</a:t>
            </a:r>
            <a:endParaRPr lang="hu-HU" dirty="0" smtClean="0">
              <a:latin typeface="Calibri" panose="020F0502020204030204" pitchFamily="34" charset="0"/>
              <a:ea typeface="Times New Roman" panose="02020603050405020304" pitchFamily="18" charset="0"/>
            </a:endParaRPr>
          </a:p>
          <a:p>
            <a:pPr>
              <a:spcAft>
                <a:spcPts val="0"/>
              </a:spcAft>
            </a:pPr>
            <a:endParaRPr lang="hu-HU" dirty="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Source</a:t>
            </a:r>
            <a:r>
              <a:rPr lang="en-US" dirty="0">
                <a:latin typeface="Calibri" panose="020F0502020204030204" pitchFamily="34" charset="0"/>
                <a:ea typeface="Times New Roman" panose="02020603050405020304" pitchFamily="18" charset="0"/>
              </a:rPr>
              <a:t>: Central Statistical Office (KSH), </a:t>
            </a:r>
            <a:r>
              <a:rPr lang="en-US" dirty="0" err="1">
                <a:latin typeface="Calibri" panose="020F0502020204030204" pitchFamily="34" charset="0"/>
                <a:ea typeface="Times New Roman" panose="02020603050405020304" pitchFamily="18" charset="0"/>
              </a:rPr>
              <a:t>Metainformation</a:t>
            </a:r>
            <a:endParaRPr lang="hu-H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4667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26473" y="591127"/>
            <a:ext cx="1177502" cy="369332"/>
          </a:xfrm>
          <a:prstGeom prst="rect">
            <a:avLst/>
          </a:prstGeom>
          <a:solidFill>
            <a:schemeClr val="accent6">
              <a:lumMod val="20000"/>
              <a:lumOff val="80000"/>
            </a:schemeClr>
          </a:solidFill>
        </p:spPr>
        <p:txBody>
          <a:bodyPr wrap="none" rtlCol="0">
            <a:spAutoFit/>
          </a:bodyPr>
          <a:lstStyle/>
          <a:p>
            <a:r>
              <a:rPr lang="hu-HU" dirty="0" smtClean="0"/>
              <a:t>CONCEPTS</a:t>
            </a:r>
            <a:endParaRPr lang="hu-HU" dirty="0"/>
          </a:p>
        </p:txBody>
      </p:sp>
      <p:sp>
        <p:nvSpPr>
          <p:cNvPr id="5" name="Téglalap 4"/>
          <p:cNvSpPr/>
          <p:nvPr/>
        </p:nvSpPr>
        <p:spPr>
          <a:xfrm>
            <a:off x="1703975" y="1139271"/>
            <a:ext cx="9818255" cy="3416320"/>
          </a:xfrm>
          <a:prstGeom prst="rect">
            <a:avLst/>
          </a:prstGeom>
          <a:solidFill>
            <a:schemeClr val="accent2">
              <a:lumMod val="20000"/>
              <a:lumOff val="80000"/>
            </a:schemeClr>
          </a:solidFill>
          <a:ln>
            <a:solidFill>
              <a:srgbClr val="FFC000"/>
            </a:solidFill>
          </a:ln>
        </p:spPr>
        <p:txBody>
          <a:bodyPr wrap="square">
            <a:spAutoFit/>
          </a:bodyPr>
          <a:lstStyle/>
          <a:p>
            <a:pPr>
              <a:spcAft>
                <a:spcPts val="0"/>
              </a:spcAft>
            </a:pPr>
            <a:r>
              <a:rPr lang="en-US" b="1" i="1" dirty="0">
                <a:latin typeface="Calibri" panose="020F0502020204030204" pitchFamily="34" charset="0"/>
                <a:ea typeface="Times New Roman" panose="02020603050405020304" pitchFamily="18" charset="0"/>
              </a:rPr>
              <a:t>Nominal wage/real </a:t>
            </a:r>
            <a:r>
              <a:rPr lang="en-US" b="1" i="1" dirty="0" smtClean="0">
                <a:latin typeface="Calibri" panose="020F0502020204030204" pitchFamily="34" charset="0"/>
                <a:ea typeface="Times New Roman" panose="02020603050405020304" pitchFamily="18" charset="0"/>
              </a:rPr>
              <a:t>wage</a:t>
            </a:r>
            <a:endParaRPr lang="hu-HU" b="1" i="1" dirty="0" smtClean="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The </a:t>
            </a:r>
            <a:r>
              <a:rPr lang="en-US" dirty="0">
                <a:latin typeface="Calibri" panose="020F0502020204030204" pitchFamily="34" charset="0"/>
                <a:ea typeface="Times New Roman" panose="02020603050405020304" pitchFamily="18" charset="0"/>
              </a:rPr>
              <a:t>nominal wage is the wage expressed in money, regardless of its purchasing power. Real wages, on the other hand, are the inflation-adjusted level of nominal wages, i.e. the amount of goods and services that can be purchased with wages. </a:t>
            </a:r>
            <a:endParaRPr lang="hu-HU" dirty="0" smtClean="0">
              <a:latin typeface="Calibri" panose="020F0502020204030204" pitchFamily="34" charset="0"/>
              <a:ea typeface="Times New Roman" panose="02020603050405020304" pitchFamily="18" charset="0"/>
            </a:endParaRPr>
          </a:p>
          <a:p>
            <a:pPr>
              <a:spcAft>
                <a:spcPts val="0"/>
              </a:spcAft>
            </a:pPr>
            <a:endParaRPr lang="hu-HU" dirty="0">
              <a:latin typeface="Calibri" panose="020F0502020204030204" pitchFamily="34" charset="0"/>
              <a:ea typeface="Times New Roman" panose="02020603050405020304" pitchFamily="18" charset="0"/>
            </a:endParaRPr>
          </a:p>
          <a:p>
            <a:pPr>
              <a:spcAft>
                <a:spcPts val="0"/>
              </a:spcAft>
            </a:pPr>
            <a:r>
              <a:rPr lang="en-US" b="1" i="1" dirty="0" smtClean="0">
                <a:latin typeface="Calibri" panose="020F0502020204030204" pitchFamily="34" charset="0"/>
                <a:ea typeface="Times New Roman" panose="02020603050405020304" pitchFamily="18" charset="0"/>
              </a:rPr>
              <a:t>Gross/net wages</a:t>
            </a:r>
            <a:endParaRPr lang="hu-HU" b="1" i="1" dirty="0" smtClean="0">
              <a:latin typeface="Calibri" panose="020F0502020204030204" pitchFamily="34" charset="0"/>
              <a:ea typeface="Times New Roman" panose="02020603050405020304" pitchFamily="18" charset="0"/>
            </a:endParaRPr>
          </a:p>
          <a:p>
            <a:pPr>
              <a:spcAft>
                <a:spcPts val="0"/>
              </a:spcAft>
            </a:pPr>
            <a:r>
              <a:rPr lang="en-US" dirty="0" smtClean="0">
                <a:latin typeface="Calibri" panose="020F0502020204030204" pitchFamily="34" charset="0"/>
                <a:ea typeface="Times New Roman" panose="02020603050405020304" pitchFamily="18" charset="0"/>
              </a:rPr>
              <a:t>From </a:t>
            </a:r>
            <a:r>
              <a:rPr lang="en-US" dirty="0">
                <a:latin typeface="Calibri" panose="020F0502020204030204" pitchFamily="34" charset="0"/>
                <a:ea typeface="Times New Roman" panose="02020603050405020304" pitchFamily="18" charset="0"/>
              </a:rPr>
              <a:t>gross wages, we deduct social security tax, health tax, pension contributions, unemployment contributions and personal income tax to obtain net wages. The employer's total wage costs are obtained by adding the taxes payable by the employer to the gross wage.  </a:t>
            </a:r>
            <a:endParaRPr lang="hu-HU" dirty="0" smtClean="0">
              <a:latin typeface="Calibri" panose="020F0502020204030204" pitchFamily="34" charset="0"/>
              <a:ea typeface="Times New Roman" panose="02020603050405020304" pitchFamily="18" charset="0"/>
            </a:endParaRPr>
          </a:p>
          <a:p>
            <a:pPr>
              <a:spcAft>
                <a:spcPts val="0"/>
              </a:spcAft>
            </a:pPr>
            <a:endParaRPr lang="hu-HU" i="1" dirty="0">
              <a:latin typeface="Calibri" panose="020F0502020204030204" pitchFamily="34" charset="0"/>
              <a:ea typeface="Times New Roman" panose="02020603050405020304" pitchFamily="18" charset="0"/>
            </a:endParaRPr>
          </a:p>
          <a:p>
            <a:pPr algn="ctr">
              <a:spcAft>
                <a:spcPts val="0"/>
              </a:spcAft>
            </a:pPr>
            <a:r>
              <a:rPr lang="en-US" b="1" i="1" dirty="0" smtClean="0">
                <a:latin typeface="Calibri" panose="020F0502020204030204" pitchFamily="34" charset="0"/>
                <a:ea typeface="Times New Roman" panose="02020603050405020304" pitchFamily="18" charset="0"/>
              </a:rPr>
              <a:t>Attention</a:t>
            </a:r>
            <a:r>
              <a:rPr lang="en-US" b="1" i="1" dirty="0">
                <a:latin typeface="Calibri" panose="020F0502020204030204" pitchFamily="34" charset="0"/>
                <a:ea typeface="Times New Roman" panose="02020603050405020304" pitchFamily="18" charset="0"/>
              </a:rPr>
              <a:t>! Taxes and contributions on wages change! (It can and has happened that percentages change during the year). Always check the current values!</a:t>
            </a:r>
            <a:endParaRPr lang="hu-HU" b="1" i="1" dirty="0"/>
          </a:p>
        </p:txBody>
      </p:sp>
      <p:sp>
        <p:nvSpPr>
          <p:cNvPr id="6" name="Szövegdoboz 5"/>
          <p:cNvSpPr txBox="1"/>
          <p:nvPr/>
        </p:nvSpPr>
        <p:spPr>
          <a:xfrm>
            <a:off x="3111302" y="4673600"/>
            <a:ext cx="5950924" cy="369332"/>
          </a:xfrm>
          <a:prstGeom prst="rect">
            <a:avLst/>
          </a:prstGeom>
          <a:solidFill>
            <a:schemeClr val="accent6">
              <a:lumMod val="20000"/>
              <a:lumOff val="80000"/>
            </a:schemeClr>
          </a:solidFill>
        </p:spPr>
        <p:txBody>
          <a:bodyPr wrap="none" rtlCol="0">
            <a:spAutoFit/>
          </a:bodyPr>
          <a:lstStyle/>
          <a:p>
            <a:pPr algn="r"/>
            <a:r>
              <a:rPr lang="en-US" b="1" dirty="0"/>
              <a:t>An example: composition of </a:t>
            </a:r>
            <a:r>
              <a:rPr lang="en-US" b="1" dirty="0" err="1"/>
              <a:t>labour</a:t>
            </a:r>
            <a:r>
              <a:rPr lang="en-US" b="1" dirty="0"/>
              <a:t> costs in Hungary, 2022</a:t>
            </a:r>
            <a:endParaRPr lang="hu-HU" dirty="0"/>
          </a:p>
        </p:txBody>
      </p:sp>
      <p:graphicFrame>
        <p:nvGraphicFramePr>
          <p:cNvPr id="7" name="Táblázat 6"/>
          <p:cNvGraphicFramePr>
            <a:graphicFrameLocks noGrp="1"/>
          </p:cNvGraphicFramePr>
          <p:nvPr>
            <p:extLst>
              <p:ext uri="{D42A27DB-BD31-4B8C-83A1-F6EECF244321}">
                <p14:modId xmlns:p14="http://schemas.microsoft.com/office/powerpoint/2010/main" val="2476193238"/>
              </p:ext>
            </p:extLst>
          </p:nvPr>
        </p:nvGraphicFramePr>
        <p:xfrm>
          <a:off x="92365" y="5042932"/>
          <a:ext cx="11988798" cy="1463040"/>
        </p:xfrm>
        <a:graphic>
          <a:graphicData uri="http://schemas.openxmlformats.org/drawingml/2006/table">
            <a:tbl>
              <a:tblPr firstRow="1" firstCol="1" bandRow="1">
                <a:tableStyleId>{5C22544A-7EE6-4342-B048-85BDC9FD1C3A}</a:tableStyleId>
              </a:tblPr>
              <a:tblGrid>
                <a:gridCol w="1910243">
                  <a:extLst>
                    <a:ext uri="{9D8B030D-6E8A-4147-A177-3AD203B41FA5}">
                      <a16:colId xmlns:a16="http://schemas.microsoft.com/office/drawing/2014/main" val="3656492712"/>
                    </a:ext>
                  </a:extLst>
                </a:gridCol>
                <a:gridCol w="1963133">
                  <a:extLst>
                    <a:ext uri="{9D8B030D-6E8A-4147-A177-3AD203B41FA5}">
                      <a16:colId xmlns:a16="http://schemas.microsoft.com/office/drawing/2014/main" val="2203679487"/>
                    </a:ext>
                  </a:extLst>
                </a:gridCol>
                <a:gridCol w="2067356">
                  <a:extLst>
                    <a:ext uri="{9D8B030D-6E8A-4147-A177-3AD203B41FA5}">
                      <a16:colId xmlns:a16="http://schemas.microsoft.com/office/drawing/2014/main" val="2543851035"/>
                    </a:ext>
                  </a:extLst>
                </a:gridCol>
                <a:gridCol w="1913354">
                  <a:extLst>
                    <a:ext uri="{9D8B030D-6E8A-4147-A177-3AD203B41FA5}">
                      <a16:colId xmlns:a16="http://schemas.microsoft.com/office/drawing/2014/main" val="1621451713"/>
                    </a:ext>
                  </a:extLst>
                </a:gridCol>
                <a:gridCol w="2067356">
                  <a:extLst>
                    <a:ext uri="{9D8B030D-6E8A-4147-A177-3AD203B41FA5}">
                      <a16:colId xmlns:a16="http://schemas.microsoft.com/office/drawing/2014/main" val="2887150751"/>
                    </a:ext>
                  </a:extLst>
                </a:gridCol>
                <a:gridCol w="2067356">
                  <a:extLst>
                    <a:ext uri="{9D8B030D-6E8A-4147-A177-3AD203B41FA5}">
                      <a16:colId xmlns:a16="http://schemas.microsoft.com/office/drawing/2014/main" val="806737492"/>
                    </a:ext>
                  </a:extLst>
                </a:gridCol>
              </a:tblGrid>
              <a:tr h="791845">
                <a:tc>
                  <a:txBody>
                    <a:bodyPr/>
                    <a:lstStyle/>
                    <a:p>
                      <a:pPr>
                        <a:spcAft>
                          <a:spcPts val="0"/>
                        </a:spcAft>
                      </a:pPr>
                      <a:r>
                        <a:rPr lang="hu-H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Gross </a:t>
                      </a:r>
                      <a:r>
                        <a:rPr lang="hu-HU"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wage</a:t>
                      </a:r>
                      <a:endParaRPr lang="hu-H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hu-HU" sz="1600" dirty="0" err="1" smtClean="0">
                          <a:effectLst/>
                        </a:rPr>
                        <a:t>Personal</a:t>
                      </a:r>
                      <a:r>
                        <a:rPr lang="hu-HU" sz="1600" dirty="0" smtClean="0">
                          <a:effectLst/>
                        </a:rPr>
                        <a:t> </a:t>
                      </a:r>
                      <a:r>
                        <a:rPr lang="hu-HU" sz="1600" dirty="0" err="1" smtClean="0">
                          <a:effectLst/>
                        </a:rPr>
                        <a:t>income</a:t>
                      </a:r>
                      <a:r>
                        <a:rPr lang="hu-HU" sz="1600" dirty="0" smtClean="0">
                          <a:effectLst/>
                        </a:rPr>
                        <a:t> </a:t>
                      </a:r>
                      <a:r>
                        <a:rPr lang="hu-HU" sz="1600" dirty="0" err="1" smtClean="0">
                          <a:effectLst/>
                        </a:rPr>
                        <a:t>tax</a:t>
                      </a:r>
                      <a:endParaRPr lang="hu-HU" sz="1600" dirty="0">
                        <a:effectLst/>
                      </a:endParaRPr>
                    </a:p>
                    <a:p>
                      <a:pPr>
                        <a:spcAft>
                          <a:spcPts val="0"/>
                        </a:spcAft>
                      </a:pPr>
                      <a:r>
                        <a:rPr lang="en-US" sz="1600" dirty="0">
                          <a:effectLst/>
                        </a:rPr>
                        <a:t> </a:t>
                      </a:r>
                      <a:endParaRPr lang="hu-H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hu-HU" sz="1600" dirty="0" err="1" smtClean="0">
                          <a:effectLst/>
                        </a:rPr>
                        <a:t>Social</a:t>
                      </a:r>
                      <a:r>
                        <a:rPr lang="hu-HU" sz="1600" dirty="0" smtClean="0">
                          <a:effectLst/>
                        </a:rPr>
                        <a:t> </a:t>
                      </a:r>
                      <a:r>
                        <a:rPr lang="hu-HU" sz="1600" dirty="0" err="1" smtClean="0">
                          <a:effectLst/>
                        </a:rPr>
                        <a:t>security</a:t>
                      </a:r>
                      <a:r>
                        <a:rPr lang="hu-HU" sz="1600" dirty="0" smtClean="0">
                          <a:effectLst/>
                        </a:rPr>
                        <a:t> </a:t>
                      </a:r>
                      <a:r>
                        <a:rPr lang="hu-HU" sz="1600" dirty="0" err="1" smtClean="0">
                          <a:effectLst/>
                        </a:rPr>
                        <a:t>contribution</a:t>
                      </a:r>
                      <a:r>
                        <a:rPr lang="en-US" sz="1600" dirty="0">
                          <a:effectLst/>
                        </a:rPr>
                        <a:t> </a:t>
                      </a:r>
                      <a:endParaRPr lang="hu-H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hu-HU" sz="1600" dirty="0" smtClean="0">
                          <a:effectLst/>
                        </a:rPr>
                        <a:t>Net </a:t>
                      </a:r>
                      <a:r>
                        <a:rPr lang="hu-HU" sz="1600" dirty="0" err="1" smtClean="0">
                          <a:effectLst/>
                        </a:rPr>
                        <a:t>wage</a:t>
                      </a:r>
                      <a:endParaRPr lang="hu-HU" sz="1600" dirty="0">
                        <a:effectLst/>
                      </a:endParaRPr>
                    </a:p>
                    <a:p>
                      <a:pPr>
                        <a:spcAft>
                          <a:spcPts val="0"/>
                        </a:spcAft>
                      </a:pPr>
                      <a:r>
                        <a:rPr lang="en-US" sz="1600" dirty="0">
                          <a:effectLst/>
                        </a:rPr>
                        <a:t> </a:t>
                      </a:r>
                      <a:endParaRPr lang="hu-H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dirty="0" smtClean="0">
                          <a:effectLst/>
                        </a:rPr>
                        <a:t>Social contribution tax paid by the employer</a:t>
                      </a:r>
                      <a:endParaRPr lang="hu-H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600" dirty="0" smtClean="0">
                          <a:effectLst/>
                        </a:rPr>
                        <a:t>Total wage cost (gross wage + social contribution tax paid by the employer)</a:t>
                      </a:r>
                      <a:endParaRPr lang="hu-H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6701112"/>
                  </a:ext>
                </a:extLst>
              </a:tr>
              <a:tr h="0">
                <a:tc>
                  <a:txBody>
                    <a:bodyPr/>
                    <a:lstStyle/>
                    <a:p>
                      <a:pPr>
                        <a:spcAft>
                          <a:spcPts val="0"/>
                        </a:spcAft>
                      </a:pPr>
                      <a:r>
                        <a:rPr lang="hu-HU" sz="1600">
                          <a:effectLst/>
                        </a:rPr>
                        <a:t>HUF</a:t>
                      </a:r>
                      <a:endParaRPr lang="hu-H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hu-HU" sz="1600">
                          <a:effectLst/>
                        </a:rPr>
                        <a:t>15%</a:t>
                      </a:r>
                      <a:endParaRPr lang="hu-H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hu-HU" sz="1600" dirty="0">
                          <a:effectLst/>
                        </a:rPr>
                        <a:t>18,5%</a:t>
                      </a:r>
                      <a:endParaRPr lang="hu-H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hu-HU" sz="1600" dirty="0">
                          <a:effectLst/>
                        </a:rPr>
                        <a:t>HUF</a:t>
                      </a:r>
                      <a:endParaRPr lang="hu-H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hu-HU" sz="1600" dirty="0">
                          <a:effectLst/>
                        </a:rPr>
                        <a:t>13%</a:t>
                      </a:r>
                      <a:endParaRPr lang="hu-H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hu-HU" sz="1600" dirty="0">
                          <a:effectLst/>
                        </a:rPr>
                        <a:t>HUF</a:t>
                      </a:r>
                      <a:endParaRPr lang="hu-H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46739880"/>
                  </a:ext>
                </a:extLst>
              </a:tr>
              <a:tr h="0">
                <a:tc>
                  <a:txBody>
                    <a:bodyPr/>
                    <a:lstStyle/>
                    <a:p>
                      <a:pPr>
                        <a:spcAft>
                          <a:spcPts val="0"/>
                        </a:spcAft>
                      </a:pPr>
                      <a:r>
                        <a:rPr lang="hu-HU" sz="1600">
                          <a:effectLst/>
                        </a:rPr>
                        <a:t>300000</a:t>
                      </a:r>
                      <a:endParaRPr lang="hu-H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hu-HU" sz="1600" dirty="0">
                          <a:effectLst/>
                        </a:rPr>
                        <a:t>45000</a:t>
                      </a:r>
                      <a:endParaRPr lang="hu-H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hu-HU" sz="1600" dirty="0">
                          <a:effectLst/>
                        </a:rPr>
                        <a:t>55500</a:t>
                      </a:r>
                      <a:endParaRPr lang="hu-H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hu-HU" sz="1600" dirty="0">
                          <a:effectLst/>
                        </a:rPr>
                        <a:t>199500</a:t>
                      </a:r>
                      <a:endParaRPr lang="hu-H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hu-HU" sz="1600">
                          <a:effectLst/>
                        </a:rPr>
                        <a:t>39000</a:t>
                      </a:r>
                      <a:endParaRPr lang="hu-H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hu-HU" sz="1600" dirty="0">
                          <a:effectLst/>
                        </a:rPr>
                        <a:t>339000</a:t>
                      </a:r>
                      <a:endParaRPr lang="hu-H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0211595"/>
                  </a:ext>
                </a:extLst>
              </a:tr>
            </a:tbl>
          </a:graphicData>
        </a:graphic>
      </p:graphicFrame>
    </p:spTree>
    <p:extLst>
      <p:ext uri="{BB962C8B-B14F-4D97-AF65-F5344CB8AC3E}">
        <p14:creationId xmlns:p14="http://schemas.microsoft.com/office/powerpoint/2010/main" val="918478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609600" y="877455"/>
            <a:ext cx="2175275" cy="646331"/>
          </a:xfrm>
          <a:prstGeom prst="rect">
            <a:avLst/>
          </a:prstGeom>
          <a:solidFill>
            <a:schemeClr val="accent6">
              <a:lumMod val="20000"/>
              <a:lumOff val="80000"/>
            </a:schemeClr>
          </a:solidFill>
        </p:spPr>
        <p:txBody>
          <a:bodyPr wrap="none" rtlCol="0">
            <a:spAutoFit/>
          </a:bodyPr>
          <a:lstStyle/>
          <a:p>
            <a:r>
              <a:rPr lang="hu-HU" sz="3600" dirty="0" smtClean="0"/>
              <a:t>CONCEPTS</a:t>
            </a:r>
            <a:endParaRPr lang="hu-HU" sz="3600" dirty="0"/>
          </a:p>
        </p:txBody>
      </p:sp>
      <p:sp>
        <p:nvSpPr>
          <p:cNvPr id="3" name="Téglalap 2"/>
          <p:cNvSpPr/>
          <p:nvPr/>
        </p:nvSpPr>
        <p:spPr>
          <a:xfrm>
            <a:off x="609600" y="1653309"/>
            <a:ext cx="10261600" cy="5632311"/>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8900000" scaled="1"/>
            <a:tileRect/>
          </a:gradFill>
          <a:ln>
            <a:solidFill>
              <a:srgbClr val="FFC000"/>
            </a:solidFill>
          </a:ln>
        </p:spPr>
        <p:txBody>
          <a:bodyPr wrap="square">
            <a:spAutoFit/>
          </a:bodyPr>
          <a:lstStyle/>
          <a:p>
            <a:pPr>
              <a:spcAft>
                <a:spcPts val="0"/>
              </a:spcAft>
            </a:pPr>
            <a:r>
              <a:rPr lang="en-US" sz="2400" b="1" i="1" dirty="0">
                <a:latin typeface="Calibri" panose="020F0502020204030204" pitchFamily="34" charset="0"/>
                <a:ea typeface="Times New Roman" panose="02020603050405020304" pitchFamily="18" charset="0"/>
                <a:cs typeface="Calibri" panose="020F0502020204030204" pitchFamily="34" charset="0"/>
              </a:rPr>
              <a:t>The tax </a:t>
            </a:r>
            <a:r>
              <a:rPr lang="en-US" sz="2400" b="1" i="1" dirty="0" smtClean="0">
                <a:latin typeface="Calibri" panose="020F0502020204030204" pitchFamily="34" charset="0"/>
                <a:ea typeface="Times New Roman" panose="02020603050405020304" pitchFamily="18" charset="0"/>
                <a:cs typeface="Calibri" panose="020F0502020204030204" pitchFamily="34" charset="0"/>
              </a:rPr>
              <a:t>wedge</a:t>
            </a:r>
            <a:endParaRPr lang="hu-HU" sz="2400" b="1" i="1" dirty="0" smtClean="0">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endParaRPr lang="hu-HU" sz="2400" i="1" dirty="0">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2400" dirty="0" smtClean="0">
                <a:latin typeface="Calibri" panose="020F0502020204030204" pitchFamily="34" charset="0"/>
                <a:ea typeface="Times New Roman" panose="02020603050405020304" pitchFamily="18" charset="0"/>
                <a:cs typeface="Calibri" panose="020F0502020204030204" pitchFamily="34" charset="0"/>
              </a:rPr>
              <a:t>The </a:t>
            </a:r>
            <a:r>
              <a:rPr lang="en-US" sz="2400" dirty="0">
                <a:latin typeface="Calibri" panose="020F0502020204030204" pitchFamily="34" charset="0"/>
                <a:ea typeface="Times New Roman" panose="02020603050405020304" pitchFamily="18" charset="0"/>
                <a:cs typeface="Calibri" panose="020F0502020204030204" pitchFamily="34" charset="0"/>
              </a:rPr>
              <a:t>tax wedge is the sum of personal income tax and employee and employer social security contributions, excluding family allowances, expressed as a percentage of total </a:t>
            </a:r>
            <a:r>
              <a:rPr lang="en-US" sz="2400" dirty="0" err="1">
                <a:latin typeface="Calibri" panose="020F0502020204030204" pitchFamily="34" charset="0"/>
                <a:ea typeface="Times New Roman" panose="02020603050405020304" pitchFamily="18" charset="0"/>
                <a:cs typeface="Calibri" panose="020F0502020204030204" pitchFamily="34" charset="0"/>
              </a:rPr>
              <a:t>labour</a:t>
            </a:r>
            <a:r>
              <a:rPr lang="en-US" sz="2400" dirty="0">
                <a:latin typeface="Calibri" panose="020F0502020204030204" pitchFamily="34" charset="0"/>
                <a:ea typeface="Times New Roman" panose="02020603050405020304" pitchFamily="18" charset="0"/>
                <a:cs typeface="Calibri" panose="020F0502020204030204" pitchFamily="34" charset="0"/>
              </a:rPr>
              <a:t> costs (total </a:t>
            </a:r>
            <a:r>
              <a:rPr lang="en-US" sz="2400" dirty="0" err="1">
                <a:latin typeface="Calibri" panose="020F0502020204030204" pitchFamily="34" charset="0"/>
                <a:ea typeface="Times New Roman" panose="02020603050405020304" pitchFamily="18" charset="0"/>
                <a:cs typeface="Calibri" panose="020F0502020204030204" pitchFamily="34" charset="0"/>
              </a:rPr>
              <a:t>labour</a:t>
            </a:r>
            <a:r>
              <a:rPr lang="en-US" sz="2400" dirty="0">
                <a:latin typeface="Calibri" panose="020F0502020204030204" pitchFamily="34" charset="0"/>
                <a:ea typeface="Times New Roman" panose="02020603050405020304" pitchFamily="18" charset="0"/>
                <a:cs typeface="Calibri" panose="020F0502020204030204" pitchFamily="34" charset="0"/>
              </a:rPr>
              <a:t> costs (or total wage costs), as we have seen, are the sum of gross wages and social security contributions paid by the employer). </a:t>
            </a:r>
            <a:endParaRPr lang="hu-HU" sz="2400" dirty="0" smtClean="0">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endParaRPr lang="hu-HU" sz="2400" dirty="0">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2400" dirty="0" smtClean="0">
                <a:latin typeface="Calibri" panose="020F0502020204030204" pitchFamily="34" charset="0"/>
                <a:ea typeface="Times New Roman" panose="02020603050405020304" pitchFamily="18" charset="0"/>
                <a:cs typeface="Calibri" panose="020F0502020204030204" pitchFamily="34" charset="0"/>
              </a:rPr>
              <a:t>Calculation </a:t>
            </a:r>
            <a:r>
              <a:rPr lang="en-US" sz="2400" dirty="0">
                <a:latin typeface="Calibri" panose="020F0502020204030204" pitchFamily="34" charset="0"/>
                <a:ea typeface="Times New Roman" panose="02020603050405020304" pitchFamily="18" charset="0"/>
                <a:cs typeface="Calibri" panose="020F0502020204030204" pitchFamily="34" charset="0"/>
              </a:rPr>
              <a:t>of the tax burden on </a:t>
            </a:r>
            <a:r>
              <a:rPr lang="en-US" sz="2400" dirty="0" err="1">
                <a:latin typeface="Calibri" panose="020F0502020204030204" pitchFamily="34" charset="0"/>
                <a:ea typeface="Times New Roman" panose="02020603050405020304" pitchFamily="18" charset="0"/>
                <a:cs typeface="Calibri" panose="020F0502020204030204" pitchFamily="34" charset="0"/>
              </a:rPr>
              <a:t>labour</a:t>
            </a:r>
            <a:r>
              <a:rPr lang="en-US" sz="2400" dirty="0">
                <a:latin typeface="Calibri" panose="020F0502020204030204" pitchFamily="34" charset="0"/>
                <a:ea typeface="Times New Roman" panose="02020603050405020304" pitchFamily="18" charset="0"/>
                <a:cs typeface="Calibri" panose="020F0502020204030204" pitchFamily="34" charset="0"/>
              </a:rPr>
              <a:t> in the example above: total tax and contribution burden / wage cost X 100 = 45000+55500+39000)/339000) = 41%. </a:t>
            </a:r>
            <a:endParaRPr lang="hu-HU" sz="2400" dirty="0" smtClean="0">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endParaRPr lang="hu-HU" sz="2400" dirty="0">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2400" dirty="0" smtClean="0">
                <a:latin typeface="Calibri" panose="020F0502020204030204" pitchFamily="34" charset="0"/>
                <a:ea typeface="Times New Roman" panose="02020603050405020304" pitchFamily="18" charset="0"/>
                <a:cs typeface="Calibri" panose="020F0502020204030204" pitchFamily="34" charset="0"/>
              </a:rPr>
              <a:t>Note </a:t>
            </a:r>
            <a:r>
              <a:rPr lang="en-US" sz="2400" dirty="0">
                <a:latin typeface="Calibri" panose="020F0502020204030204" pitchFamily="34" charset="0"/>
                <a:ea typeface="Times New Roman" panose="02020603050405020304" pitchFamily="18" charset="0"/>
                <a:cs typeface="Calibri" panose="020F0502020204030204" pitchFamily="34" charset="0"/>
              </a:rPr>
              <a:t>that in 2020, this value was 43% in Hungary, 41% in Portugal and 39.7% in Turkey; the average for OECD countries is much lower at 34%. </a:t>
            </a:r>
            <a:endParaRPr lang="hu-HU" sz="2400" dirty="0" smtClean="0">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endParaRPr lang="hu-HU" sz="2400" dirty="0">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2400" dirty="0" smtClean="0">
                <a:latin typeface="Calibri" panose="020F0502020204030204" pitchFamily="34" charset="0"/>
                <a:ea typeface="Times New Roman" panose="02020603050405020304" pitchFamily="18" charset="0"/>
                <a:cs typeface="Calibri" panose="020F0502020204030204" pitchFamily="34" charset="0"/>
              </a:rPr>
              <a:t>(</a:t>
            </a:r>
            <a:r>
              <a:rPr lang="en-US" sz="2400" dirty="0">
                <a:latin typeface="Calibri" panose="020F0502020204030204" pitchFamily="34" charset="0"/>
                <a:ea typeface="Times New Roman" panose="02020603050405020304" pitchFamily="18" charset="0"/>
                <a:cs typeface="Calibri" panose="020F0502020204030204" pitchFamily="34" charset="0"/>
              </a:rPr>
              <a:t>Source: OECD Taxable Wages 2021).</a:t>
            </a:r>
            <a:endParaRPr lang="hu-H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2573370"/>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4460</Words>
  <Application>Microsoft Office PowerPoint</Application>
  <PresentationFormat>Szélesvásznú</PresentationFormat>
  <Paragraphs>711</Paragraphs>
  <Slides>38</Slides>
  <Notes>0</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38</vt:i4>
      </vt:variant>
    </vt:vector>
  </HeadingPairs>
  <TitlesOfParts>
    <vt:vector size="47" baseType="lpstr">
      <vt:lpstr>Malgun Gothic</vt:lpstr>
      <vt:lpstr>Arial</vt:lpstr>
      <vt:lpstr>Arial Black</vt:lpstr>
      <vt:lpstr>Calibri</vt:lpstr>
      <vt:lpstr>Calibri Light</vt:lpstr>
      <vt:lpstr>Nunito Sans</vt:lpstr>
      <vt:lpstr>Times New Roman</vt:lpstr>
      <vt:lpstr>Wingdings</vt:lpstr>
      <vt:lpstr>Office-téma</vt:lpstr>
      <vt:lpstr>Switching  to Local  </vt:lpstr>
      <vt:lpstr>Project: 101048392 — Switching to Local — SOCPL-2021-INFO-WK</vt:lpstr>
      <vt:lpstr>INTRODUCTION</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Difference between the average wage/average earnings of employees at headquarters and at rural sites (average wage/average earnings of employees at headquarters minus average wage/average earnings of employees at rural sites)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Szilvia</dc:creator>
  <cp:lastModifiedBy>Szilvia</cp:lastModifiedBy>
  <cp:revision>57</cp:revision>
  <dcterms:created xsi:type="dcterms:W3CDTF">2022-12-14T12:27:17Z</dcterms:created>
  <dcterms:modified xsi:type="dcterms:W3CDTF">2023-04-27T08:11:38Z</dcterms:modified>
</cp:coreProperties>
</file>