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66" r:id="rId5"/>
    <p:sldId id="261" r:id="rId6"/>
    <p:sldId id="296" r:id="rId7"/>
    <p:sldId id="297" r:id="rId8"/>
    <p:sldId id="298" r:id="rId9"/>
    <p:sldId id="260" r:id="rId10"/>
    <p:sldId id="262" r:id="rId11"/>
    <p:sldId id="263" r:id="rId12"/>
    <p:sldId id="299" r:id="rId13"/>
    <p:sldId id="264" r:id="rId14"/>
    <p:sldId id="300" r:id="rId15"/>
    <p:sldId id="301" r:id="rId16"/>
    <p:sldId id="267" r:id="rId17"/>
    <p:sldId id="302" r:id="rId18"/>
    <p:sldId id="303" r:id="rId19"/>
    <p:sldId id="274" r:id="rId20"/>
    <p:sldId id="276" r:id="rId21"/>
    <p:sldId id="305" r:id="rId22"/>
    <p:sldId id="304" r:id="rId23"/>
    <p:sldId id="306" r:id="rId24"/>
    <p:sldId id="307" r:id="rId25"/>
    <p:sldId id="308" r:id="rId26"/>
    <p:sldId id="309" r:id="rId27"/>
    <p:sldId id="310" r:id="rId28"/>
    <p:sldId id="311" r:id="rId29"/>
    <p:sldId id="312" r:id="rId30"/>
    <p:sldId id="313" r:id="rId31"/>
    <p:sldId id="314" r:id="rId32"/>
    <p:sldId id="315" r:id="rId33"/>
    <p:sldId id="316" r:id="rId34"/>
    <p:sldId id="317" r:id="rId35"/>
    <p:sldId id="318" r:id="rId36"/>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979" autoAdjust="0"/>
  </p:normalViewPr>
  <p:slideViewPr>
    <p:cSldViewPr snapToGrid="0">
      <p:cViewPr varScale="1">
        <p:scale>
          <a:sx n="65" d="100"/>
          <a:sy n="65" d="100"/>
        </p:scale>
        <p:origin x="72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4EC650-4CA2-4432-959C-5EAA36050212}" type="datetimeFigureOut">
              <a:rPr lang="hu-HU" smtClean="0"/>
              <a:t>2023. 04. 25.</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A727CD-EEA1-49AC-8647-D0796BE4E78F}" type="slidenum">
              <a:rPr lang="hu-HU" smtClean="0"/>
              <a:t>‹#›</a:t>
            </a:fld>
            <a:endParaRPr lang="hu-HU"/>
          </a:p>
        </p:txBody>
      </p:sp>
    </p:spTree>
    <p:extLst>
      <p:ext uri="{BB962C8B-B14F-4D97-AF65-F5344CB8AC3E}">
        <p14:creationId xmlns:p14="http://schemas.microsoft.com/office/powerpoint/2010/main" val="3179620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1AA727CD-EEA1-49AC-8647-D0796BE4E78F}" type="slidenum">
              <a:rPr lang="hu-HU" smtClean="0"/>
              <a:t>5</a:t>
            </a:fld>
            <a:endParaRPr lang="hu-HU"/>
          </a:p>
        </p:txBody>
      </p:sp>
    </p:spTree>
    <p:extLst>
      <p:ext uri="{BB962C8B-B14F-4D97-AF65-F5344CB8AC3E}">
        <p14:creationId xmlns:p14="http://schemas.microsoft.com/office/powerpoint/2010/main" val="1324377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Kattintson ide az alcím mintájának szerkesztéséhez</a:t>
            </a:r>
            <a:endParaRPr lang="hu-HU"/>
          </a:p>
        </p:txBody>
      </p:sp>
      <p:sp>
        <p:nvSpPr>
          <p:cNvPr id="4" name="Dátum helye 3"/>
          <p:cNvSpPr>
            <a:spLocks noGrp="1"/>
          </p:cNvSpPr>
          <p:nvPr>
            <p:ph type="dt" sz="half" idx="10"/>
          </p:nvPr>
        </p:nvSpPr>
        <p:spPr/>
        <p:txBody>
          <a:bodyPr/>
          <a:lstStyle/>
          <a:p>
            <a:fld id="{05EE0AA3-BCAF-4E3C-949B-24609F0B8B45}" type="datetimeFigureOut">
              <a:rPr lang="hu-HU" smtClean="0"/>
              <a:t>2023. 04. 25.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17398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5EE0AA3-BCAF-4E3C-949B-24609F0B8B45}" type="datetimeFigureOut">
              <a:rPr lang="hu-HU" smtClean="0"/>
              <a:t>2023. 04. 25.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2459245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5EE0AA3-BCAF-4E3C-949B-24609F0B8B45}" type="datetimeFigureOut">
              <a:rPr lang="hu-HU" smtClean="0"/>
              <a:t>2023. 04. 25.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2509245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5EE0AA3-BCAF-4E3C-949B-24609F0B8B45}" type="datetimeFigureOut">
              <a:rPr lang="hu-HU" smtClean="0"/>
              <a:t>2023. 04. 25.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556374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5EE0AA3-BCAF-4E3C-949B-24609F0B8B45}" type="datetimeFigureOut">
              <a:rPr lang="hu-HU" smtClean="0"/>
              <a:t>2023. 04. 25.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2211651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05EE0AA3-BCAF-4E3C-949B-24609F0B8B45}" type="datetimeFigureOut">
              <a:rPr lang="hu-HU" smtClean="0"/>
              <a:t>2023. 04. 25.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420274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05EE0AA3-BCAF-4E3C-949B-24609F0B8B45}" type="datetimeFigureOut">
              <a:rPr lang="hu-HU" smtClean="0"/>
              <a:t>2023. 04. 25.</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2458712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05EE0AA3-BCAF-4E3C-949B-24609F0B8B45}" type="datetimeFigureOut">
              <a:rPr lang="hu-HU" smtClean="0"/>
              <a:t>2023. 04. 25.</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3440788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5EE0AA3-BCAF-4E3C-949B-24609F0B8B45}" type="datetimeFigureOut">
              <a:rPr lang="hu-HU" smtClean="0"/>
              <a:t>2023. 04. 25.</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239206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5EE0AA3-BCAF-4E3C-949B-24609F0B8B45}" type="datetimeFigureOut">
              <a:rPr lang="hu-HU" smtClean="0"/>
              <a:t>2023. 04. 25.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1094491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5EE0AA3-BCAF-4E3C-949B-24609F0B8B45}" type="datetimeFigureOut">
              <a:rPr lang="hu-HU" smtClean="0"/>
              <a:t>2023. 04. 25.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3508361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E0AA3-BCAF-4E3C-949B-24609F0B8B45}" type="datetimeFigureOut">
              <a:rPr lang="hu-HU" smtClean="0"/>
              <a:t>2023. 04. 25.</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D3108-2E20-47C5-9769-D31F7DC079BF}" type="slidenum">
              <a:rPr lang="hu-HU" smtClean="0"/>
              <a:t>‹#›</a:t>
            </a:fld>
            <a:endParaRPr lang="hu-HU"/>
          </a:p>
        </p:txBody>
      </p:sp>
    </p:spTree>
    <p:extLst>
      <p:ext uri="{BB962C8B-B14F-4D97-AF65-F5344CB8AC3E}">
        <p14:creationId xmlns:p14="http://schemas.microsoft.com/office/powerpoint/2010/main" val="2255678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8" Type="http://schemas.openxmlformats.org/officeDocument/2006/relationships/hyperlink" Target="http://www.hr.lap.hu/" TargetMode="External"/><Relationship Id="rId3" Type="http://schemas.openxmlformats.org/officeDocument/2006/relationships/hyperlink" Target="http://www.onismeret.lap.hu/" TargetMode="External"/><Relationship Id="rId7" Type="http://schemas.openxmlformats.org/officeDocument/2006/relationships/hyperlink" Target="http://www.hrportal.hu/" TargetMode="External"/><Relationship Id="rId2" Type="http://schemas.openxmlformats.org/officeDocument/2006/relationships/hyperlink" Target="http://www.palyaorientacio.lap.hu/" TargetMode="External"/><Relationship Id="rId1" Type="http://schemas.openxmlformats.org/officeDocument/2006/relationships/slideLayout" Target="../slideLayouts/slideLayout7.xml"/><Relationship Id="rId6" Type="http://schemas.openxmlformats.org/officeDocument/2006/relationships/hyperlink" Target="http://www.pszichologia.lap.hu/" TargetMode="External"/><Relationship Id="rId5" Type="http://schemas.openxmlformats.org/officeDocument/2006/relationships/hyperlink" Target="http://www.palyanet.hu/" TargetMode="External"/><Relationship Id="rId4" Type="http://schemas.openxmlformats.org/officeDocument/2006/relationships/hyperlink" Target="http://www.keszsegfejlesztes.lap.hu/"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50778"/>
            <a:ext cx="9144000" cy="2285855"/>
          </a:xfrm>
          <a:solidFill>
            <a:schemeClr val="accent2">
              <a:lumMod val="60000"/>
              <a:lumOff val="40000"/>
            </a:schemeClr>
          </a:solidFill>
          <a:ln>
            <a:solidFill>
              <a:srgbClr val="FFC000"/>
            </a:solidFill>
          </a:ln>
        </p:spPr>
        <p:txBody>
          <a:bodyPr>
            <a:normAutofit fontScale="90000"/>
          </a:bodyPr>
          <a:lstStyle/>
          <a:p>
            <a:r>
              <a:rPr lang="en-US" sz="3600" b="1" dirty="0" smtClean="0">
                <a:latin typeface="Arial Black" panose="020B0A04020102020204" pitchFamily="34" charset="0"/>
              </a:rPr>
              <a:t>Switching</a:t>
            </a:r>
            <a:r>
              <a:rPr lang="hu-HU" sz="3600" b="1" dirty="0" smtClean="0">
                <a:latin typeface="Arial Black" panose="020B0A04020102020204" pitchFamily="34" charset="0"/>
              </a:rPr>
              <a:t> </a:t>
            </a:r>
            <a:br>
              <a:rPr lang="hu-HU" sz="3600" b="1" dirty="0" smtClean="0">
                <a:latin typeface="Arial Black" panose="020B0A04020102020204" pitchFamily="34" charset="0"/>
              </a:rPr>
            </a:br>
            <a:r>
              <a:rPr lang="en-US" sz="3600" b="1" dirty="0" smtClean="0">
                <a:latin typeface="Arial Black" panose="020B0A04020102020204" pitchFamily="34" charset="0"/>
              </a:rPr>
              <a:t>to</a:t>
            </a:r>
            <a:r>
              <a:rPr lang="hu-HU" sz="3600" b="1" dirty="0" smtClean="0">
                <a:latin typeface="Arial Black" panose="020B0A04020102020204" pitchFamily="34" charset="0"/>
              </a:rPr>
              <a:t/>
            </a:r>
            <a:br>
              <a:rPr lang="hu-HU" sz="3600" b="1" dirty="0" smtClean="0">
                <a:latin typeface="Arial Black" panose="020B0A04020102020204" pitchFamily="34" charset="0"/>
              </a:rPr>
            </a:br>
            <a:r>
              <a:rPr lang="en-US" sz="3600" b="1" dirty="0" smtClean="0">
                <a:latin typeface="Arial Black" panose="020B0A04020102020204" pitchFamily="34" charset="0"/>
              </a:rPr>
              <a:t>Loca</a:t>
            </a:r>
            <a:r>
              <a:rPr lang="en-US" sz="3600" dirty="0" smtClean="0">
                <a:latin typeface="Arial Black" panose="020B0A04020102020204" pitchFamily="34" charset="0"/>
              </a:rPr>
              <a:t>l</a:t>
            </a:r>
            <a:r>
              <a:rPr lang="hu-HU" sz="3600" dirty="0" smtClean="0">
                <a:latin typeface="Arial Black" panose="020B0A04020102020204" pitchFamily="34" charset="0"/>
              </a:rPr>
              <a:t/>
            </a:r>
            <a:br>
              <a:rPr lang="hu-HU" sz="3600" dirty="0" smtClean="0">
                <a:latin typeface="Arial Black" panose="020B0A04020102020204" pitchFamily="34" charset="0"/>
              </a:rPr>
            </a:br>
            <a:r>
              <a:rPr lang="hu-HU" sz="3600" dirty="0" smtClean="0"/>
              <a:t/>
            </a:r>
            <a:br>
              <a:rPr lang="hu-HU" sz="3600" dirty="0" smtClean="0"/>
            </a:br>
            <a:endParaRPr lang="hu-HU" sz="3600" dirty="0"/>
          </a:p>
        </p:txBody>
      </p:sp>
      <p:sp>
        <p:nvSpPr>
          <p:cNvPr id="3" name="Alcím 2"/>
          <p:cNvSpPr>
            <a:spLocks noGrp="1"/>
          </p:cNvSpPr>
          <p:nvPr>
            <p:ph type="subTitle" idx="1"/>
          </p:nvPr>
        </p:nvSpPr>
        <p:spPr>
          <a:xfrm>
            <a:off x="1524000" y="3602037"/>
            <a:ext cx="9144000" cy="2623271"/>
          </a:xfrm>
          <a:solidFill>
            <a:schemeClr val="bg2">
              <a:lumMod val="90000"/>
            </a:schemeClr>
          </a:solidFill>
          <a:ln w="38100">
            <a:solidFill>
              <a:srgbClr val="FFC000"/>
            </a:solidFill>
          </a:ln>
        </p:spPr>
        <p:txBody>
          <a:bodyPr>
            <a:normAutofit fontScale="70000" lnSpcReduction="20000"/>
          </a:bodyPr>
          <a:lstStyle/>
          <a:p>
            <a:endParaRPr lang="hu-HU" sz="3200" b="1" dirty="0" smtClean="0"/>
          </a:p>
          <a:p>
            <a:r>
              <a:rPr lang="en-US" sz="3400" b="1" dirty="0"/>
              <a:t>Practical </a:t>
            </a:r>
            <a:r>
              <a:rPr lang="en-US" sz="3400" b="1" dirty="0" smtClean="0"/>
              <a:t>information</a:t>
            </a:r>
            <a:r>
              <a:rPr lang="hu-HU" sz="3400" b="1" dirty="0" smtClean="0"/>
              <a:t> </a:t>
            </a:r>
          </a:p>
          <a:p>
            <a:r>
              <a:rPr lang="en-US" sz="3400" b="1" dirty="0" smtClean="0"/>
              <a:t>Change </a:t>
            </a:r>
            <a:r>
              <a:rPr lang="en-US" sz="3400" b="1" dirty="0"/>
              <a:t>management to ease workplace transitions  </a:t>
            </a:r>
            <a:endParaRPr lang="hu-HU" sz="3400" b="1" dirty="0" smtClean="0"/>
          </a:p>
          <a:p>
            <a:r>
              <a:rPr lang="en-US" sz="3400" b="1" dirty="0" smtClean="0"/>
              <a:t>November-December 2022</a:t>
            </a:r>
            <a:endParaRPr lang="hu-HU" sz="3400" b="1" dirty="0" smtClean="0"/>
          </a:p>
          <a:p>
            <a:r>
              <a:rPr lang="en-US" sz="3200" dirty="0" smtClean="0"/>
              <a:t>Szilvia</a:t>
            </a:r>
            <a:r>
              <a:rPr lang="hu-HU" sz="3200" dirty="0" smtClean="0"/>
              <a:t> </a:t>
            </a:r>
            <a:r>
              <a:rPr lang="hu-HU" sz="3200" dirty="0" err="1" smtClean="0"/>
              <a:t>Borbely</a:t>
            </a:r>
            <a:endParaRPr lang="hu-HU" sz="3200" dirty="0" smtClean="0"/>
          </a:p>
          <a:p>
            <a:endParaRPr lang="hu-HU" sz="3200" b="1" dirty="0">
              <a:solidFill>
                <a:srgbClr val="000000"/>
              </a:solidFill>
              <a:latin typeface="Arial"/>
              <a:ea typeface="맑은 고딕"/>
            </a:endParaRPr>
          </a:p>
          <a:p>
            <a:r>
              <a:rPr lang="en-GB" sz="3200" b="1" dirty="0" smtClean="0">
                <a:solidFill>
                  <a:srgbClr val="000000"/>
                </a:solidFill>
                <a:latin typeface="Arial"/>
                <a:ea typeface="맑은 고딕"/>
              </a:rPr>
              <a:t>Project</a:t>
            </a:r>
            <a:r>
              <a:rPr lang="en-GB" sz="3200" b="1" dirty="0">
                <a:solidFill>
                  <a:srgbClr val="000000"/>
                </a:solidFill>
                <a:latin typeface="Arial"/>
                <a:ea typeface="맑은 고딕"/>
              </a:rPr>
              <a:t>: 101048392 — Switching to Local — SOCPL-2021-INFO-WK</a:t>
            </a:r>
          </a:p>
          <a:p>
            <a:endParaRPr lang="hu-HU" sz="3200" b="1" dirty="0"/>
          </a:p>
          <a:p>
            <a:endParaRPr lang="hu-HU" sz="3200" dirty="0"/>
          </a:p>
          <a:p>
            <a:endParaRPr lang="hu-HU" sz="3200" dirty="0"/>
          </a:p>
          <a:p>
            <a:endParaRPr lang="hu-HU" dirty="0"/>
          </a:p>
        </p:txBody>
      </p:sp>
      <p:pic>
        <p:nvPicPr>
          <p:cNvPr id="10" name="Kép 9" descr="C:\Users\Szilvia\AppData\Local\Temp\IMG_531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0146" y="1333480"/>
            <a:ext cx="794328" cy="960227"/>
          </a:xfrm>
          <a:prstGeom prst="rect">
            <a:avLst/>
          </a:prstGeom>
          <a:noFill/>
          <a:ln>
            <a:noFill/>
          </a:ln>
        </p:spPr>
      </p:pic>
      <p:pic>
        <p:nvPicPr>
          <p:cNvPr id="11" name="Kép 10" descr="C:\Users\Szilvia\AppData\Local\Temp\pid-9496\LOGO_fesete.ti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6368" y="1333479"/>
            <a:ext cx="662505" cy="960227"/>
          </a:xfrm>
          <a:prstGeom prst="rect">
            <a:avLst/>
          </a:prstGeom>
          <a:noFill/>
          <a:ln>
            <a:noFill/>
          </a:ln>
        </p:spPr>
      </p:pic>
      <p:pic>
        <p:nvPicPr>
          <p:cNvPr id="12" name="image6.jpeg"/>
          <p:cNvPicPr/>
          <p:nvPr/>
        </p:nvPicPr>
        <p:blipFill>
          <a:blip r:embed="rId4" cstate="print"/>
          <a:stretch>
            <a:fillRect/>
          </a:stretch>
        </p:blipFill>
        <p:spPr>
          <a:xfrm>
            <a:off x="7823200" y="1333479"/>
            <a:ext cx="1099127" cy="1095684"/>
          </a:xfrm>
          <a:prstGeom prst="rect">
            <a:avLst/>
          </a:prstGeom>
        </p:spPr>
      </p:pic>
      <p:pic>
        <p:nvPicPr>
          <p:cNvPr id="13" name="Kép 21" descr="Bánya-. Energia- és Ipari Dolgozók Szakszervezete (BDSZ) - Az érdekképviselet!">
            <a:extLst>
              <a:ext uri="{FF2B5EF4-FFF2-40B4-BE49-F238E27FC236}">
                <a16:creationId xmlns:a16="http://schemas.microsoft.com/office/drawing/2014/main" id="{00000000-0000-0000-0000-000000000000}"/>
              </a:ext>
            </a:extLst>
          </p:cNvPr>
          <p:cNvPicPr>
            <a:picLocks noChangeAspect="1"/>
          </p:cNvPicPr>
          <p:nvPr/>
        </p:nvPicPr>
        <p:blipFill>
          <a:blip r:embed="rId5"/>
          <a:srcRect/>
          <a:stretch>
            <a:fillRect/>
          </a:stretch>
        </p:blipFill>
        <p:spPr>
          <a:xfrm>
            <a:off x="1669272" y="1333480"/>
            <a:ext cx="858980" cy="988383"/>
          </a:xfrm>
          <a:prstGeom prst="rect">
            <a:avLst/>
          </a:prstGeom>
          <a:noFill/>
          <a:ln cap="flat">
            <a:noFill/>
          </a:ln>
        </p:spPr>
      </p:pic>
      <p:pic>
        <p:nvPicPr>
          <p:cNvPr id="2052" name="Kép 12" descr="Bánya-. Energia- és Ipari Dolgozók Szakszervezete (BDSZ) - Az érdekképvisele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0"/>
            <a:ext cx="374650" cy="5461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Kép 8" descr="IMG_53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552450" cy="5524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Kép 7" descr="LOGO_feset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0"/>
            <a:ext cx="381000" cy="54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732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églalap 2"/>
          <p:cNvSpPr/>
          <p:nvPr/>
        </p:nvSpPr>
        <p:spPr>
          <a:xfrm>
            <a:off x="206116" y="0"/>
            <a:ext cx="11699557" cy="523220"/>
          </a:xfrm>
          <a:prstGeom prst="rect">
            <a:avLst/>
          </a:prstGeom>
          <a:solidFill>
            <a:schemeClr val="accent6">
              <a:lumMod val="20000"/>
              <a:lumOff val="80000"/>
            </a:schemeClr>
          </a:solidFill>
          <a:ln>
            <a:solidFill>
              <a:srgbClr val="FFC000"/>
            </a:solidFill>
          </a:ln>
        </p:spPr>
        <p:txBody>
          <a:bodyPr wrap="square">
            <a:spAutoFit/>
          </a:bodyPr>
          <a:lstStyle/>
          <a:p>
            <a:pPr algn="ctr"/>
            <a:r>
              <a:rPr lang="hu-HU" sz="2800" b="1" dirty="0" err="1" smtClean="0"/>
              <a:t>Tool</a:t>
            </a:r>
            <a:r>
              <a:rPr lang="hu-HU" sz="2800" b="1" dirty="0" smtClean="0"/>
              <a:t> </a:t>
            </a:r>
            <a:r>
              <a:rPr lang="hu-HU" sz="2800" b="1" dirty="0" err="1" smtClean="0"/>
              <a:t>for</a:t>
            </a:r>
            <a:r>
              <a:rPr lang="hu-HU" sz="2800" b="1" dirty="0" smtClean="0"/>
              <a:t> </a:t>
            </a:r>
            <a:r>
              <a:rPr lang="hu-HU" sz="2800" b="1" dirty="0" err="1" smtClean="0"/>
              <a:t>strategical</a:t>
            </a:r>
            <a:r>
              <a:rPr lang="hu-HU" sz="2800" b="1" dirty="0" smtClean="0"/>
              <a:t> </a:t>
            </a:r>
            <a:r>
              <a:rPr lang="hu-HU" sz="2800" b="1" dirty="0" err="1" smtClean="0"/>
              <a:t>planning</a:t>
            </a:r>
            <a:r>
              <a:rPr lang="hu-HU" sz="2800" b="1" dirty="0" smtClean="0"/>
              <a:t>  </a:t>
            </a:r>
            <a:r>
              <a:rPr lang="hu-HU" sz="2800" b="1" dirty="0"/>
              <a:t>– SWOT</a:t>
            </a:r>
          </a:p>
        </p:txBody>
      </p:sp>
      <p:sp>
        <p:nvSpPr>
          <p:cNvPr id="5" name="Szövegdoboz 4"/>
          <p:cNvSpPr txBox="1"/>
          <p:nvPr/>
        </p:nvSpPr>
        <p:spPr>
          <a:xfrm>
            <a:off x="450086" y="649329"/>
            <a:ext cx="11291826" cy="1754326"/>
          </a:xfrm>
          <a:prstGeom prst="rect">
            <a:avLst/>
          </a:prstGeom>
          <a:solidFill>
            <a:schemeClr val="accent3">
              <a:lumMod val="20000"/>
              <a:lumOff val="80000"/>
            </a:schemeClr>
          </a:solidFill>
          <a:ln>
            <a:solidFill>
              <a:srgbClr val="7030A0"/>
            </a:solidFill>
          </a:ln>
        </p:spPr>
        <p:txBody>
          <a:bodyPr wrap="square" rtlCol="0">
            <a:spAutoFit/>
          </a:bodyPr>
          <a:lstStyle/>
          <a:p>
            <a:r>
              <a:rPr lang="en-US" dirty="0"/>
              <a:t>A SWOT analysis is a strategic planning tool that helps to assess internal factors such </a:t>
            </a:r>
            <a:r>
              <a:rPr lang="en-US" dirty="0" smtClean="0"/>
              <a:t>as</a:t>
            </a:r>
            <a:endParaRPr lang="hu-HU" dirty="0" smtClean="0"/>
          </a:p>
          <a:p>
            <a:r>
              <a:rPr lang="en-US" dirty="0" smtClean="0"/>
              <a:t>S </a:t>
            </a:r>
            <a:r>
              <a:rPr lang="en-US" dirty="0"/>
              <a:t>(strengths): strengths on which development can be </a:t>
            </a:r>
            <a:r>
              <a:rPr lang="en-US" dirty="0" smtClean="0"/>
              <a:t>based</a:t>
            </a:r>
            <a:endParaRPr lang="hu-HU" dirty="0" smtClean="0"/>
          </a:p>
          <a:p>
            <a:r>
              <a:rPr lang="en-US" dirty="0" smtClean="0"/>
              <a:t>W </a:t>
            </a:r>
            <a:r>
              <a:rPr lang="en-US" dirty="0"/>
              <a:t>(weaknesses): weaknesses on which development cannot be based, and which in fact hinder it, </a:t>
            </a:r>
            <a:r>
              <a:rPr lang="en-US" dirty="0" smtClean="0"/>
              <a:t>and</a:t>
            </a:r>
            <a:r>
              <a:rPr lang="hu-HU" dirty="0" smtClean="0"/>
              <a:t> </a:t>
            </a:r>
            <a:r>
              <a:rPr lang="en-US" dirty="0" smtClean="0"/>
              <a:t>external </a:t>
            </a:r>
            <a:r>
              <a:rPr lang="en-US" dirty="0"/>
              <a:t>factors such </a:t>
            </a:r>
            <a:r>
              <a:rPr lang="en-US" dirty="0" smtClean="0"/>
              <a:t>as</a:t>
            </a:r>
            <a:endParaRPr lang="hu-HU" dirty="0" smtClean="0"/>
          </a:p>
          <a:p>
            <a:r>
              <a:rPr lang="en-US" dirty="0" smtClean="0"/>
              <a:t>O </a:t>
            </a:r>
            <a:r>
              <a:rPr lang="en-US" dirty="0"/>
              <a:t>(opportunities): opportunities that can help and stimulate development from outside </a:t>
            </a:r>
            <a:endParaRPr lang="hu-HU" dirty="0" smtClean="0"/>
          </a:p>
          <a:p>
            <a:r>
              <a:rPr lang="en-US" dirty="0" smtClean="0"/>
              <a:t>T </a:t>
            </a:r>
            <a:r>
              <a:rPr lang="en-US" dirty="0"/>
              <a:t>(threats): threats that may hinder the success of development from outside</a:t>
            </a:r>
            <a:endParaRPr lang="hu-HU" dirty="0"/>
          </a:p>
        </p:txBody>
      </p:sp>
      <p:sp>
        <p:nvSpPr>
          <p:cNvPr id="9" name="Téglalap 8"/>
          <p:cNvSpPr/>
          <p:nvPr/>
        </p:nvSpPr>
        <p:spPr>
          <a:xfrm>
            <a:off x="122827" y="4168303"/>
            <a:ext cx="1725223" cy="388696"/>
          </a:xfrm>
          <a:prstGeom prst="rect">
            <a:avLst/>
          </a:prstGeom>
        </p:spPr>
        <p:txBody>
          <a:bodyPr wrap="square">
            <a:spAutoFit/>
          </a:bodyPr>
          <a:lstStyle/>
          <a:p>
            <a:pPr algn="ctr">
              <a:lnSpc>
                <a:spcPct val="107000"/>
              </a:lnSpc>
              <a:spcAft>
                <a:spcPts val="800"/>
              </a:spcAft>
            </a:pPr>
            <a:r>
              <a:rPr lang="en-GB" b="1" dirty="0">
                <a:latin typeface="Calibri" panose="020F0502020204030204" pitchFamily="34" charset="0"/>
                <a:ea typeface="Calibri" panose="020F0502020204030204" pitchFamily="34" charset="0"/>
                <a:cs typeface="Times New Roman" panose="02020603050405020304" pitchFamily="18" charset="0"/>
              </a:rPr>
              <a:t>SWOT </a:t>
            </a:r>
            <a:r>
              <a:rPr lang="hu-HU" b="1" dirty="0" err="1" smtClean="0">
                <a:latin typeface="Calibri" panose="020F0502020204030204" pitchFamily="34" charset="0"/>
                <a:ea typeface="Calibri" panose="020F0502020204030204" pitchFamily="34" charset="0"/>
                <a:cs typeface="Times New Roman" panose="02020603050405020304" pitchFamily="18" charset="0"/>
              </a:rPr>
              <a:t>table</a:t>
            </a:r>
            <a:endParaRPr lang="hu-HU"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1" name="Táblázat 10"/>
          <p:cNvGraphicFramePr>
            <a:graphicFrameLocks noGrp="1"/>
          </p:cNvGraphicFramePr>
          <p:nvPr>
            <p:extLst>
              <p:ext uri="{D42A27DB-BD31-4B8C-83A1-F6EECF244321}">
                <p14:modId xmlns:p14="http://schemas.microsoft.com/office/powerpoint/2010/main" val="2136561439"/>
              </p:ext>
            </p:extLst>
          </p:nvPr>
        </p:nvGraphicFramePr>
        <p:xfrm>
          <a:off x="1857675" y="3126658"/>
          <a:ext cx="4321742" cy="3652521"/>
        </p:xfrm>
        <a:graphic>
          <a:graphicData uri="http://schemas.openxmlformats.org/drawingml/2006/table">
            <a:tbl>
              <a:tblPr firstRow="1" firstCol="1" bandRow="1">
                <a:tableStyleId>{5C22544A-7EE6-4342-B048-85BDC9FD1C3A}</a:tableStyleId>
              </a:tblPr>
              <a:tblGrid>
                <a:gridCol w="1207849">
                  <a:extLst>
                    <a:ext uri="{9D8B030D-6E8A-4147-A177-3AD203B41FA5}">
                      <a16:colId xmlns:a16="http://schemas.microsoft.com/office/drawing/2014/main" val="1061831083"/>
                    </a:ext>
                  </a:extLst>
                </a:gridCol>
                <a:gridCol w="1381347">
                  <a:extLst>
                    <a:ext uri="{9D8B030D-6E8A-4147-A177-3AD203B41FA5}">
                      <a16:colId xmlns:a16="http://schemas.microsoft.com/office/drawing/2014/main" val="1884331452"/>
                    </a:ext>
                  </a:extLst>
                </a:gridCol>
                <a:gridCol w="1732546">
                  <a:extLst>
                    <a:ext uri="{9D8B030D-6E8A-4147-A177-3AD203B41FA5}">
                      <a16:colId xmlns:a16="http://schemas.microsoft.com/office/drawing/2014/main" val="1250085899"/>
                    </a:ext>
                  </a:extLst>
                </a:gridCol>
              </a:tblGrid>
              <a:tr h="377643">
                <a:tc>
                  <a:txBody>
                    <a:bodyPr/>
                    <a:lstStyle/>
                    <a:p>
                      <a:pPr>
                        <a:lnSpc>
                          <a:spcPct val="107000"/>
                        </a:lnSpc>
                        <a:spcAft>
                          <a:spcPts val="0"/>
                        </a:spcAft>
                      </a:pPr>
                      <a:r>
                        <a:rPr lang="en-GB" sz="1400" dirty="0">
                          <a:effectLst/>
                        </a:rPr>
                        <a:t> </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hu-HU" sz="1400" dirty="0" err="1" smtClean="0">
                          <a:effectLst/>
                        </a:rPr>
                        <a:t>Positive</a:t>
                      </a:r>
                      <a:r>
                        <a:rPr lang="hu-HU" sz="1400" dirty="0" smtClean="0">
                          <a:effectLst/>
                        </a:rPr>
                        <a:t> </a:t>
                      </a:r>
                      <a:r>
                        <a:rPr lang="hu-HU" sz="1400" dirty="0" err="1" smtClean="0">
                          <a:effectLst/>
                        </a:rPr>
                        <a:t>elements</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hu-HU" sz="1400" dirty="0" err="1" smtClean="0">
                          <a:effectLst/>
                        </a:rPr>
                        <a:t>Negative</a:t>
                      </a:r>
                      <a:r>
                        <a:rPr lang="hu-HU" sz="1400" dirty="0" smtClean="0">
                          <a:effectLst/>
                        </a:rPr>
                        <a:t> </a:t>
                      </a:r>
                      <a:r>
                        <a:rPr lang="hu-HU" sz="1400" dirty="0" err="1" smtClean="0">
                          <a:effectLst/>
                        </a:rPr>
                        <a:t>elements</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4362262"/>
                  </a:ext>
                </a:extLst>
              </a:tr>
              <a:tr h="1402461">
                <a:tc>
                  <a:txBody>
                    <a:bodyPr/>
                    <a:lstStyle/>
                    <a:p>
                      <a:pPr>
                        <a:lnSpc>
                          <a:spcPct val="107000"/>
                        </a:lnSpc>
                        <a:spcAft>
                          <a:spcPts val="0"/>
                        </a:spcAft>
                      </a:pPr>
                      <a:r>
                        <a:rPr lang="hu-HU" sz="1400" dirty="0" err="1" smtClean="0">
                          <a:effectLst/>
                        </a:rPr>
                        <a:t>Internal</a:t>
                      </a:r>
                      <a:r>
                        <a:rPr lang="hu-HU" sz="1400" dirty="0" smtClean="0">
                          <a:effectLst/>
                        </a:rPr>
                        <a:t> </a:t>
                      </a:r>
                      <a:r>
                        <a:rPr lang="hu-HU" sz="1400" dirty="0" err="1" smtClean="0">
                          <a:effectLst/>
                        </a:rPr>
                        <a:t>factors</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hu-HU" sz="1400" dirty="0" err="1" smtClean="0">
                          <a:effectLst/>
                        </a:rPr>
                        <a:t>Strenghts</a:t>
                      </a:r>
                      <a:endParaRPr lang="hu-HU" sz="1400" dirty="0">
                        <a:effectLst/>
                      </a:endParaRPr>
                    </a:p>
                    <a:p>
                      <a:pPr>
                        <a:lnSpc>
                          <a:spcPct val="107000"/>
                        </a:lnSpc>
                        <a:spcAft>
                          <a:spcPts val="0"/>
                        </a:spcAft>
                      </a:pPr>
                      <a:r>
                        <a:rPr lang="en-GB" sz="1400" dirty="0">
                          <a:effectLst/>
                        </a:rPr>
                        <a:t>1.</a:t>
                      </a:r>
                      <a:endParaRPr lang="hu-HU" sz="1400" dirty="0">
                        <a:effectLst/>
                      </a:endParaRPr>
                    </a:p>
                    <a:p>
                      <a:pPr>
                        <a:lnSpc>
                          <a:spcPct val="107000"/>
                        </a:lnSpc>
                        <a:spcAft>
                          <a:spcPts val="0"/>
                        </a:spcAft>
                      </a:pPr>
                      <a:r>
                        <a:rPr lang="en-GB" sz="1400" dirty="0">
                          <a:effectLst/>
                        </a:rPr>
                        <a:t>2.</a:t>
                      </a:r>
                      <a:endParaRPr lang="hu-HU" sz="1400" dirty="0">
                        <a:effectLst/>
                      </a:endParaRPr>
                    </a:p>
                    <a:p>
                      <a:pPr>
                        <a:lnSpc>
                          <a:spcPct val="107000"/>
                        </a:lnSpc>
                        <a:spcAft>
                          <a:spcPts val="0"/>
                        </a:spcAft>
                      </a:pPr>
                      <a:r>
                        <a:rPr lang="en-GB" sz="1400" dirty="0">
                          <a:effectLst/>
                        </a:rPr>
                        <a:t>3.</a:t>
                      </a:r>
                      <a:endParaRPr lang="hu-HU" sz="1400" dirty="0">
                        <a:effectLst/>
                      </a:endParaRPr>
                    </a:p>
                    <a:p>
                      <a:pPr>
                        <a:lnSpc>
                          <a:spcPct val="107000"/>
                        </a:lnSpc>
                        <a:spcAft>
                          <a:spcPts val="0"/>
                        </a:spcAft>
                      </a:pPr>
                      <a:r>
                        <a:rPr lang="en-GB" sz="1400" dirty="0">
                          <a:effectLst/>
                        </a:rPr>
                        <a:t>4.</a:t>
                      </a:r>
                      <a:endParaRPr lang="hu-HU" sz="1400" dirty="0">
                        <a:effectLst/>
                      </a:endParaRPr>
                    </a:p>
                    <a:p>
                      <a:pPr>
                        <a:lnSpc>
                          <a:spcPct val="107000"/>
                        </a:lnSpc>
                        <a:spcAft>
                          <a:spcPts val="0"/>
                        </a:spcAft>
                      </a:pPr>
                      <a:r>
                        <a:rPr lang="hu-HU" sz="1400" dirty="0" smtClean="0">
                          <a:effectLst/>
                          <a:latin typeface="Calibri" panose="020F0502020204030204" pitchFamily="34" charset="0"/>
                          <a:ea typeface="Calibri" panose="020F0502020204030204" pitchFamily="34" charset="0"/>
                          <a:cs typeface="Times New Roman" panose="02020603050405020304" pitchFamily="18" charset="0"/>
                        </a:rPr>
                        <a:t>5.</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hu-HU" sz="1400" dirty="0" err="1" smtClean="0">
                          <a:effectLst/>
                        </a:rPr>
                        <a:t>Weaknesses</a:t>
                      </a:r>
                      <a:endParaRPr lang="hu-HU" sz="1400" dirty="0">
                        <a:effectLst/>
                      </a:endParaRPr>
                    </a:p>
                    <a:p>
                      <a:pPr>
                        <a:lnSpc>
                          <a:spcPct val="107000"/>
                        </a:lnSpc>
                        <a:spcAft>
                          <a:spcPts val="0"/>
                        </a:spcAft>
                      </a:pPr>
                      <a:r>
                        <a:rPr lang="en-GB" sz="1400" dirty="0">
                          <a:effectLst/>
                        </a:rPr>
                        <a:t>1.</a:t>
                      </a:r>
                      <a:endParaRPr lang="hu-HU" sz="1400" dirty="0">
                        <a:effectLst/>
                      </a:endParaRPr>
                    </a:p>
                    <a:p>
                      <a:pPr>
                        <a:lnSpc>
                          <a:spcPct val="107000"/>
                        </a:lnSpc>
                        <a:spcAft>
                          <a:spcPts val="0"/>
                        </a:spcAft>
                      </a:pPr>
                      <a:r>
                        <a:rPr lang="en-GB" sz="1400" dirty="0">
                          <a:effectLst/>
                        </a:rPr>
                        <a:t>2.</a:t>
                      </a:r>
                      <a:endParaRPr lang="hu-HU" sz="1400" dirty="0">
                        <a:effectLst/>
                      </a:endParaRPr>
                    </a:p>
                    <a:p>
                      <a:pPr>
                        <a:lnSpc>
                          <a:spcPct val="107000"/>
                        </a:lnSpc>
                        <a:spcAft>
                          <a:spcPts val="0"/>
                        </a:spcAft>
                      </a:pPr>
                      <a:r>
                        <a:rPr lang="en-GB" sz="1400" dirty="0">
                          <a:effectLst/>
                        </a:rPr>
                        <a:t>3.</a:t>
                      </a:r>
                      <a:endParaRPr lang="hu-HU" sz="1400" dirty="0">
                        <a:effectLst/>
                      </a:endParaRPr>
                    </a:p>
                    <a:p>
                      <a:pPr>
                        <a:lnSpc>
                          <a:spcPct val="107000"/>
                        </a:lnSpc>
                        <a:spcAft>
                          <a:spcPts val="0"/>
                        </a:spcAft>
                      </a:pPr>
                      <a:r>
                        <a:rPr lang="en-GB" sz="1400" dirty="0">
                          <a:effectLst/>
                        </a:rPr>
                        <a:t>4.</a:t>
                      </a:r>
                      <a:endParaRPr lang="hu-HU" sz="1400" dirty="0">
                        <a:effectLst/>
                      </a:endParaRPr>
                    </a:p>
                    <a:p>
                      <a:pPr>
                        <a:lnSpc>
                          <a:spcPct val="107000"/>
                        </a:lnSpc>
                        <a:spcAft>
                          <a:spcPts val="0"/>
                        </a:spcAft>
                      </a:pPr>
                      <a:r>
                        <a:rPr lang="en-GB" sz="1400" dirty="0">
                          <a:effectLst/>
                        </a:rPr>
                        <a:t>5.</a:t>
                      </a:r>
                      <a:endParaRPr lang="hu-HU" sz="1400" dirty="0">
                        <a:effectLst/>
                      </a:endParaRPr>
                    </a:p>
                    <a:p>
                      <a:pPr>
                        <a:lnSpc>
                          <a:spcPct val="107000"/>
                        </a:lnSpc>
                        <a:spcAft>
                          <a:spcPts val="0"/>
                        </a:spcAft>
                      </a:pP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413437"/>
                  </a:ext>
                </a:extLst>
              </a:tr>
              <a:tr h="1519154">
                <a:tc>
                  <a:txBody>
                    <a:bodyPr/>
                    <a:lstStyle/>
                    <a:p>
                      <a:pPr>
                        <a:lnSpc>
                          <a:spcPct val="107000"/>
                        </a:lnSpc>
                        <a:spcAft>
                          <a:spcPts val="0"/>
                        </a:spcAft>
                      </a:pPr>
                      <a:r>
                        <a:rPr lang="hu-HU" sz="1400" dirty="0" err="1" smtClean="0">
                          <a:effectLst/>
                        </a:rPr>
                        <a:t>External</a:t>
                      </a:r>
                      <a:r>
                        <a:rPr lang="hu-HU" sz="1400" dirty="0" smtClean="0">
                          <a:effectLst/>
                        </a:rPr>
                        <a:t> </a:t>
                      </a:r>
                      <a:r>
                        <a:rPr lang="hu-HU" sz="1400" dirty="0" err="1" smtClean="0">
                          <a:effectLst/>
                        </a:rPr>
                        <a:t>factors</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hu-HU" sz="1400" dirty="0" err="1" smtClean="0">
                          <a:effectLst/>
                        </a:rPr>
                        <a:t>Opportunities</a:t>
                      </a:r>
                      <a:endParaRPr lang="hu-HU" sz="1400" dirty="0">
                        <a:effectLst/>
                      </a:endParaRPr>
                    </a:p>
                    <a:p>
                      <a:pPr>
                        <a:lnSpc>
                          <a:spcPct val="107000"/>
                        </a:lnSpc>
                        <a:spcAft>
                          <a:spcPts val="0"/>
                        </a:spcAft>
                      </a:pPr>
                      <a:r>
                        <a:rPr lang="en-GB" sz="1400" dirty="0">
                          <a:effectLst/>
                        </a:rPr>
                        <a:t>1.</a:t>
                      </a:r>
                      <a:endParaRPr lang="hu-HU" sz="1400" dirty="0">
                        <a:effectLst/>
                      </a:endParaRPr>
                    </a:p>
                    <a:p>
                      <a:pPr>
                        <a:lnSpc>
                          <a:spcPct val="107000"/>
                        </a:lnSpc>
                        <a:spcAft>
                          <a:spcPts val="0"/>
                        </a:spcAft>
                      </a:pPr>
                      <a:r>
                        <a:rPr lang="en-GB" sz="1400" dirty="0">
                          <a:effectLst/>
                        </a:rPr>
                        <a:t>2.</a:t>
                      </a:r>
                      <a:endParaRPr lang="hu-HU" sz="1400" dirty="0">
                        <a:effectLst/>
                      </a:endParaRPr>
                    </a:p>
                    <a:p>
                      <a:pPr>
                        <a:lnSpc>
                          <a:spcPct val="107000"/>
                        </a:lnSpc>
                        <a:spcAft>
                          <a:spcPts val="0"/>
                        </a:spcAft>
                      </a:pPr>
                      <a:r>
                        <a:rPr lang="en-GB" sz="1400" dirty="0">
                          <a:effectLst/>
                        </a:rPr>
                        <a:t>3.</a:t>
                      </a:r>
                      <a:endParaRPr lang="hu-HU" sz="1400" dirty="0">
                        <a:effectLst/>
                      </a:endParaRPr>
                    </a:p>
                    <a:p>
                      <a:pPr>
                        <a:lnSpc>
                          <a:spcPct val="107000"/>
                        </a:lnSpc>
                        <a:spcAft>
                          <a:spcPts val="0"/>
                        </a:spcAft>
                      </a:pPr>
                      <a:r>
                        <a:rPr lang="en-GB" sz="1400" dirty="0">
                          <a:effectLst/>
                        </a:rPr>
                        <a:t>4.</a:t>
                      </a:r>
                      <a:endParaRPr lang="hu-HU" sz="1400" dirty="0">
                        <a:effectLst/>
                      </a:endParaRPr>
                    </a:p>
                    <a:p>
                      <a:pPr>
                        <a:lnSpc>
                          <a:spcPct val="107000"/>
                        </a:lnSpc>
                        <a:spcAft>
                          <a:spcPts val="0"/>
                        </a:spcAft>
                      </a:pPr>
                      <a:r>
                        <a:rPr lang="en-GB" sz="1400" dirty="0">
                          <a:effectLst/>
                        </a:rPr>
                        <a:t>5.</a:t>
                      </a:r>
                      <a:endParaRPr lang="hu-HU" sz="1400" dirty="0">
                        <a:effectLst/>
                      </a:endParaRPr>
                    </a:p>
                    <a:p>
                      <a:pPr>
                        <a:lnSpc>
                          <a:spcPct val="107000"/>
                        </a:lnSpc>
                        <a:spcAft>
                          <a:spcPts val="0"/>
                        </a:spcAft>
                      </a:pP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hu-HU" sz="1400" dirty="0" err="1" smtClean="0">
                          <a:effectLst/>
                        </a:rPr>
                        <a:t>Threats</a:t>
                      </a:r>
                      <a:endParaRPr lang="hu-HU" sz="1400" dirty="0">
                        <a:effectLst/>
                      </a:endParaRPr>
                    </a:p>
                    <a:p>
                      <a:pPr>
                        <a:lnSpc>
                          <a:spcPct val="107000"/>
                        </a:lnSpc>
                        <a:spcAft>
                          <a:spcPts val="0"/>
                        </a:spcAft>
                      </a:pPr>
                      <a:r>
                        <a:rPr lang="en-GB" sz="1400" dirty="0">
                          <a:effectLst/>
                        </a:rPr>
                        <a:t>1.</a:t>
                      </a:r>
                      <a:endParaRPr lang="hu-HU" sz="1400" dirty="0">
                        <a:effectLst/>
                      </a:endParaRPr>
                    </a:p>
                    <a:p>
                      <a:pPr>
                        <a:lnSpc>
                          <a:spcPct val="107000"/>
                        </a:lnSpc>
                        <a:spcAft>
                          <a:spcPts val="0"/>
                        </a:spcAft>
                      </a:pPr>
                      <a:r>
                        <a:rPr lang="en-GB" sz="1400" dirty="0">
                          <a:effectLst/>
                        </a:rPr>
                        <a:t>2.</a:t>
                      </a:r>
                      <a:endParaRPr lang="hu-HU" sz="1400" dirty="0">
                        <a:effectLst/>
                      </a:endParaRPr>
                    </a:p>
                    <a:p>
                      <a:pPr>
                        <a:lnSpc>
                          <a:spcPct val="107000"/>
                        </a:lnSpc>
                        <a:spcAft>
                          <a:spcPts val="0"/>
                        </a:spcAft>
                      </a:pPr>
                      <a:r>
                        <a:rPr lang="en-GB" sz="1400" dirty="0">
                          <a:effectLst/>
                        </a:rPr>
                        <a:t>3.</a:t>
                      </a:r>
                      <a:endParaRPr lang="hu-HU" sz="1400" dirty="0">
                        <a:effectLst/>
                      </a:endParaRPr>
                    </a:p>
                    <a:p>
                      <a:pPr>
                        <a:lnSpc>
                          <a:spcPct val="107000"/>
                        </a:lnSpc>
                        <a:spcAft>
                          <a:spcPts val="0"/>
                        </a:spcAft>
                      </a:pPr>
                      <a:r>
                        <a:rPr lang="en-GB" sz="1400" dirty="0">
                          <a:effectLst/>
                        </a:rPr>
                        <a:t>4.</a:t>
                      </a:r>
                      <a:endParaRPr lang="hu-HU" sz="1400" dirty="0">
                        <a:effectLst/>
                      </a:endParaRPr>
                    </a:p>
                    <a:p>
                      <a:pPr>
                        <a:lnSpc>
                          <a:spcPct val="107000"/>
                        </a:lnSpc>
                        <a:spcAft>
                          <a:spcPts val="0"/>
                        </a:spcAft>
                      </a:pPr>
                      <a:r>
                        <a:rPr lang="en-GB" sz="1400" dirty="0">
                          <a:effectLst/>
                        </a:rPr>
                        <a:t>5.</a:t>
                      </a:r>
                      <a:endParaRPr lang="hu-HU" sz="1400" dirty="0">
                        <a:effectLst/>
                      </a:endParaRPr>
                    </a:p>
                    <a:p>
                      <a:pPr>
                        <a:lnSpc>
                          <a:spcPct val="107000"/>
                        </a:lnSpc>
                        <a:spcAft>
                          <a:spcPts val="0"/>
                        </a:spcAft>
                      </a:pP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5642752"/>
                  </a:ext>
                </a:extLst>
              </a:tr>
            </a:tbl>
          </a:graphicData>
        </a:graphic>
      </p:graphicFrame>
      <p:sp>
        <p:nvSpPr>
          <p:cNvPr id="12" name="Jobbra nyíl 11"/>
          <p:cNvSpPr/>
          <p:nvPr/>
        </p:nvSpPr>
        <p:spPr>
          <a:xfrm>
            <a:off x="789272" y="4774131"/>
            <a:ext cx="978408" cy="484632"/>
          </a:xfrm>
          <a:prstGeom prst="rightArrow">
            <a:avLst>
              <a:gd name="adj1" fmla="val 4602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Szövegdoboz 12"/>
          <p:cNvSpPr txBox="1"/>
          <p:nvPr/>
        </p:nvSpPr>
        <p:spPr>
          <a:xfrm>
            <a:off x="6622180" y="3705727"/>
            <a:ext cx="4976261" cy="646331"/>
          </a:xfrm>
          <a:prstGeom prst="rect">
            <a:avLst/>
          </a:prstGeom>
          <a:noFill/>
          <a:ln w="38100">
            <a:solidFill>
              <a:schemeClr val="accent2">
                <a:lumMod val="75000"/>
              </a:schemeClr>
            </a:solidFill>
          </a:ln>
        </p:spPr>
        <p:txBody>
          <a:bodyPr wrap="square" rtlCol="0">
            <a:spAutoFit/>
          </a:bodyPr>
          <a:lstStyle/>
          <a:p>
            <a:r>
              <a:rPr lang="hu-HU" dirty="0" smtClean="0"/>
              <a:t>In </a:t>
            </a:r>
            <a:r>
              <a:rPr lang="hu-HU" dirty="0" err="1" smtClean="0"/>
              <a:t>ideal</a:t>
            </a:r>
            <a:r>
              <a:rPr lang="hu-HU" dirty="0" smtClean="0"/>
              <a:t> </a:t>
            </a:r>
            <a:r>
              <a:rPr lang="hu-HU" dirty="0" err="1" smtClean="0"/>
              <a:t>case</a:t>
            </a:r>
            <a:r>
              <a:rPr lang="hu-HU" dirty="0" smtClean="0"/>
              <a:t> it is </a:t>
            </a:r>
            <a:r>
              <a:rPr lang="hu-HU" dirty="0" err="1" smtClean="0"/>
              <a:t>prepared</a:t>
            </a:r>
            <a:r>
              <a:rPr lang="hu-HU" dirty="0" smtClean="0"/>
              <a:t> in a</a:t>
            </a:r>
            <a:r>
              <a:rPr lang="en-GB" dirty="0" smtClean="0"/>
              <a:t> </a:t>
            </a:r>
            <a:endParaRPr lang="hu-HU" dirty="0" smtClean="0"/>
          </a:p>
          <a:p>
            <a:r>
              <a:rPr lang="en-GB" dirty="0" smtClean="0"/>
              <a:t>„workshop”</a:t>
            </a:r>
            <a:endParaRPr lang="hu-HU" dirty="0"/>
          </a:p>
        </p:txBody>
      </p:sp>
      <p:sp>
        <p:nvSpPr>
          <p:cNvPr id="14" name="Szövegdoboz 13"/>
          <p:cNvSpPr txBox="1"/>
          <p:nvPr/>
        </p:nvSpPr>
        <p:spPr>
          <a:xfrm>
            <a:off x="6628298" y="4774130"/>
            <a:ext cx="4757008" cy="1200329"/>
          </a:xfrm>
          <a:prstGeom prst="rect">
            <a:avLst/>
          </a:prstGeom>
          <a:noFill/>
          <a:ln w="38100">
            <a:solidFill>
              <a:schemeClr val="accent2">
                <a:lumMod val="75000"/>
              </a:schemeClr>
            </a:solidFill>
          </a:ln>
        </p:spPr>
        <p:txBody>
          <a:bodyPr wrap="none" rtlCol="0">
            <a:spAutoFit/>
          </a:bodyPr>
          <a:lstStyle/>
          <a:p>
            <a:r>
              <a:rPr lang="en-US" dirty="0"/>
              <a:t>Within specified time </a:t>
            </a:r>
            <a:r>
              <a:rPr lang="en-US" dirty="0" smtClean="0"/>
              <a:t>frames</a:t>
            </a:r>
            <a:endParaRPr lang="hu-HU" dirty="0" smtClean="0"/>
          </a:p>
          <a:p>
            <a:r>
              <a:rPr lang="en-US" dirty="0" smtClean="0"/>
              <a:t> </a:t>
            </a:r>
            <a:r>
              <a:rPr lang="en-US" dirty="0"/>
              <a:t>(e.g. 10-20 minutes per aspect) </a:t>
            </a:r>
            <a:endParaRPr lang="hu-HU" dirty="0" smtClean="0"/>
          </a:p>
          <a:p>
            <a:r>
              <a:rPr lang="en-US" dirty="0" smtClean="0"/>
              <a:t>free </a:t>
            </a:r>
            <a:r>
              <a:rPr lang="en-US" dirty="0"/>
              <a:t>brainstorming ("brainstorming") </a:t>
            </a:r>
            <a:endParaRPr lang="hu-HU" dirty="0" smtClean="0"/>
          </a:p>
          <a:p>
            <a:r>
              <a:rPr lang="en-US" dirty="0" smtClean="0"/>
              <a:t>for </a:t>
            </a:r>
            <a:r>
              <a:rPr lang="en-US" dirty="0"/>
              <a:t>each aspect collect at least 20-25 suggestions</a:t>
            </a:r>
            <a:endParaRPr lang="hu-HU" dirty="0"/>
          </a:p>
        </p:txBody>
      </p:sp>
    </p:spTree>
    <p:extLst>
      <p:ext uri="{BB962C8B-B14F-4D97-AF65-F5344CB8AC3E}">
        <p14:creationId xmlns:p14="http://schemas.microsoft.com/office/powerpoint/2010/main" val="964667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526473" y="591127"/>
            <a:ext cx="749757" cy="369332"/>
          </a:xfrm>
          <a:prstGeom prst="rect">
            <a:avLst/>
          </a:prstGeom>
          <a:solidFill>
            <a:schemeClr val="accent6">
              <a:lumMod val="20000"/>
              <a:lumOff val="80000"/>
            </a:schemeClr>
          </a:solidFill>
          <a:ln w="28575">
            <a:solidFill>
              <a:schemeClr val="accent2">
                <a:lumMod val="75000"/>
              </a:schemeClr>
            </a:solidFill>
          </a:ln>
        </p:spPr>
        <p:txBody>
          <a:bodyPr wrap="none" rtlCol="0">
            <a:spAutoFit/>
          </a:bodyPr>
          <a:lstStyle/>
          <a:p>
            <a:r>
              <a:rPr lang="hu-HU" dirty="0" smtClean="0"/>
              <a:t>SWOT</a:t>
            </a:r>
            <a:endParaRPr lang="hu-HU" dirty="0"/>
          </a:p>
        </p:txBody>
      </p:sp>
      <p:sp>
        <p:nvSpPr>
          <p:cNvPr id="5" name="Téglalap 4"/>
          <p:cNvSpPr/>
          <p:nvPr/>
        </p:nvSpPr>
        <p:spPr>
          <a:xfrm>
            <a:off x="1703673" y="1491916"/>
            <a:ext cx="10054218" cy="5355312"/>
          </a:xfrm>
          <a:prstGeom prst="rect">
            <a:avLst/>
          </a:prstGeom>
          <a:solidFill>
            <a:schemeClr val="accent2">
              <a:lumMod val="20000"/>
              <a:lumOff val="80000"/>
            </a:schemeClr>
          </a:solidFill>
          <a:ln w="38100">
            <a:solidFill>
              <a:schemeClr val="accent2">
                <a:lumMod val="75000"/>
              </a:schemeClr>
            </a:solidFill>
          </a:ln>
        </p:spPr>
        <p:txBody>
          <a:bodyPr wrap="square">
            <a:spAutoFit/>
          </a:bodyPr>
          <a:lstStyle/>
          <a:p>
            <a:r>
              <a:rPr lang="en-US" b="1" dirty="0"/>
              <a:t>Defensive </a:t>
            </a:r>
            <a:r>
              <a:rPr lang="en-US" b="1" dirty="0" smtClean="0"/>
              <a:t>strategy</a:t>
            </a:r>
            <a:endParaRPr lang="hu-HU" b="1" dirty="0" smtClean="0"/>
          </a:p>
          <a:p>
            <a:r>
              <a:rPr lang="en-US" dirty="0" smtClean="0"/>
              <a:t>It </a:t>
            </a:r>
            <a:r>
              <a:rPr lang="en-US" dirty="0"/>
              <a:t>does not necessarily contain both weaknesses and threats, but at least one of them. It should not, however, contain weaknesses that are expected to improve "on their own" - as a result of external factors or other policies. </a:t>
            </a:r>
            <a:endParaRPr lang="hu-HU" dirty="0" smtClean="0"/>
          </a:p>
          <a:p>
            <a:endParaRPr lang="hu-HU" b="1" dirty="0"/>
          </a:p>
          <a:p>
            <a:r>
              <a:rPr lang="en-US" b="1" dirty="0" smtClean="0"/>
              <a:t>Offensive strategy</a:t>
            </a:r>
            <a:endParaRPr lang="hu-HU" b="1" dirty="0" smtClean="0"/>
          </a:p>
          <a:p>
            <a:r>
              <a:rPr lang="en-US" dirty="0" smtClean="0"/>
              <a:t>An </a:t>
            </a:r>
            <a:r>
              <a:rPr lang="en-US" dirty="0"/>
              <a:t>offensive strategy takes account of strengths and builds on opportunities to exploit them. However, strengths that are likely to be eroded by external factors (threats) should not be part of an offensive strategy. </a:t>
            </a:r>
            <a:endParaRPr lang="hu-HU" dirty="0" smtClean="0"/>
          </a:p>
          <a:p>
            <a:endParaRPr lang="hu-HU" b="1" dirty="0"/>
          </a:p>
          <a:p>
            <a:r>
              <a:rPr lang="en-US" b="1" dirty="0" smtClean="0"/>
              <a:t>Change-oriented strategy</a:t>
            </a:r>
            <a:endParaRPr lang="hu-HU" b="1" dirty="0" smtClean="0"/>
          </a:p>
          <a:p>
            <a:r>
              <a:rPr lang="en-US" dirty="0" smtClean="0"/>
              <a:t>With </a:t>
            </a:r>
            <a:r>
              <a:rPr lang="en-US" dirty="0"/>
              <a:t>"change-oriented" objectives and strategies, which can be classified into the quarters of </a:t>
            </a:r>
            <a:r>
              <a:rPr lang="en-US" dirty="0" err="1"/>
              <a:t>favourable</a:t>
            </a:r>
            <a:r>
              <a:rPr lang="en-US" dirty="0"/>
              <a:t> external opportunities and weaknesses, changes should be initiated only on the basis of a well-defined order of preference, building on </a:t>
            </a:r>
            <a:r>
              <a:rPr lang="en-US" dirty="0" err="1"/>
              <a:t>favourable</a:t>
            </a:r>
            <a:r>
              <a:rPr lang="en-US" dirty="0"/>
              <a:t> external trends, after the full or partial elimination of the dominant weaknesses. </a:t>
            </a:r>
            <a:endParaRPr lang="hu-HU" dirty="0" smtClean="0"/>
          </a:p>
          <a:p>
            <a:endParaRPr lang="hu-HU" dirty="0" smtClean="0"/>
          </a:p>
          <a:p>
            <a:r>
              <a:rPr lang="en-US" b="1" dirty="0" smtClean="0"/>
              <a:t>Diversified strategy</a:t>
            </a:r>
            <a:endParaRPr lang="hu-HU" b="1" dirty="0" smtClean="0"/>
          </a:p>
          <a:p>
            <a:r>
              <a:rPr lang="en-US" dirty="0" smtClean="0"/>
              <a:t>Diversified</a:t>
            </a:r>
            <a:r>
              <a:rPr lang="en-US" dirty="0"/>
              <a:t>" development is risky and requires great care. It is particularly relevant where there are few areas requiring an offensive strategy in the first quarter.</a:t>
            </a:r>
            <a:endParaRPr lang="hu-HU" i="1" dirty="0"/>
          </a:p>
        </p:txBody>
      </p:sp>
      <p:sp>
        <p:nvSpPr>
          <p:cNvPr id="3" name="Jobbra nyíl 2"/>
          <p:cNvSpPr/>
          <p:nvPr/>
        </p:nvSpPr>
        <p:spPr>
          <a:xfrm>
            <a:off x="1568918" y="591127"/>
            <a:ext cx="978408" cy="484632"/>
          </a:xfrm>
          <a:prstGeom prst="rightArrow">
            <a:avLst>
              <a:gd name="adj1" fmla="val 5397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 name="Szövegdoboz 3"/>
          <p:cNvSpPr txBox="1"/>
          <p:nvPr/>
        </p:nvSpPr>
        <p:spPr>
          <a:xfrm>
            <a:off x="2840014" y="577547"/>
            <a:ext cx="6088526" cy="369332"/>
          </a:xfrm>
          <a:prstGeom prst="rect">
            <a:avLst/>
          </a:prstGeom>
          <a:noFill/>
          <a:ln w="38100">
            <a:solidFill>
              <a:schemeClr val="accent2">
                <a:lumMod val="75000"/>
              </a:schemeClr>
            </a:solidFill>
          </a:ln>
        </p:spPr>
        <p:txBody>
          <a:bodyPr wrap="none" rtlCol="0">
            <a:spAutoFit/>
          </a:bodyPr>
          <a:lstStyle/>
          <a:p>
            <a:r>
              <a:rPr lang="en-US" dirty="0"/>
              <a:t>Possible strategies based on the results of the SWOT analysis </a:t>
            </a:r>
            <a:r>
              <a:rPr lang="hu-HU" dirty="0" smtClean="0"/>
              <a:t>:  </a:t>
            </a:r>
            <a:endParaRPr lang="hu-HU" dirty="0"/>
          </a:p>
        </p:txBody>
      </p:sp>
    </p:spTree>
    <p:extLst>
      <p:ext uri="{BB962C8B-B14F-4D97-AF65-F5344CB8AC3E}">
        <p14:creationId xmlns:p14="http://schemas.microsoft.com/office/powerpoint/2010/main" val="918478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015663"/>
          </a:xfrm>
          <a:prstGeom prst="rect">
            <a:avLst/>
          </a:prstGeom>
          <a:solidFill>
            <a:schemeClr val="accent4"/>
          </a:solidFill>
        </p:spPr>
        <p:txBody>
          <a:bodyPr wrap="square" rtlCol="0">
            <a:spAutoFit/>
          </a:bodyPr>
          <a:lstStyle/>
          <a:p>
            <a:r>
              <a:rPr lang="hu-HU" sz="6000" b="1" dirty="0" smtClean="0"/>
              <a:t>PLANNING</a:t>
            </a:r>
            <a:endParaRPr lang="hu-HU" sz="6000" b="1" dirty="0"/>
          </a:p>
        </p:txBody>
      </p:sp>
    </p:spTree>
    <p:extLst>
      <p:ext uri="{BB962C8B-B14F-4D97-AF65-F5344CB8AC3E}">
        <p14:creationId xmlns:p14="http://schemas.microsoft.com/office/powerpoint/2010/main" val="1244854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172782" y="877455"/>
            <a:ext cx="5820184" cy="523220"/>
          </a:xfrm>
          <a:prstGeom prst="rect">
            <a:avLst/>
          </a:prstGeom>
          <a:solidFill>
            <a:schemeClr val="accent6">
              <a:lumMod val="20000"/>
              <a:lumOff val="80000"/>
            </a:schemeClr>
          </a:solidFill>
          <a:ln>
            <a:solidFill>
              <a:schemeClr val="accent2">
                <a:lumMod val="75000"/>
              </a:schemeClr>
            </a:solidFill>
          </a:ln>
        </p:spPr>
        <p:txBody>
          <a:bodyPr wrap="none" rtlCol="0">
            <a:spAutoFit/>
          </a:bodyPr>
          <a:lstStyle/>
          <a:p>
            <a:pPr algn="ctr"/>
            <a:r>
              <a:rPr lang="en-GB" sz="2800" b="1" dirty="0"/>
              <a:t>Preparing a change management plan</a:t>
            </a:r>
            <a:endParaRPr lang="hu-HU" sz="2800" b="1" dirty="0"/>
          </a:p>
        </p:txBody>
      </p:sp>
      <p:sp>
        <p:nvSpPr>
          <p:cNvPr id="6" name="Szövegdoboz 5"/>
          <p:cNvSpPr txBox="1"/>
          <p:nvPr/>
        </p:nvSpPr>
        <p:spPr>
          <a:xfrm>
            <a:off x="794327" y="2346036"/>
            <a:ext cx="1600887" cy="369332"/>
          </a:xfrm>
          <a:prstGeom prst="rect">
            <a:avLst/>
          </a:prstGeom>
          <a:solidFill>
            <a:schemeClr val="accent4">
              <a:lumMod val="20000"/>
              <a:lumOff val="80000"/>
            </a:schemeClr>
          </a:solidFill>
        </p:spPr>
        <p:txBody>
          <a:bodyPr wrap="none" rtlCol="0">
            <a:spAutoFit/>
          </a:bodyPr>
          <a:lstStyle/>
          <a:p>
            <a:r>
              <a:rPr lang="hu-HU" dirty="0" err="1" smtClean="0"/>
              <a:t>Need</a:t>
            </a:r>
            <a:r>
              <a:rPr lang="hu-HU" dirty="0" smtClean="0"/>
              <a:t> of </a:t>
            </a:r>
            <a:r>
              <a:rPr lang="hu-HU" dirty="0" err="1" smtClean="0"/>
              <a:t>details</a:t>
            </a:r>
            <a:endParaRPr lang="hu-HU" dirty="0"/>
          </a:p>
        </p:txBody>
      </p:sp>
      <p:sp>
        <p:nvSpPr>
          <p:cNvPr id="8" name="Szövegdoboz 7"/>
          <p:cNvSpPr txBox="1"/>
          <p:nvPr/>
        </p:nvSpPr>
        <p:spPr>
          <a:xfrm>
            <a:off x="4276436" y="2133600"/>
            <a:ext cx="7749309" cy="646331"/>
          </a:xfrm>
          <a:prstGeom prst="rect">
            <a:avLst/>
          </a:prstGeom>
          <a:solidFill>
            <a:schemeClr val="tx2">
              <a:lumMod val="20000"/>
              <a:lumOff val="80000"/>
            </a:schemeClr>
          </a:solidFill>
        </p:spPr>
        <p:txBody>
          <a:bodyPr wrap="square" rtlCol="0">
            <a:spAutoFit/>
          </a:bodyPr>
          <a:lstStyle/>
          <a:p>
            <a:pPr marL="285750" lvl="0" indent="-285750">
              <a:buFont typeface="Wingdings" panose="05000000000000000000" pitchFamily="2" charset="2"/>
              <a:buChar char="§"/>
            </a:pPr>
            <a:r>
              <a:rPr lang="en-US" dirty="0"/>
              <a:t>Timeline, schedule - with actual deadlines and </a:t>
            </a:r>
            <a:r>
              <a:rPr lang="en-US" dirty="0" smtClean="0"/>
              <a:t>milestones</a:t>
            </a:r>
            <a:endParaRPr lang="hu-HU" dirty="0" smtClean="0"/>
          </a:p>
          <a:p>
            <a:pPr marL="285750" lvl="0" indent="-285750">
              <a:buFont typeface="Wingdings" panose="05000000000000000000" pitchFamily="2" charset="2"/>
              <a:buChar char="§"/>
            </a:pPr>
            <a:r>
              <a:rPr lang="en-US" dirty="0" smtClean="0"/>
              <a:t>Identification </a:t>
            </a:r>
            <a:r>
              <a:rPr lang="en-US" dirty="0"/>
              <a:t>of responsible parties</a:t>
            </a:r>
            <a:endParaRPr lang="hu-HU" dirty="0"/>
          </a:p>
        </p:txBody>
      </p:sp>
      <p:sp>
        <p:nvSpPr>
          <p:cNvPr id="9" name="Szövegdoboz 8"/>
          <p:cNvSpPr txBox="1"/>
          <p:nvPr/>
        </p:nvSpPr>
        <p:spPr>
          <a:xfrm>
            <a:off x="652784" y="3426691"/>
            <a:ext cx="2617127" cy="2031325"/>
          </a:xfrm>
          <a:prstGeom prst="rect">
            <a:avLst/>
          </a:prstGeom>
          <a:solidFill>
            <a:schemeClr val="accent4">
              <a:lumMod val="20000"/>
              <a:lumOff val="80000"/>
            </a:schemeClr>
          </a:solidFill>
        </p:spPr>
        <p:txBody>
          <a:bodyPr wrap="none" rtlCol="0">
            <a:spAutoFit/>
          </a:bodyPr>
          <a:lstStyle/>
          <a:p>
            <a:r>
              <a:rPr lang="en-US" dirty="0" smtClean="0"/>
              <a:t>Stakeholder</a:t>
            </a:r>
            <a:endParaRPr lang="hu-HU" dirty="0" smtClean="0"/>
          </a:p>
          <a:p>
            <a:r>
              <a:rPr lang="en-US" dirty="0" smtClean="0"/>
              <a:t> involvement</a:t>
            </a:r>
            <a:endParaRPr lang="hu-HU" dirty="0" smtClean="0"/>
          </a:p>
          <a:p>
            <a:r>
              <a:rPr lang="en-US" dirty="0" smtClean="0"/>
              <a:t> </a:t>
            </a:r>
            <a:r>
              <a:rPr lang="en-US" dirty="0"/>
              <a:t>in planning </a:t>
            </a:r>
            <a:r>
              <a:rPr lang="en-US" dirty="0" smtClean="0"/>
              <a:t>– </a:t>
            </a:r>
            <a:endParaRPr lang="hu-HU" dirty="0" smtClean="0"/>
          </a:p>
          <a:p>
            <a:r>
              <a:rPr lang="en-US" dirty="0" smtClean="0"/>
              <a:t>in </a:t>
            </a:r>
            <a:r>
              <a:rPr lang="en-US" dirty="0"/>
              <a:t>the face of change </a:t>
            </a:r>
            <a:endParaRPr lang="hu-HU" dirty="0" smtClean="0"/>
          </a:p>
          <a:p>
            <a:r>
              <a:rPr lang="en-US" dirty="0" smtClean="0"/>
              <a:t>overcoming </a:t>
            </a:r>
            <a:r>
              <a:rPr lang="en-US" dirty="0"/>
              <a:t>resistance </a:t>
            </a:r>
            <a:endParaRPr lang="hu-HU" dirty="0" smtClean="0"/>
          </a:p>
          <a:p>
            <a:r>
              <a:rPr lang="en-US" dirty="0" smtClean="0"/>
              <a:t>to </a:t>
            </a:r>
            <a:r>
              <a:rPr lang="en-US" dirty="0"/>
              <a:t>change and </a:t>
            </a:r>
            <a:endParaRPr lang="hu-HU" dirty="0" smtClean="0"/>
          </a:p>
          <a:p>
            <a:r>
              <a:rPr lang="en-US" dirty="0" smtClean="0"/>
              <a:t>planning </a:t>
            </a:r>
            <a:r>
              <a:rPr lang="en-US" dirty="0"/>
              <a:t>accuracy to help</a:t>
            </a:r>
            <a:endParaRPr lang="hu-HU" dirty="0"/>
          </a:p>
        </p:txBody>
      </p:sp>
      <p:sp>
        <p:nvSpPr>
          <p:cNvPr id="10" name="Jobbra nyíl 9"/>
          <p:cNvSpPr/>
          <p:nvPr/>
        </p:nvSpPr>
        <p:spPr>
          <a:xfrm>
            <a:off x="3171977" y="3664542"/>
            <a:ext cx="111695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Szövegdoboz 12"/>
          <p:cNvSpPr txBox="1"/>
          <p:nvPr/>
        </p:nvSpPr>
        <p:spPr>
          <a:xfrm>
            <a:off x="4378036" y="3590652"/>
            <a:ext cx="7813965" cy="1477328"/>
          </a:xfrm>
          <a:prstGeom prst="rect">
            <a:avLst/>
          </a:prstGeom>
          <a:solidFill>
            <a:schemeClr val="accent4">
              <a:lumMod val="20000"/>
              <a:lumOff val="80000"/>
            </a:schemeClr>
          </a:solidFill>
        </p:spPr>
        <p:txBody>
          <a:bodyPr wrap="square" rtlCol="0">
            <a:spAutoFit/>
          </a:bodyPr>
          <a:lstStyle/>
          <a:p>
            <a:pPr marL="285750" lvl="0" indent="-285750">
              <a:buFont typeface="Wingdings" panose="05000000000000000000" pitchFamily="2" charset="2"/>
              <a:buChar char="§"/>
            </a:pPr>
            <a:r>
              <a:rPr lang="en-US" dirty="0"/>
              <a:t>Define strategy, set direction for </a:t>
            </a:r>
            <a:r>
              <a:rPr lang="en-US" dirty="0" err="1"/>
              <a:t>organisational</a:t>
            </a:r>
            <a:r>
              <a:rPr lang="en-US" dirty="0"/>
              <a:t> </a:t>
            </a:r>
            <a:r>
              <a:rPr lang="en-US" dirty="0" smtClean="0"/>
              <a:t>development/restructuring</a:t>
            </a:r>
            <a:endParaRPr lang="hu-HU" dirty="0" smtClean="0"/>
          </a:p>
          <a:p>
            <a:pPr marL="285750" lvl="0" indent="-285750">
              <a:buFont typeface="Wingdings" panose="05000000000000000000" pitchFamily="2" charset="2"/>
              <a:buChar char="§"/>
            </a:pPr>
            <a:r>
              <a:rPr lang="en-US" dirty="0" smtClean="0"/>
              <a:t>Human </a:t>
            </a:r>
            <a:r>
              <a:rPr lang="en-US" dirty="0"/>
              <a:t>resource development plan for those who remain in the </a:t>
            </a:r>
            <a:r>
              <a:rPr lang="en-US" dirty="0" smtClean="0"/>
              <a:t>organization</a:t>
            </a:r>
            <a:endParaRPr lang="hu-HU" dirty="0" smtClean="0"/>
          </a:p>
          <a:p>
            <a:pPr marL="285750" lvl="0" indent="-285750">
              <a:buFont typeface="Wingdings" panose="05000000000000000000" pitchFamily="2" charset="2"/>
              <a:buChar char="§"/>
            </a:pPr>
            <a:r>
              <a:rPr lang="en-US" dirty="0" smtClean="0"/>
              <a:t>Outplacement </a:t>
            </a:r>
            <a:r>
              <a:rPr lang="en-US" dirty="0"/>
              <a:t>plan for redundant staff Individual and/or group development/training </a:t>
            </a:r>
            <a:r>
              <a:rPr lang="en-US" dirty="0" smtClean="0"/>
              <a:t>plan</a:t>
            </a:r>
            <a:endParaRPr lang="hu-HU" dirty="0" smtClean="0"/>
          </a:p>
          <a:p>
            <a:pPr marL="285750" lvl="0" indent="-285750">
              <a:buFont typeface="Wingdings" panose="05000000000000000000" pitchFamily="2" charset="2"/>
              <a:buChar char="§"/>
            </a:pPr>
            <a:r>
              <a:rPr lang="en-US" dirty="0" smtClean="0"/>
              <a:t>Group </a:t>
            </a:r>
            <a:r>
              <a:rPr lang="en-US" dirty="0"/>
              <a:t>redundancy agreement between the trade union and the employer</a:t>
            </a:r>
            <a:endParaRPr lang="hu-HU" dirty="0"/>
          </a:p>
        </p:txBody>
      </p:sp>
      <p:sp>
        <p:nvSpPr>
          <p:cNvPr id="3" name="Jobbra nyíl 2"/>
          <p:cNvSpPr/>
          <p:nvPr/>
        </p:nvSpPr>
        <p:spPr>
          <a:xfrm>
            <a:off x="2821858" y="244823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402573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725731" y="877455"/>
            <a:ext cx="4714304" cy="523220"/>
          </a:xfrm>
          <a:prstGeom prst="rect">
            <a:avLst/>
          </a:prstGeom>
          <a:solidFill>
            <a:schemeClr val="accent6">
              <a:lumMod val="20000"/>
              <a:lumOff val="80000"/>
            </a:schemeClr>
          </a:solidFill>
          <a:ln>
            <a:solidFill>
              <a:schemeClr val="accent2">
                <a:lumMod val="75000"/>
              </a:schemeClr>
            </a:solidFill>
          </a:ln>
        </p:spPr>
        <p:txBody>
          <a:bodyPr wrap="none" rtlCol="0">
            <a:spAutoFit/>
          </a:bodyPr>
          <a:lstStyle/>
          <a:p>
            <a:pPr algn="ctr"/>
            <a:r>
              <a:rPr lang="hu-HU" sz="2800" b="1" dirty="0" err="1" smtClean="0"/>
              <a:t>Plans</a:t>
            </a:r>
            <a:r>
              <a:rPr lang="hu-HU" sz="2800" b="1" dirty="0" smtClean="0"/>
              <a:t> </a:t>
            </a:r>
            <a:r>
              <a:rPr lang="hu-HU" sz="2800" b="1" dirty="0" err="1" smtClean="0"/>
              <a:t>for</a:t>
            </a:r>
            <a:r>
              <a:rPr lang="hu-HU" sz="2800" b="1" dirty="0" smtClean="0"/>
              <a:t> </a:t>
            </a:r>
            <a:r>
              <a:rPr lang="hu-HU" sz="2800" b="1" dirty="0" err="1" smtClean="0"/>
              <a:t>change</a:t>
            </a:r>
            <a:r>
              <a:rPr lang="hu-HU" sz="2800" b="1" dirty="0" smtClean="0"/>
              <a:t>-management</a:t>
            </a:r>
            <a:endParaRPr lang="hu-HU" sz="2800" b="1" dirty="0"/>
          </a:p>
        </p:txBody>
      </p:sp>
      <p:sp>
        <p:nvSpPr>
          <p:cNvPr id="6" name="Szövegdoboz 5"/>
          <p:cNvSpPr txBox="1"/>
          <p:nvPr/>
        </p:nvSpPr>
        <p:spPr>
          <a:xfrm>
            <a:off x="673591" y="2364324"/>
            <a:ext cx="2862579" cy="369332"/>
          </a:xfrm>
          <a:prstGeom prst="rect">
            <a:avLst/>
          </a:prstGeom>
          <a:solidFill>
            <a:schemeClr val="accent4">
              <a:lumMod val="20000"/>
              <a:lumOff val="80000"/>
            </a:schemeClr>
          </a:solidFill>
          <a:ln>
            <a:solidFill>
              <a:schemeClr val="accent2">
                <a:lumMod val="75000"/>
              </a:schemeClr>
            </a:solidFill>
          </a:ln>
        </p:spPr>
        <p:txBody>
          <a:bodyPr wrap="none" rtlCol="0">
            <a:spAutoFit/>
          </a:bodyPr>
          <a:lstStyle/>
          <a:p>
            <a:r>
              <a:rPr lang="hu-HU" dirty="0" err="1" smtClean="0"/>
              <a:t>Individual</a:t>
            </a:r>
            <a:r>
              <a:rPr lang="hu-HU" dirty="0" smtClean="0"/>
              <a:t> </a:t>
            </a:r>
            <a:r>
              <a:rPr lang="hu-HU" dirty="0" err="1" smtClean="0"/>
              <a:t>development</a:t>
            </a:r>
            <a:r>
              <a:rPr lang="hu-HU" dirty="0" smtClean="0"/>
              <a:t> </a:t>
            </a:r>
            <a:r>
              <a:rPr lang="hu-HU" dirty="0" err="1" smtClean="0"/>
              <a:t>plan</a:t>
            </a:r>
            <a:endParaRPr lang="hu-HU" dirty="0"/>
          </a:p>
        </p:txBody>
      </p:sp>
      <p:sp>
        <p:nvSpPr>
          <p:cNvPr id="8" name="Szövegdoboz 7"/>
          <p:cNvSpPr txBox="1"/>
          <p:nvPr/>
        </p:nvSpPr>
        <p:spPr>
          <a:xfrm>
            <a:off x="4353586" y="1717993"/>
            <a:ext cx="3284887" cy="1754326"/>
          </a:xfrm>
          <a:prstGeom prst="rect">
            <a:avLst/>
          </a:prstGeom>
          <a:solidFill>
            <a:schemeClr val="tx2">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en-US" dirty="0"/>
              <a:t>Competency assessment - individual competency assessment to inform the individual development </a:t>
            </a:r>
            <a:r>
              <a:rPr lang="en-US" dirty="0" smtClean="0"/>
              <a:t>plan.</a:t>
            </a:r>
            <a:endParaRPr lang="hu-HU" dirty="0" smtClean="0"/>
          </a:p>
          <a:p>
            <a:pPr marL="285750" lvl="0" indent="-285750">
              <a:buFont typeface="Wingdings" panose="05000000000000000000" pitchFamily="2" charset="2"/>
              <a:buChar char="§"/>
            </a:pPr>
            <a:r>
              <a:rPr lang="en-US" dirty="0" smtClean="0"/>
              <a:t>Preparation </a:t>
            </a:r>
            <a:r>
              <a:rPr lang="en-US" dirty="0"/>
              <a:t>of the individual development plan</a:t>
            </a:r>
            <a:endParaRPr lang="hu-HU" dirty="0"/>
          </a:p>
        </p:txBody>
      </p:sp>
      <p:sp>
        <p:nvSpPr>
          <p:cNvPr id="9" name="Szövegdoboz 8"/>
          <p:cNvSpPr txBox="1"/>
          <p:nvPr/>
        </p:nvSpPr>
        <p:spPr>
          <a:xfrm>
            <a:off x="434108" y="5516946"/>
            <a:ext cx="2327887" cy="369332"/>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r>
              <a:rPr lang="hu-HU" dirty="0" err="1" smtClean="0"/>
              <a:t>Other</a:t>
            </a:r>
            <a:r>
              <a:rPr lang="hu-HU" dirty="0" smtClean="0"/>
              <a:t> </a:t>
            </a:r>
            <a:r>
              <a:rPr lang="hu-HU" dirty="0" err="1" smtClean="0"/>
              <a:t>plans</a:t>
            </a:r>
            <a:endParaRPr lang="hu-HU" dirty="0"/>
          </a:p>
        </p:txBody>
      </p:sp>
      <p:sp>
        <p:nvSpPr>
          <p:cNvPr id="10" name="Jobbra nyíl 9"/>
          <p:cNvSpPr/>
          <p:nvPr/>
        </p:nvSpPr>
        <p:spPr>
          <a:xfrm>
            <a:off x="2890095" y="5459296"/>
            <a:ext cx="111695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Szövegdoboz 12"/>
          <p:cNvSpPr txBox="1"/>
          <p:nvPr/>
        </p:nvSpPr>
        <p:spPr>
          <a:xfrm>
            <a:off x="4054763" y="5101448"/>
            <a:ext cx="7813965" cy="1200329"/>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en-US" dirty="0"/>
              <a:t>Psychosocial support plan for both groups (both those who remain and those facing redundancy) </a:t>
            </a:r>
            <a:endParaRPr lang="hu-HU" dirty="0" smtClean="0"/>
          </a:p>
          <a:p>
            <a:pPr marL="285750" lvl="0" indent="-285750">
              <a:buFont typeface="Wingdings" panose="05000000000000000000" pitchFamily="2" charset="2"/>
              <a:buChar char="§"/>
            </a:pPr>
            <a:r>
              <a:rPr lang="en-US" dirty="0" smtClean="0"/>
              <a:t>Recruitment</a:t>
            </a:r>
            <a:r>
              <a:rPr lang="en-US" dirty="0"/>
              <a:t>, outreach, selection, involvement </a:t>
            </a:r>
            <a:r>
              <a:rPr lang="en-US" dirty="0" smtClean="0"/>
              <a:t>plan</a:t>
            </a:r>
            <a:endParaRPr lang="hu-HU" dirty="0" smtClean="0"/>
          </a:p>
          <a:p>
            <a:pPr marL="285750" lvl="0" indent="-285750">
              <a:buFont typeface="Wingdings" panose="05000000000000000000" pitchFamily="2" charset="2"/>
              <a:buChar char="§"/>
            </a:pPr>
            <a:r>
              <a:rPr lang="en-US" dirty="0" smtClean="0"/>
              <a:t>Communication </a:t>
            </a:r>
            <a:r>
              <a:rPr lang="en-US" dirty="0"/>
              <a:t>plan (internal and external)</a:t>
            </a:r>
            <a:endParaRPr lang="hu-HU" dirty="0"/>
          </a:p>
        </p:txBody>
      </p:sp>
      <p:sp>
        <p:nvSpPr>
          <p:cNvPr id="3" name="Jobbra nyíl 2"/>
          <p:cNvSpPr/>
          <p:nvPr/>
        </p:nvSpPr>
        <p:spPr>
          <a:xfrm>
            <a:off x="3171977" y="2352949"/>
            <a:ext cx="103382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 name="Ellipszis 3"/>
          <p:cNvSpPr/>
          <p:nvPr/>
        </p:nvSpPr>
        <p:spPr>
          <a:xfrm>
            <a:off x="7786256" y="138545"/>
            <a:ext cx="3990107" cy="451658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Attention</a:t>
            </a:r>
            <a:r>
              <a:rPr lang="en-US" dirty="0" smtClean="0"/>
              <a:t>!</a:t>
            </a:r>
            <a:endParaRPr lang="hu-HU" dirty="0" smtClean="0"/>
          </a:p>
          <a:p>
            <a:pPr algn="ctr"/>
            <a:r>
              <a:rPr lang="en-US" dirty="0" smtClean="0"/>
              <a:t>An </a:t>
            </a:r>
            <a:r>
              <a:rPr lang="en-US" dirty="0"/>
              <a:t>Individual Development Plan is a document of the planning of a learning and teaching process based on an individual's existing abilities and potential, which will affect the whole person. However, an individual development plan is not simply a document, but </a:t>
            </a:r>
            <a:r>
              <a:rPr lang="hu-HU" dirty="0" smtClean="0"/>
              <a:t>it is </a:t>
            </a:r>
            <a:r>
              <a:rPr lang="en-US" dirty="0" smtClean="0"/>
              <a:t>also </a:t>
            </a:r>
            <a:r>
              <a:rPr lang="en-US" dirty="0"/>
              <a:t>a planning </a:t>
            </a:r>
            <a:r>
              <a:rPr lang="en-US" dirty="0" smtClean="0"/>
              <a:t>process</a:t>
            </a:r>
            <a:endParaRPr lang="hu-HU" dirty="0"/>
          </a:p>
        </p:txBody>
      </p:sp>
    </p:spTree>
    <p:extLst>
      <p:ext uri="{BB962C8B-B14F-4D97-AF65-F5344CB8AC3E}">
        <p14:creationId xmlns:p14="http://schemas.microsoft.com/office/powerpoint/2010/main" val="3530503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015663"/>
          </a:xfrm>
          <a:prstGeom prst="rect">
            <a:avLst/>
          </a:prstGeom>
          <a:solidFill>
            <a:schemeClr val="accent4"/>
          </a:solidFill>
        </p:spPr>
        <p:txBody>
          <a:bodyPr wrap="square" rtlCol="0">
            <a:spAutoFit/>
          </a:bodyPr>
          <a:lstStyle/>
          <a:p>
            <a:r>
              <a:rPr lang="hu-HU" sz="6000" b="1" dirty="0" smtClean="0"/>
              <a:t>REALISATION</a:t>
            </a:r>
            <a:endParaRPr lang="hu-HU" sz="6000" b="1" dirty="0"/>
          </a:p>
        </p:txBody>
      </p:sp>
    </p:spTree>
    <p:extLst>
      <p:ext uri="{BB962C8B-B14F-4D97-AF65-F5344CB8AC3E}">
        <p14:creationId xmlns:p14="http://schemas.microsoft.com/office/powerpoint/2010/main" val="676101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3" y="433610"/>
            <a:ext cx="4858326" cy="369332"/>
          </a:xfrm>
          <a:prstGeom prst="rect">
            <a:avLst/>
          </a:prstGeom>
          <a:solidFill>
            <a:schemeClr val="accent6">
              <a:lumMod val="20000"/>
              <a:lumOff val="80000"/>
            </a:schemeClr>
          </a:solidFill>
          <a:ln>
            <a:solidFill>
              <a:schemeClr val="accent2">
                <a:lumMod val="75000"/>
              </a:schemeClr>
            </a:solidFill>
          </a:ln>
        </p:spPr>
        <p:txBody>
          <a:bodyPr wrap="square" rtlCol="0">
            <a:spAutoFit/>
          </a:bodyPr>
          <a:lstStyle/>
          <a:p>
            <a:r>
              <a:rPr lang="hu-HU" dirty="0" err="1"/>
              <a:t>Implementing</a:t>
            </a:r>
            <a:r>
              <a:rPr lang="hu-HU" dirty="0"/>
              <a:t> </a:t>
            </a:r>
            <a:r>
              <a:rPr lang="hu-HU" dirty="0" err="1"/>
              <a:t>change</a:t>
            </a:r>
            <a:r>
              <a:rPr lang="hu-HU" dirty="0"/>
              <a:t> management</a:t>
            </a:r>
            <a:endParaRPr lang="hu-HU" b="1" i="1" dirty="0" smtClean="0"/>
          </a:p>
        </p:txBody>
      </p:sp>
      <p:sp>
        <p:nvSpPr>
          <p:cNvPr id="3" name="Téglalap 2"/>
          <p:cNvSpPr/>
          <p:nvPr/>
        </p:nvSpPr>
        <p:spPr>
          <a:xfrm>
            <a:off x="424873" y="1270601"/>
            <a:ext cx="3722255" cy="6515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dirty="0"/>
              <a:t>A change management officer/working group is set up</a:t>
            </a:r>
            <a:endParaRPr lang="hu-HU" dirty="0"/>
          </a:p>
        </p:txBody>
      </p:sp>
      <p:sp>
        <p:nvSpPr>
          <p:cNvPr id="4" name="Jobbra nyíl 3"/>
          <p:cNvSpPr/>
          <p:nvPr/>
        </p:nvSpPr>
        <p:spPr>
          <a:xfrm>
            <a:off x="4225959" y="142437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Szövegdoboz 4"/>
          <p:cNvSpPr txBox="1"/>
          <p:nvPr/>
        </p:nvSpPr>
        <p:spPr>
          <a:xfrm>
            <a:off x="5646812" y="1148658"/>
            <a:ext cx="6258861" cy="1754326"/>
          </a:xfrm>
          <a:prstGeom prst="rect">
            <a:avLst/>
          </a:prstGeom>
          <a:solidFill>
            <a:schemeClr val="accent6">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en-US" dirty="0"/>
              <a:t>Involvement of employee representative(s) (trade union representatives, works council) in the working </a:t>
            </a:r>
            <a:r>
              <a:rPr lang="en-US" dirty="0" smtClean="0"/>
              <a:t>group</a:t>
            </a:r>
            <a:endParaRPr lang="hu-HU" dirty="0" smtClean="0"/>
          </a:p>
          <a:p>
            <a:pPr marL="285750" lvl="0" indent="-285750">
              <a:buFont typeface="Wingdings" panose="05000000000000000000" pitchFamily="2" charset="2"/>
              <a:buChar char="§"/>
            </a:pPr>
            <a:r>
              <a:rPr lang="en-US" dirty="0" smtClean="0"/>
              <a:t>Change </a:t>
            </a:r>
            <a:r>
              <a:rPr lang="en-US" dirty="0"/>
              <a:t>management plan preparers - who should they be (managers, staff, external experts</a:t>
            </a:r>
            <a:r>
              <a:rPr lang="en-US" dirty="0" smtClean="0"/>
              <a:t>)?</a:t>
            </a:r>
            <a:endParaRPr lang="hu-HU" dirty="0" smtClean="0"/>
          </a:p>
          <a:p>
            <a:pPr marL="285750" lvl="0" indent="-285750">
              <a:buFont typeface="Wingdings" panose="05000000000000000000" pitchFamily="2" charset="2"/>
              <a:buChar char="§"/>
            </a:pPr>
            <a:r>
              <a:rPr lang="en-US" dirty="0" smtClean="0"/>
              <a:t>Change </a:t>
            </a:r>
            <a:r>
              <a:rPr lang="en-US" dirty="0"/>
              <a:t>agents - who should they be (managers, staff, external specialist, change manager?</a:t>
            </a:r>
            <a:endParaRPr lang="hu-HU" dirty="0"/>
          </a:p>
        </p:txBody>
      </p:sp>
      <p:sp>
        <p:nvSpPr>
          <p:cNvPr id="7" name="Szövegdoboz 6"/>
          <p:cNvSpPr txBox="1"/>
          <p:nvPr/>
        </p:nvSpPr>
        <p:spPr>
          <a:xfrm>
            <a:off x="757381" y="3370643"/>
            <a:ext cx="4611032" cy="646331"/>
          </a:xfrm>
          <a:prstGeom prst="rect">
            <a:avLst/>
          </a:prstGeom>
          <a:solidFill>
            <a:schemeClr val="accent6">
              <a:lumMod val="20000"/>
              <a:lumOff val="80000"/>
            </a:schemeClr>
          </a:solidFill>
          <a:ln>
            <a:solidFill>
              <a:srgbClr val="C00000"/>
            </a:solidFill>
          </a:ln>
        </p:spPr>
        <p:txBody>
          <a:bodyPr wrap="square" rtlCol="0">
            <a:spAutoFit/>
          </a:bodyPr>
          <a:lstStyle/>
          <a:p>
            <a:pPr lvl="0"/>
            <a:r>
              <a:rPr lang="hu-HU" dirty="0" err="1" smtClean="0"/>
              <a:t>Inclusion</a:t>
            </a:r>
            <a:r>
              <a:rPr lang="hu-HU" dirty="0" smtClean="0"/>
              <a:t> of </a:t>
            </a:r>
            <a:r>
              <a:rPr lang="hu-HU" dirty="0" err="1" smtClean="0"/>
              <a:t>internal</a:t>
            </a:r>
            <a:r>
              <a:rPr lang="hu-HU" dirty="0" smtClean="0"/>
              <a:t> and </a:t>
            </a:r>
            <a:r>
              <a:rPr lang="hu-HU" dirty="0" err="1" smtClean="0"/>
              <a:t>external</a:t>
            </a:r>
            <a:r>
              <a:rPr lang="hu-HU" dirty="0" smtClean="0"/>
              <a:t> </a:t>
            </a:r>
            <a:r>
              <a:rPr lang="hu-HU" dirty="0" err="1" smtClean="0"/>
              <a:t>specialists</a:t>
            </a:r>
            <a:r>
              <a:rPr lang="hu-HU" dirty="0" smtClean="0"/>
              <a:t> </a:t>
            </a:r>
          </a:p>
          <a:p>
            <a:pPr lvl="0"/>
            <a:r>
              <a:rPr lang="hu-HU" dirty="0" smtClean="0"/>
              <a:t>(</a:t>
            </a:r>
            <a:r>
              <a:rPr lang="hu-HU" dirty="0" err="1"/>
              <a:t>change</a:t>
            </a:r>
            <a:r>
              <a:rPr lang="hu-HU" dirty="0"/>
              <a:t> </a:t>
            </a:r>
            <a:r>
              <a:rPr lang="hu-HU" dirty="0" err="1" smtClean="0"/>
              <a:t>managers</a:t>
            </a:r>
            <a:endParaRPr lang="hu-HU" dirty="0"/>
          </a:p>
        </p:txBody>
      </p:sp>
      <p:sp>
        <p:nvSpPr>
          <p:cNvPr id="9" name="Szövegdoboz 8"/>
          <p:cNvSpPr txBox="1"/>
          <p:nvPr/>
        </p:nvSpPr>
        <p:spPr>
          <a:xfrm>
            <a:off x="698685" y="4192482"/>
            <a:ext cx="5367751" cy="1754326"/>
          </a:xfrm>
          <a:prstGeom prst="rect">
            <a:avLst/>
          </a:prstGeom>
          <a:solidFill>
            <a:schemeClr val="accent6">
              <a:lumMod val="20000"/>
              <a:lumOff val="80000"/>
            </a:schemeClr>
          </a:solidFill>
          <a:ln>
            <a:solidFill>
              <a:srgbClr val="C00000"/>
            </a:solidFill>
          </a:ln>
        </p:spPr>
        <p:txBody>
          <a:bodyPr wrap="square" rtlCol="0">
            <a:spAutoFit/>
          </a:bodyPr>
          <a:lstStyle/>
          <a:p>
            <a:pPr lvl="0"/>
            <a:r>
              <a:rPr lang="en-US" dirty="0"/>
              <a:t>Assigning the tasks and appointing the persons responsible </a:t>
            </a:r>
            <a:endParaRPr lang="hu-HU" dirty="0" smtClean="0"/>
          </a:p>
          <a:p>
            <a:pPr marL="285750" lvl="0" indent="-285750">
              <a:buFont typeface="Arial" panose="020B0604020202020204" pitchFamily="34" charset="0"/>
              <a:buChar char="•"/>
            </a:pPr>
            <a:r>
              <a:rPr lang="en-US" dirty="0" smtClean="0"/>
              <a:t>who </a:t>
            </a:r>
            <a:r>
              <a:rPr lang="en-US" dirty="0"/>
              <a:t>will operationally manage the transformation, </a:t>
            </a:r>
            <a:endParaRPr lang="hu-HU" dirty="0" smtClean="0"/>
          </a:p>
          <a:p>
            <a:pPr marL="285750" lvl="0" indent="-285750">
              <a:buFont typeface="Arial" panose="020B0604020202020204" pitchFamily="34" charset="0"/>
              <a:buChar char="•"/>
            </a:pPr>
            <a:r>
              <a:rPr lang="en-US" dirty="0" smtClean="0"/>
              <a:t>who </a:t>
            </a:r>
            <a:r>
              <a:rPr lang="en-US" dirty="0"/>
              <a:t>can/will be </a:t>
            </a:r>
            <a:r>
              <a:rPr lang="en-US" dirty="0" err="1"/>
              <a:t>authorised</a:t>
            </a:r>
            <a:r>
              <a:rPr lang="en-US" dirty="0"/>
              <a:t> to take operational decisions in the light of the transformation plan, </a:t>
            </a:r>
            <a:endParaRPr lang="hu-HU" dirty="0" smtClean="0"/>
          </a:p>
          <a:p>
            <a:pPr marL="285750" lvl="0" indent="-285750">
              <a:buFont typeface="Arial" panose="020B0604020202020204" pitchFamily="34" charset="0"/>
              <a:buChar char="•"/>
            </a:pPr>
            <a:r>
              <a:rPr lang="en-US" dirty="0" smtClean="0"/>
              <a:t>who </a:t>
            </a:r>
            <a:r>
              <a:rPr lang="en-US" dirty="0"/>
              <a:t>will always be available</a:t>
            </a:r>
            <a:endParaRPr lang="hu-HU" dirty="0"/>
          </a:p>
        </p:txBody>
      </p:sp>
      <p:sp>
        <p:nvSpPr>
          <p:cNvPr id="11" name="Lefelé nyíl 10"/>
          <p:cNvSpPr/>
          <p:nvPr/>
        </p:nvSpPr>
        <p:spPr>
          <a:xfrm>
            <a:off x="2854036" y="221672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Jobbra nyíl 14"/>
          <p:cNvSpPr/>
          <p:nvPr/>
        </p:nvSpPr>
        <p:spPr>
          <a:xfrm>
            <a:off x="6400800" y="465414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Szövegdoboz 15"/>
          <p:cNvSpPr txBox="1"/>
          <p:nvPr/>
        </p:nvSpPr>
        <p:spPr>
          <a:xfrm>
            <a:off x="7570839" y="3222986"/>
            <a:ext cx="4227871" cy="2308324"/>
          </a:xfrm>
          <a:prstGeom prst="rect">
            <a:avLst/>
          </a:prstGeom>
          <a:solidFill>
            <a:srgbClr val="FFFF00"/>
          </a:solidFill>
          <a:ln>
            <a:solidFill>
              <a:schemeClr val="accent2">
                <a:lumMod val="75000"/>
              </a:schemeClr>
            </a:solidFill>
          </a:ln>
        </p:spPr>
        <p:txBody>
          <a:bodyPr wrap="square" rtlCol="0">
            <a:spAutoFit/>
          </a:bodyPr>
          <a:lstStyle/>
          <a:p>
            <a:pPr lvl="0" algn="ctr"/>
            <a:r>
              <a:rPr lang="hu-HU" b="1" dirty="0" err="1" smtClean="0"/>
              <a:t>Risk</a:t>
            </a:r>
            <a:r>
              <a:rPr lang="hu-HU" b="1" dirty="0" smtClean="0"/>
              <a:t> </a:t>
            </a:r>
            <a:endParaRPr lang="hu-HU" b="1" dirty="0" smtClean="0"/>
          </a:p>
          <a:p>
            <a:pPr lvl="0"/>
            <a:r>
              <a:rPr lang="en-US" dirty="0"/>
              <a:t>The adviser is available in principle, but does not take operational measures, only encourages the </a:t>
            </a:r>
            <a:r>
              <a:rPr lang="en-US" dirty="0" smtClean="0"/>
              <a:t>manager</a:t>
            </a:r>
            <a:r>
              <a:rPr lang="hu-HU" dirty="0" smtClean="0"/>
              <a:t>;</a:t>
            </a:r>
            <a:r>
              <a:rPr lang="en-US" dirty="0" smtClean="0"/>
              <a:t> the </a:t>
            </a:r>
            <a:r>
              <a:rPr lang="en-US" dirty="0"/>
              <a:t>manager is no longer entitled to take major decisions or has already resigned. Even in </a:t>
            </a:r>
            <a:r>
              <a:rPr lang="hu-HU" dirty="0" err="1" smtClean="0"/>
              <a:t>event</a:t>
            </a:r>
            <a:r>
              <a:rPr lang="hu-HU" dirty="0" smtClean="0"/>
              <a:t> </a:t>
            </a:r>
            <a:r>
              <a:rPr lang="en-US" dirty="0" smtClean="0"/>
              <a:t>of </a:t>
            </a:r>
            <a:r>
              <a:rPr lang="en-US" dirty="0"/>
              <a:t>a change of manager, smooth operation must be ensured.)</a:t>
            </a:r>
            <a:endParaRPr lang="hu-HU" dirty="0"/>
          </a:p>
        </p:txBody>
      </p:sp>
      <p:sp>
        <p:nvSpPr>
          <p:cNvPr id="17" name="Jobbra nyíl 16"/>
          <p:cNvSpPr/>
          <p:nvPr/>
        </p:nvSpPr>
        <p:spPr>
          <a:xfrm>
            <a:off x="6430297" y="3394024"/>
            <a:ext cx="948911" cy="4649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2535133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3" y="433610"/>
            <a:ext cx="4858326" cy="369332"/>
          </a:xfrm>
          <a:prstGeom prst="rect">
            <a:avLst/>
          </a:prstGeom>
          <a:solidFill>
            <a:schemeClr val="accent6">
              <a:lumMod val="20000"/>
              <a:lumOff val="80000"/>
            </a:schemeClr>
          </a:solidFill>
          <a:ln>
            <a:solidFill>
              <a:schemeClr val="accent2">
                <a:lumMod val="75000"/>
              </a:schemeClr>
            </a:solidFill>
          </a:ln>
        </p:spPr>
        <p:txBody>
          <a:bodyPr wrap="square" rtlCol="0">
            <a:spAutoFit/>
          </a:bodyPr>
          <a:lstStyle/>
          <a:p>
            <a:r>
              <a:rPr lang="hu-HU" dirty="0" err="1" smtClean="0"/>
              <a:t>Realisation</a:t>
            </a:r>
            <a:r>
              <a:rPr lang="hu-HU" dirty="0" smtClean="0"/>
              <a:t> of </a:t>
            </a:r>
            <a:r>
              <a:rPr lang="hu-HU" dirty="0" err="1" smtClean="0"/>
              <a:t>change</a:t>
            </a:r>
            <a:r>
              <a:rPr lang="hu-HU" dirty="0" smtClean="0"/>
              <a:t> management</a:t>
            </a:r>
            <a:endParaRPr lang="hu-HU" b="1" i="1" dirty="0" smtClean="0"/>
          </a:p>
        </p:txBody>
      </p:sp>
      <p:sp>
        <p:nvSpPr>
          <p:cNvPr id="3" name="Téglalap 2"/>
          <p:cNvSpPr/>
          <p:nvPr/>
        </p:nvSpPr>
        <p:spPr>
          <a:xfrm>
            <a:off x="387927" y="1302327"/>
            <a:ext cx="7881002" cy="6515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t>Assess the financial needs for change and identify possible sources of finance</a:t>
            </a:r>
            <a:endParaRPr lang="hu-HU" dirty="0"/>
          </a:p>
        </p:txBody>
      </p:sp>
      <p:sp>
        <p:nvSpPr>
          <p:cNvPr id="9" name="Szövegdoboz 8"/>
          <p:cNvSpPr txBox="1"/>
          <p:nvPr/>
        </p:nvSpPr>
        <p:spPr>
          <a:xfrm>
            <a:off x="654792" y="3758167"/>
            <a:ext cx="9846060" cy="1477328"/>
          </a:xfrm>
          <a:prstGeom prst="rect">
            <a:avLst/>
          </a:prstGeom>
          <a:solidFill>
            <a:schemeClr val="accent6">
              <a:lumMod val="20000"/>
              <a:lumOff val="80000"/>
            </a:schemeClr>
          </a:solidFill>
          <a:ln>
            <a:solidFill>
              <a:srgbClr val="C00000"/>
            </a:solidFill>
          </a:ln>
        </p:spPr>
        <p:txBody>
          <a:bodyPr wrap="square" rtlCol="0">
            <a:spAutoFit/>
          </a:bodyPr>
          <a:lstStyle/>
          <a:p>
            <a:r>
              <a:rPr lang="en-US" dirty="0"/>
              <a:t>Managing change in a way that causes as little pain as possible for those involved and those who are personally (negatively) affected requires financial resources. </a:t>
            </a:r>
            <a:endParaRPr lang="hu-HU" dirty="0" smtClean="0"/>
          </a:p>
          <a:p>
            <a:endParaRPr lang="hu-HU" dirty="0"/>
          </a:p>
          <a:p>
            <a:r>
              <a:rPr lang="en-US" dirty="0" smtClean="0"/>
              <a:t>The </a:t>
            </a:r>
            <a:r>
              <a:rPr lang="en-US" dirty="0"/>
              <a:t>first step is to assess the (additional) resource needs and then look around to see where (from what level, what fund, what tender) help could be found.</a:t>
            </a:r>
            <a:endParaRPr lang="hu-HU" dirty="0"/>
          </a:p>
        </p:txBody>
      </p:sp>
      <p:sp>
        <p:nvSpPr>
          <p:cNvPr id="11" name="Lefelé nyíl 10"/>
          <p:cNvSpPr/>
          <p:nvPr/>
        </p:nvSpPr>
        <p:spPr>
          <a:xfrm>
            <a:off x="5335506" y="25515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562029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015663"/>
          </a:xfrm>
          <a:prstGeom prst="rect">
            <a:avLst/>
          </a:prstGeom>
          <a:solidFill>
            <a:schemeClr val="accent4"/>
          </a:solidFill>
        </p:spPr>
        <p:txBody>
          <a:bodyPr wrap="square" rtlCol="0">
            <a:spAutoFit/>
          </a:bodyPr>
          <a:lstStyle/>
          <a:p>
            <a:r>
              <a:rPr lang="hu-HU" sz="6000" b="1" dirty="0" smtClean="0"/>
              <a:t>REDUNDANCIES</a:t>
            </a:r>
            <a:endParaRPr lang="hu-HU" sz="6000" b="1" dirty="0"/>
          </a:p>
        </p:txBody>
      </p:sp>
    </p:spTree>
    <p:extLst>
      <p:ext uri="{BB962C8B-B14F-4D97-AF65-F5344CB8AC3E}">
        <p14:creationId xmlns:p14="http://schemas.microsoft.com/office/powerpoint/2010/main" val="2820363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737419" y="345042"/>
            <a:ext cx="9271820" cy="400110"/>
          </a:xfrm>
          <a:prstGeom prst="rect">
            <a:avLst/>
          </a:prstGeom>
          <a:solidFill>
            <a:schemeClr val="accent6">
              <a:lumMod val="20000"/>
              <a:lumOff val="80000"/>
            </a:schemeClr>
          </a:solidFill>
          <a:ln>
            <a:solidFill>
              <a:srgbClr val="C00000"/>
            </a:solidFill>
          </a:ln>
        </p:spPr>
        <p:txBody>
          <a:bodyPr wrap="square" rtlCol="0">
            <a:spAutoFit/>
          </a:bodyPr>
          <a:lstStyle/>
          <a:p>
            <a:pPr lvl="0"/>
            <a:r>
              <a:rPr lang="hu-HU" sz="2000" b="1" dirty="0" smtClean="0"/>
              <a:t>REDUNDANCIES </a:t>
            </a:r>
            <a:r>
              <a:rPr lang="hu-HU" sz="2000" b="1" dirty="0" smtClean="0"/>
              <a:t>– OUTPLACEMENT</a:t>
            </a:r>
          </a:p>
        </p:txBody>
      </p:sp>
      <p:sp>
        <p:nvSpPr>
          <p:cNvPr id="4" name="Szövegdoboz 3"/>
          <p:cNvSpPr txBox="1"/>
          <p:nvPr/>
        </p:nvSpPr>
        <p:spPr>
          <a:xfrm>
            <a:off x="737419" y="1388450"/>
            <a:ext cx="11214405" cy="2031325"/>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en-US" dirty="0"/>
              <a:t>help the jobseeker to deal with the psychological consequences of redundancy, </a:t>
            </a:r>
            <a:endParaRPr lang="hu-HU" dirty="0" smtClean="0"/>
          </a:p>
          <a:p>
            <a:pPr marL="285750" lvl="0" indent="-285750">
              <a:buFont typeface="Wingdings" panose="05000000000000000000" pitchFamily="2" charset="2"/>
              <a:buChar char="§"/>
            </a:pPr>
            <a:r>
              <a:rPr lang="en-US" dirty="0" smtClean="0"/>
              <a:t>restore </a:t>
            </a:r>
            <a:r>
              <a:rPr lang="en-US" dirty="0"/>
              <a:t>their shaken self-confidence, </a:t>
            </a:r>
            <a:endParaRPr lang="hu-HU" dirty="0" smtClean="0"/>
          </a:p>
          <a:p>
            <a:pPr marL="285750" lvl="0" indent="-285750">
              <a:buFont typeface="Wingdings" panose="05000000000000000000" pitchFamily="2" charset="2"/>
              <a:buChar char="§"/>
            </a:pPr>
            <a:r>
              <a:rPr lang="en-US" dirty="0" smtClean="0"/>
              <a:t>help </a:t>
            </a:r>
            <a:r>
              <a:rPr lang="en-US" dirty="0"/>
              <a:t>the jobseeker to realistically assess his/her strengths and weaknesses and to develop a realistic self-image</a:t>
            </a:r>
            <a:r>
              <a:rPr lang="en-US" dirty="0" smtClean="0"/>
              <a:t>,</a:t>
            </a:r>
            <a:endParaRPr lang="hu-HU" dirty="0" smtClean="0"/>
          </a:p>
          <a:p>
            <a:pPr marL="285750" lvl="0" indent="-285750">
              <a:buFont typeface="Wingdings" panose="05000000000000000000" pitchFamily="2" charset="2"/>
              <a:buChar char="§"/>
            </a:pPr>
            <a:r>
              <a:rPr lang="en-US" dirty="0" smtClean="0"/>
              <a:t>increase </a:t>
            </a:r>
            <a:r>
              <a:rPr lang="en-US" dirty="0"/>
              <a:t>his/her willingness, flexibility and mobility to change, </a:t>
            </a:r>
            <a:endParaRPr lang="hu-HU" dirty="0" smtClean="0"/>
          </a:p>
          <a:p>
            <a:pPr marL="285750" lvl="0" indent="-285750">
              <a:buFont typeface="Wingdings" panose="05000000000000000000" pitchFamily="2" charset="2"/>
              <a:buChar char="§"/>
            </a:pPr>
            <a:r>
              <a:rPr lang="en-US" dirty="0" smtClean="0"/>
              <a:t>set </a:t>
            </a:r>
            <a:r>
              <a:rPr lang="en-US" dirty="0"/>
              <a:t>new goals, </a:t>
            </a:r>
            <a:endParaRPr lang="hu-HU" dirty="0" smtClean="0"/>
          </a:p>
          <a:p>
            <a:pPr marL="285750" lvl="0" indent="-285750">
              <a:buFont typeface="Wingdings" panose="05000000000000000000" pitchFamily="2" charset="2"/>
              <a:buChar char="§"/>
            </a:pPr>
            <a:r>
              <a:rPr lang="en-US" dirty="0" smtClean="0"/>
              <a:t>keep </a:t>
            </a:r>
            <a:r>
              <a:rPr lang="en-US" dirty="0"/>
              <a:t>job search activity alive and develop a job search strategy. This includes learning practical skills, writing a CV and a cover letter.</a:t>
            </a:r>
            <a:endParaRPr lang="hu-HU" dirty="0"/>
          </a:p>
        </p:txBody>
      </p:sp>
      <p:sp>
        <p:nvSpPr>
          <p:cNvPr id="6" name="Téglalap 5"/>
          <p:cNvSpPr/>
          <p:nvPr/>
        </p:nvSpPr>
        <p:spPr>
          <a:xfrm>
            <a:off x="737419" y="4310791"/>
            <a:ext cx="3018503" cy="2463635"/>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Attention! Comprehensive information for workers and unions well in advance of redundancies is essential!!!!</a:t>
            </a:r>
            <a:endParaRPr lang="hu-HU" sz="2400" b="1" dirty="0"/>
          </a:p>
        </p:txBody>
      </p:sp>
      <p:sp>
        <p:nvSpPr>
          <p:cNvPr id="9" name="Téglalap 8"/>
          <p:cNvSpPr/>
          <p:nvPr/>
        </p:nvSpPr>
        <p:spPr>
          <a:xfrm>
            <a:off x="737419" y="914401"/>
            <a:ext cx="4955458" cy="304800"/>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OBJECTIVES</a:t>
            </a:r>
            <a:endParaRPr lang="hu-HU" dirty="0"/>
          </a:p>
        </p:txBody>
      </p:sp>
      <p:sp>
        <p:nvSpPr>
          <p:cNvPr id="10" name="Jobbra nyíl 9"/>
          <p:cNvSpPr/>
          <p:nvPr/>
        </p:nvSpPr>
        <p:spPr>
          <a:xfrm>
            <a:off x="4277032" y="508327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Szövegdoboz 10"/>
          <p:cNvSpPr txBox="1"/>
          <p:nvPr/>
        </p:nvSpPr>
        <p:spPr>
          <a:xfrm>
            <a:off x="5604387" y="4289120"/>
            <a:ext cx="6347437" cy="1477328"/>
          </a:xfrm>
          <a:prstGeom prst="rect">
            <a:avLst/>
          </a:prstGeom>
          <a:solidFill>
            <a:schemeClr val="accent4">
              <a:lumMod val="20000"/>
              <a:lumOff val="80000"/>
            </a:schemeClr>
          </a:solidFill>
          <a:ln>
            <a:solidFill>
              <a:srgbClr val="C00000"/>
            </a:solidFill>
          </a:ln>
        </p:spPr>
        <p:txBody>
          <a:bodyPr wrap="square" rtlCol="0">
            <a:spAutoFit/>
          </a:bodyPr>
          <a:lstStyle/>
          <a:p>
            <a:pPr marL="285750" indent="-285750">
              <a:buFont typeface="Wingdings" panose="05000000000000000000" pitchFamily="2" charset="2"/>
              <a:buChar char="§"/>
            </a:pPr>
            <a:r>
              <a:rPr lang="en-US" dirty="0"/>
              <a:t>The period between the decision to make redundancies and their implementation is the most difficult for those </a:t>
            </a:r>
            <a:r>
              <a:rPr lang="en-US" dirty="0" smtClean="0"/>
              <a:t>affected.</a:t>
            </a:r>
            <a:endParaRPr lang="hu-HU" dirty="0" smtClean="0"/>
          </a:p>
          <a:p>
            <a:pPr marL="285750" indent="-285750">
              <a:buFont typeface="Wingdings" panose="05000000000000000000" pitchFamily="2" charset="2"/>
              <a:buChar char="§"/>
            </a:pPr>
            <a:r>
              <a:rPr lang="en-US" dirty="0" smtClean="0"/>
              <a:t>Providing </a:t>
            </a:r>
            <a:r>
              <a:rPr lang="en-US" dirty="0"/>
              <a:t>early, honest and comprehensive information to workers and trade unions and other stakeholders is very important to reduce tensions.</a:t>
            </a:r>
            <a:endParaRPr lang="hu-HU" dirty="0"/>
          </a:p>
        </p:txBody>
      </p:sp>
    </p:spTree>
    <p:extLst>
      <p:ext uri="{BB962C8B-B14F-4D97-AF65-F5344CB8AC3E}">
        <p14:creationId xmlns:p14="http://schemas.microsoft.com/office/powerpoint/2010/main" val="3940427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2398279"/>
            <a:ext cx="10515600" cy="3392921"/>
          </a:xfrm>
          <a:solidFill>
            <a:schemeClr val="accent2">
              <a:lumMod val="40000"/>
              <a:lumOff val="60000"/>
            </a:schemeClr>
          </a:solidFill>
          <a:ln w="38100">
            <a:solidFill>
              <a:srgbClr val="FFC000"/>
            </a:solidFill>
          </a:ln>
        </p:spPr>
        <p:txBody>
          <a:bodyPr>
            <a:normAutofit fontScale="70000" lnSpcReduction="20000"/>
          </a:bodyPr>
          <a:lstStyle/>
          <a:p>
            <a:r>
              <a:rPr lang="en-US" dirty="0" smtClean="0"/>
              <a:t>INTRODUCTION</a:t>
            </a:r>
            <a:endParaRPr lang="hu-HU" dirty="0" smtClean="0"/>
          </a:p>
          <a:p>
            <a:r>
              <a:rPr lang="hu-HU" dirty="0" smtClean="0"/>
              <a:t>BASIC PRINCIPLES</a:t>
            </a:r>
          </a:p>
          <a:p>
            <a:r>
              <a:rPr lang="hu-HU" dirty="0" smtClean="0"/>
              <a:t>ASSESSMENT</a:t>
            </a:r>
          </a:p>
          <a:p>
            <a:r>
              <a:rPr lang="en-US" dirty="0" smtClean="0"/>
              <a:t>PLANNING</a:t>
            </a:r>
            <a:endParaRPr lang="hu-HU" dirty="0" smtClean="0"/>
          </a:p>
          <a:p>
            <a:r>
              <a:rPr lang="en-US" dirty="0" smtClean="0"/>
              <a:t>REALISATION</a:t>
            </a:r>
            <a:endParaRPr lang="hu-HU" dirty="0" smtClean="0"/>
          </a:p>
          <a:p>
            <a:r>
              <a:rPr lang="hu-HU" dirty="0" smtClean="0"/>
              <a:t>REDUNDANCIES</a:t>
            </a:r>
          </a:p>
          <a:p>
            <a:r>
              <a:rPr lang="hu-HU" dirty="0" smtClean="0"/>
              <a:t>OUTPLACEMENT</a:t>
            </a:r>
          </a:p>
          <a:p>
            <a:r>
              <a:rPr lang="en-US" dirty="0" smtClean="0"/>
              <a:t>COPING </a:t>
            </a:r>
            <a:r>
              <a:rPr lang="en-US" dirty="0"/>
              <a:t>WITH </a:t>
            </a:r>
            <a:r>
              <a:rPr lang="en-US" dirty="0" smtClean="0"/>
              <a:t>CHANGE</a:t>
            </a:r>
            <a:endParaRPr lang="hu-HU" dirty="0" smtClean="0"/>
          </a:p>
          <a:p>
            <a:r>
              <a:rPr lang="hu-HU" dirty="0" smtClean="0"/>
              <a:t>REPOSITORY OF KNOWLEDGE</a:t>
            </a:r>
          </a:p>
          <a:p>
            <a:r>
              <a:rPr lang="en-US" dirty="0" smtClean="0"/>
              <a:t>TRY </a:t>
            </a:r>
            <a:r>
              <a:rPr lang="en-US" dirty="0"/>
              <a:t>IT YOURSELF!</a:t>
            </a:r>
            <a:endParaRPr lang="hu-HU" dirty="0"/>
          </a:p>
        </p:txBody>
      </p:sp>
      <p:sp>
        <p:nvSpPr>
          <p:cNvPr id="4" name="Cím 1"/>
          <p:cNvSpPr>
            <a:spLocks noGrp="1"/>
          </p:cNvSpPr>
          <p:nvPr>
            <p:ph type="title"/>
          </p:nvPr>
        </p:nvSpPr>
        <p:spPr>
          <a:xfrm>
            <a:off x="838200" y="129310"/>
            <a:ext cx="10515600" cy="1265382"/>
          </a:xfrm>
          <a:solidFill>
            <a:schemeClr val="accent6">
              <a:lumMod val="20000"/>
              <a:lumOff val="80000"/>
            </a:schemeClr>
          </a:solidFill>
          <a:ln>
            <a:solidFill>
              <a:srgbClr val="FFC000"/>
            </a:solidFill>
          </a:ln>
        </p:spPr>
        <p:txBody>
          <a:bodyPr>
            <a:normAutofit/>
          </a:bodyPr>
          <a:lstStyle/>
          <a:p>
            <a:r>
              <a:rPr lang="en-GB" sz="2400" b="1" smtClean="0">
                <a:solidFill>
                  <a:srgbClr val="000000"/>
                </a:solidFill>
                <a:latin typeface="Arial"/>
                <a:ea typeface="맑은 고딕"/>
              </a:rPr>
              <a:t>Project: 101048392 — Switching to Local — SOCPL-2021-INFO-WK</a:t>
            </a:r>
            <a:endParaRPr lang="en-GB" sz="2400" b="1" dirty="0">
              <a:solidFill>
                <a:srgbClr val="000000"/>
              </a:solidFill>
              <a:latin typeface="Arial"/>
              <a:ea typeface="맑은 고딕"/>
            </a:endParaRPr>
          </a:p>
        </p:txBody>
      </p:sp>
    </p:spTree>
    <p:extLst>
      <p:ext uri="{BB962C8B-B14F-4D97-AF65-F5344CB8AC3E}">
        <p14:creationId xmlns:p14="http://schemas.microsoft.com/office/powerpoint/2010/main" val="817176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382177" y="322406"/>
            <a:ext cx="2752436" cy="369332"/>
          </a:xfrm>
          <a:prstGeom prst="rect">
            <a:avLst/>
          </a:prstGeom>
          <a:solidFill>
            <a:schemeClr val="accent6">
              <a:lumMod val="20000"/>
              <a:lumOff val="80000"/>
            </a:schemeClr>
          </a:solidFill>
        </p:spPr>
        <p:txBody>
          <a:bodyPr wrap="square">
            <a:spAutoFit/>
          </a:bodyPr>
          <a:lstStyle/>
          <a:p>
            <a:pPr marL="457200">
              <a:spcAft>
                <a:spcPts val="0"/>
              </a:spcAft>
            </a:pPr>
            <a:r>
              <a:rPr lang="hu-HU" b="1" i="1" dirty="0" smtClean="0">
                <a:latin typeface="Calibri" panose="020F0502020204030204" pitchFamily="34" charset="0"/>
                <a:ea typeface="Times New Roman" panose="02020603050405020304" pitchFamily="18" charset="0"/>
              </a:rPr>
              <a:t>EU </a:t>
            </a:r>
            <a:r>
              <a:rPr lang="hu-HU" b="1" i="1" dirty="0" smtClean="0">
                <a:latin typeface="Calibri" panose="020F0502020204030204" pitchFamily="34" charset="0"/>
                <a:ea typeface="Times New Roman" panose="02020603050405020304" pitchFamily="18" charset="0"/>
              </a:rPr>
              <a:t>REGULATION</a:t>
            </a:r>
            <a:endParaRPr lang="hu-HU" dirty="0">
              <a:latin typeface="Times New Roman" panose="02020603050405020304" pitchFamily="18" charset="0"/>
              <a:ea typeface="Times New Roman" panose="02020603050405020304" pitchFamily="18" charset="0"/>
            </a:endParaRPr>
          </a:p>
        </p:txBody>
      </p:sp>
      <p:sp>
        <p:nvSpPr>
          <p:cNvPr id="4" name="Szövegdoboz 3"/>
          <p:cNvSpPr txBox="1"/>
          <p:nvPr/>
        </p:nvSpPr>
        <p:spPr>
          <a:xfrm>
            <a:off x="1592826" y="1729273"/>
            <a:ext cx="9625780" cy="3693319"/>
          </a:xfrm>
          <a:prstGeom prst="rect">
            <a:avLst/>
          </a:prstGeom>
          <a:solidFill>
            <a:schemeClr val="accent4">
              <a:lumMod val="20000"/>
              <a:lumOff val="80000"/>
            </a:schemeClr>
          </a:solidFill>
          <a:ln w="28575">
            <a:solidFill>
              <a:srgbClr val="FFC000"/>
            </a:solidFill>
          </a:ln>
        </p:spPr>
        <p:txBody>
          <a:bodyPr wrap="square" rtlCol="0">
            <a:spAutoFit/>
          </a:bodyPr>
          <a:lstStyle/>
          <a:p>
            <a:r>
              <a:rPr lang="en-US" i="1" dirty="0"/>
              <a:t>Directive 2002/14/EC of the European Parliament and of the Council of 11 March 2002 establishing a general framework for informing and consulting employees in the European Community (also) provides that information and consultation shall cover the following areas</a:t>
            </a:r>
            <a:r>
              <a:rPr lang="en-US" i="1" dirty="0" smtClean="0"/>
              <a:t>:</a:t>
            </a:r>
            <a:endParaRPr lang="hu-HU" i="1" dirty="0" smtClean="0"/>
          </a:p>
          <a:p>
            <a:endParaRPr lang="hu-HU" i="1" dirty="0"/>
          </a:p>
          <a:p>
            <a:r>
              <a:rPr lang="hu-HU" i="1" dirty="0" smtClean="0"/>
              <a:t>(a) </a:t>
            </a:r>
            <a:r>
              <a:rPr lang="en-US" i="1" dirty="0" smtClean="0"/>
              <a:t>information </a:t>
            </a:r>
            <a:r>
              <a:rPr lang="en-US" i="1" dirty="0"/>
              <a:t>on the current situation and prospects of the undertaking's or establishment's activities and economic situation</a:t>
            </a:r>
            <a:r>
              <a:rPr lang="en-US" i="1" dirty="0" smtClean="0"/>
              <a:t>;</a:t>
            </a:r>
            <a:endParaRPr lang="hu-HU" i="1" dirty="0" smtClean="0"/>
          </a:p>
          <a:p>
            <a:endParaRPr lang="hu-HU" i="1" dirty="0"/>
          </a:p>
          <a:p>
            <a:r>
              <a:rPr lang="hu-HU" i="1" dirty="0" smtClean="0"/>
              <a:t>(</a:t>
            </a:r>
            <a:r>
              <a:rPr lang="en-US" i="1" dirty="0" smtClean="0"/>
              <a:t>b</a:t>
            </a:r>
            <a:r>
              <a:rPr lang="en-US" i="1" dirty="0"/>
              <a:t>) information and consultation on the current situation, structure and foreseeable development of employment in the undertaking or establishment, on any foreseeable measures envisaged, in particular where employment is threatened</a:t>
            </a:r>
            <a:r>
              <a:rPr lang="en-US" i="1" dirty="0" smtClean="0"/>
              <a:t>;</a:t>
            </a:r>
            <a:endParaRPr lang="hu-HU" i="1" dirty="0" smtClean="0"/>
          </a:p>
          <a:p>
            <a:endParaRPr lang="hu-HU" i="1" dirty="0"/>
          </a:p>
          <a:p>
            <a:r>
              <a:rPr lang="en-US" i="1" dirty="0" smtClean="0"/>
              <a:t>(</a:t>
            </a:r>
            <a:r>
              <a:rPr lang="en-US" i="1" dirty="0"/>
              <a:t>c) information and consultation on decisions likely to lead to substantial changes in the </a:t>
            </a:r>
            <a:r>
              <a:rPr lang="en-US" i="1" dirty="0" err="1"/>
              <a:t>organisation</a:t>
            </a:r>
            <a:r>
              <a:rPr lang="en-US" i="1" dirty="0"/>
              <a:t> of work or in contractual relations.</a:t>
            </a:r>
            <a:endParaRPr lang="hu-HU" dirty="0"/>
          </a:p>
        </p:txBody>
      </p:sp>
      <p:sp>
        <p:nvSpPr>
          <p:cNvPr id="3" name="Lefelé nyíl 2"/>
          <p:cNvSpPr/>
          <p:nvPr/>
        </p:nvSpPr>
        <p:spPr>
          <a:xfrm>
            <a:off x="4630994" y="50707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53371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474180" y="187472"/>
            <a:ext cx="9551294" cy="369332"/>
          </a:xfrm>
          <a:prstGeom prst="rect">
            <a:avLst/>
          </a:prstGeom>
          <a:solidFill>
            <a:schemeClr val="accent6">
              <a:lumMod val="20000"/>
              <a:lumOff val="80000"/>
            </a:schemeClr>
          </a:solidFill>
        </p:spPr>
        <p:txBody>
          <a:bodyPr wrap="square">
            <a:spAutoFit/>
          </a:bodyPr>
          <a:lstStyle/>
          <a:p>
            <a:pPr lvl="0" algn="ctr"/>
            <a:r>
              <a:rPr lang="en-US" b="1" dirty="0"/>
              <a:t>Agreement between the employer and the workers' representatives on the transition</a:t>
            </a:r>
            <a:endParaRPr lang="hu-HU" b="1" dirty="0"/>
          </a:p>
        </p:txBody>
      </p:sp>
      <p:sp>
        <p:nvSpPr>
          <p:cNvPr id="4" name="Szövegdoboz 3"/>
          <p:cNvSpPr txBox="1"/>
          <p:nvPr/>
        </p:nvSpPr>
        <p:spPr>
          <a:xfrm>
            <a:off x="1671483" y="1170105"/>
            <a:ext cx="9625780" cy="646331"/>
          </a:xfrm>
          <a:prstGeom prst="rect">
            <a:avLst/>
          </a:prstGeom>
          <a:solidFill>
            <a:schemeClr val="accent4">
              <a:lumMod val="20000"/>
              <a:lumOff val="80000"/>
            </a:schemeClr>
          </a:solidFill>
          <a:ln w="28575">
            <a:solidFill>
              <a:srgbClr val="FFC000"/>
            </a:solidFill>
          </a:ln>
        </p:spPr>
        <p:txBody>
          <a:bodyPr wrap="square" rtlCol="0">
            <a:spAutoFit/>
          </a:bodyPr>
          <a:lstStyle/>
          <a:p>
            <a:pPr algn="ctr"/>
            <a:r>
              <a:rPr lang="en-US" dirty="0"/>
              <a:t>The following issues are recommended for consideration by the employer before signing a transition agreement between the employer and the workers' representatives</a:t>
            </a:r>
            <a:endParaRPr lang="hu-HU" dirty="0"/>
          </a:p>
        </p:txBody>
      </p:sp>
      <p:sp>
        <p:nvSpPr>
          <p:cNvPr id="3" name="Lefelé nyíl 2"/>
          <p:cNvSpPr/>
          <p:nvPr/>
        </p:nvSpPr>
        <p:spPr>
          <a:xfrm>
            <a:off x="5594556" y="721301"/>
            <a:ext cx="484632" cy="4192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Szövegdoboz 5"/>
          <p:cNvSpPr txBox="1"/>
          <p:nvPr/>
        </p:nvSpPr>
        <p:spPr>
          <a:xfrm>
            <a:off x="1750142" y="2020197"/>
            <a:ext cx="9625780" cy="1200329"/>
          </a:xfrm>
          <a:prstGeom prst="rect">
            <a:avLst/>
          </a:prstGeom>
          <a:solidFill>
            <a:schemeClr val="accent4">
              <a:lumMod val="20000"/>
              <a:lumOff val="80000"/>
            </a:schemeClr>
          </a:solidFill>
          <a:ln w="28575">
            <a:solidFill>
              <a:srgbClr val="FFC000"/>
            </a:solidFill>
          </a:ln>
        </p:spPr>
        <p:txBody>
          <a:bodyPr wrap="square" rtlCol="0">
            <a:spAutoFit/>
          </a:bodyPr>
          <a:lstStyle/>
          <a:p>
            <a:r>
              <a:rPr lang="en-US" dirty="0"/>
              <a:t>How much will it cost? (Among other things, it is worth taking into account factors such as the number of employees concerned, the demographics of the workers concerned, current </a:t>
            </a:r>
            <a:r>
              <a:rPr lang="en-US" dirty="0" err="1"/>
              <a:t>labour</a:t>
            </a:r>
            <a:r>
              <a:rPr lang="en-US" dirty="0"/>
              <a:t> market conditions (</a:t>
            </a:r>
            <a:r>
              <a:rPr lang="en-US" dirty="0" err="1"/>
              <a:t>labour</a:t>
            </a:r>
            <a:r>
              <a:rPr lang="en-US" dirty="0"/>
              <a:t> market supply and demand characteristics), etc. </a:t>
            </a:r>
            <a:endParaRPr lang="hu-HU" dirty="0" smtClean="0"/>
          </a:p>
          <a:p>
            <a:r>
              <a:rPr lang="en-US" dirty="0" smtClean="0"/>
              <a:t>How </a:t>
            </a:r>
            <a:r>
              <a:rPr lang="en-US" dirty="0"/>
              <a:t>will value for money be secured in terms of funding?</a:t>
            </a:r>
            <a:endParaRPr lang="hu-HU" dirty="0"/>
          </a:p>
        </p:txBody>
      </p:sp>
      <p:sp>
        <p:nvSpPr>
          <p:cNvPr id="7" name="Szövegdoboz 6"/>
          <p:cNvSpPr txBox="1"/>
          <p:nvPr/>
        </p:nvSpPr>
        <p:spPr>
          <a:xfrm>
            <a:off x="1838633" y="3388677"/>
            <a:ext cx="9625780" cy="646331"/>
          </a:xfrm>
          <a:prstGeom prst="rect">
            <a:avLst/>
          </a:prstGeom>
          <a:solidFill>
            <a:schemeClr val="accent4">
              <a:lumMod val="20000"/>
              <a:lumOff val="80000"/>
            </a:schemeClr>
          </a:solidFill>
          <a:ln w="28575">
            <a:solidFill>
              <a:srgbClr val="FFC000"/>
            </a:solidFill>
          </a:ln>
        </p:spPr>
        <p:txBody>
          <a:bodyPr wrap="square" rtlCol="0">
            <a:spAutoFit/>
          </a:bodyPr>
          <a:lstStyle/>
          <a:p>
            <a:pPr lvl="0"/>
            <a:r>
              <a:rPr lang="en-US" dirty="0"/>
              <a:t>How long should we committed for? (In general, it is worthwhile as long as a significant number of workers are involved. In practice, this usually takes from six months to a year).</a:t>
            </a:r>
            <a:endParaRPr lang="hu-HU" dirty="0"/>
          </a:p>
        </p:txBody>
      </p:sp>
      <p:sp>
        <p:nvSpPr>
          <p:cNvPr id="8" name="Szövegdoboz 7"/>
          <p:cNvSpPr txBox="1"/>
          <p:nvPr/>
        </p:nvSpPr>
        <p:spPr>
          <a:xfrm>
            <a:off x="1784555" y="4203159"/>
            <a:ext cx="9591367" cy="2308324"/>
          </a:xfrm>
          <a:prstGeom prst="rect">
            <a:avLst/>
          </a:prstGeom>
          <a:solidFill>
            <a:schemeClr val="accent4">
              <a:lumMod val="20000"/>
              <a:lumOff val="80000"/>
            </a:schemeClr>
          </a:solidFill>
          <a:ln w="28575">
            <a:solidFill>
              <a:srgbClr val="FFC000"/>
            </a:solidFill>
          </a:ln>
        </p:spPr>
        <p:txBody>
          <a:bodyPr wrap="square" rtlCol="0">
            <a:spAutoFit/>
          </a:bodyPr>
          <a:lstStyle/>
          <a:p>
            <a:pPr lvl="0"/>
            <a:r>
              <a:rPr lang="en-US" dirty="0"/>
              <a:t>What additional benefits will this bring to the company? For example</a:t>
            </a:r>
            <a:r>
              <a:rPr lang="en-US" dirty="0" smtClean="0"/>
              <a:t>:</a:t>
            </a:r>
            <a:endParaRPr lang="hu-HU" dirty="0" smtClean="0"/>
          </a:p>
          <a:p>
            <a:pPr marL="285750" lvl="0" indent="-285750">
              <a:buFont typeface="Arial" panose="020B0604020202020204" pitchFamily="34" charset="0"/>
              <a:buChar char="•"/>
            </a:pPr>
            <a:r>
              <a:rPr lang="en-US" dirty="0" smtClean="0"/>
              <a:t>The </a:t>
            </a:r>
            <a:r>
              <a:rPr lang="en-US" dirty="0"/>
              <a:t>firm will gain experience in managing the transition of the workforce, both in terms of processes and the skills and practices of the staff managing it</a:t>
            </a:r>
            <a:r>
              <a:rPr lang="en-US" dirty="0" smtClean="0"/>
              <a:t>.</a:t>
            </a:r>
            <a:endParaRPr lang="hu-HU" dirty="0" smtClean="0"/>
          </a:p>
          <a:p>
            <a:pPr marL="285750" lvl="0" indent="-285750">
              <a:buFont typeface="Arial" panose="020B0604020202020204" pitchFamily="34" charset="0"/>
              <a:buChar char="•"/>
            </a:pPr>
            <a:r>
              <a:rPr lang="en-US" dirty="0" smtClean="0"/>
              <a:t>Employee </a:t>
            </a:r>
            <a:r>
              <a:rPr lang="en-US" dirty="0"/>
              <a:t>frustration will be alleviated and frustration will be replaced by positive activities</a:t>
            </a:r>
            <a:r>
              <a:rPr lang="en-US" dirty="0" smtClean="0"/>
              <a:t>.</a:t>
            </a:r>
            <a:endParaRPr lang="hu-HU" dirty="0" smtClean="0"/>
          </a:p>
          <a:p>
            <a:pPr marL="285750" lvl="0" indent="-285750">
              <a:buFont typeface="Arial" panose="020B0604020202020204" pitchFamily="34" charset="0"/>
              <a:buChar char="•"/>
            </a:pPr>
            <a:r>
              <a:rPr lang="en-US" dirty="0" smtClean="0"/>
              <a:t>For </a:t>
            </a:r>
            <a:r>
              <a:rPr lang="en-US" dirty="0"/>
              <a:t>the remaining workers, there will be no so-called survivor syndrome; they will be less concerned about their own future</a:t>
            </a:r>
            <a:r>
              <a:rPr lang="en-US" dirty="0" smtClean="0"/>
              <a:t>.</a:t>
            </a:r>
            <a:endParaRPr lang="hu-HU" dirty="0" smtClean="0"/>
          </a:p>
          <a:p>
            <a:pPr marL="285750" lvl="0" indent="-285750">
              <a:buFont typeface="Arial" panose="020B0604020202020204" pitchFamily="34" charset="0"/>
              <a:buChar char="•"/>
            </a:pPr>
            <a:r>
              <a:rPr lang="en-US" dirty="0" smtClean="0"/>
              <a:t>The </a:t>
            </a:r>
            <a:r>
              <a:rPr lang="en-US" dirty="0"/>
              <a:t>company's corporate social responsibility will have a positive impact in the immediate environment (local community, region).</a:t>
            </a:r>
            <a:endParaRPr lang="hu-HU" dirty="0"/>
          </a:p>
        </p:txBody>
      </p:sp>
    </p:spTree>
    <p:extLst>
      <p:ext uri="{BB962C8B-B14F-4D97-AF65-F5344CB8AC3E}">
        <p14:creationId xmlns:p14="http://schemas.microsoft.com/office/powerpoint/2010/main" val="759400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015663"/>
          </a:xfrm>
          <a:prstGeom prst="rect">
            <a:avLst/>
          </a:prstGeom>
          <a:solidFill>
            <a:schemeClr val="accent4"/>
          </a:solidFill>
        </p:spPr>
        <p:txBody>
          <a:bodyPr wrap="square" rtlCol="0">
            <a:spAutoFit/>
          </a:bodyPr>
          <a:lstStyle/>
          <a:p>
            <a:r>
              <a:rPr lang="hu-HU" sz="6000" b="1" dirty="0" smtClean="0"/>
              <a:t>OUTPLACEMENT</a:t>
            </a:r>
            <a:endParaRPr lang="hu-HU" sz="6000" b="1" dirty="0"/>
          </a:p>
        </p:txBody>
      </p:sp>
    </p:spTree>
    <p:extLst>
      <p:ext uri="{BB962C8B-B14F-4D97-AF65-F5344CB8AC3E}">
        <p14:creationId xmlns:p14="http://schemas.microsoft.com/office/powerpoint/2010/main" val="918420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78458" y="877455"/>
            <a:ext cx="5408852" cy="523220"/>
          </a:xfrm>
          <a:prstGeom prst="rect">
            <a:avLst/>
          </a:prstGeom>
          <a:solidFill>
            <a:schemeClr val="accent6">
              <a:lumMod val="20000"/>
              <a:lumOff val="80000"/>
            </a:schemeClr>
          </a:solidFill>
          <a:ln>
            <a:solidFill>
              <a:schemeClr val="accent2">
                <a:lumMod val="75000"/>
              </a:schemeClr>
            </a:solidFill>
          </a:ln>
        </p:spPr>
        <p:txBody>
          <a:bodyPr wrap="none" rtlCol="0">
            <a:spAutoFit/>
          </a:bodyPr>
          <a:lstStyle/>
          <a:p>
            <a:pPr algn="ctr"/>
            <a:r>
              <a:rPr lang="hu-HU" sz="2800" b="1" dirty="0" err="1" smtClean="0"/>
              <a:t>What</a:t>
            </a:r>
            <a:r>
              <a:rPr lang="hu-HU" sz="2800" b="1" dirty="0" smtClean="0"/>
              <a:t> to </a:t>
            </a:r>
            <a:r>
              <a:rPr lang="hu-HU" sz="2800" b="1" dirty="0" err="1" smtClean="0"/>
              <a:t>do</a:t>
            </a:r>
            <a:r>
              <a:rPr lang="hu-HU" sz="2800" b="1" dirty="0"/>
              <a:t> </a:t>
            </a:r>
            <a:r>
              <a:rPr lang="hu-HU" sz="2800" b="1" dirty="0" smtClean="0"/>
              <a:t>prior </a:t>
            </a:r>
            <a:r>
              <a:rPr lang="hu-HU" sz="2800" b="1" dirty="0"/>
              <a:t>to </a:t>
            </a:r>
            <a:r>
              <a:rPr lang="hu-HU" sz="2800" b="1" dirty="0" err="1"/>
              <a:t>redundancies</a:t>
            </a:r>
            <a:r>
              <a:rPr lang="hu-HU" sz="2800" b="1" dirty="0"/>
              <a:t>?</a:t>
            </a:r>
            <a:endParaRPr lang="hu-HU" sz="2800" b="1" dirty="0"/>
          </a:p>
        </p:txBody>
      </p:sp>
      <p:sp>
        <p:nvSpPr>
          <p:cNvPr id="6" name="Szövegdoboz 5"/>
          <p:cNvSpPr txBox="1"/>
          <p:nvPr/>
        </p:nvSpPr>
        <p:spPr>
          <a:xfrm>
            <a:off x="735334" y="2346036"/>
            <a:ext cx="2141355" cy="646331"/>
          </a:xfrm>
          <a:prstGeom prst="rect">
            <a:avLst/>
          </a:prstGeom>
          <a:solidFill>
            <a:schemeClr val="accent4">
              <a:lumMod val="20000"/>
              <a:lumOff val="80000"/>
            </a:schemeClr>
          </a:solidFill>
          <a:ln>
            <a:solidFill>
              <a:schemeClr val="accent2">
                <a:lumMod val="75000"/>
              </a:schemeClr>
            </a:solidFill>
          </a:ln>
        </p:spPr>
        <p:txBody>
          <a:bodyPr wrap="none" rtlCol="0">
            <a:spAutoFit/>
          </a:bodyPr>
          <a:lstStyle/>
          <a:p>
            <a:r>
              <a:rPr lang="hu-HU" b="1" dirty="0" smtClean="0"/>
              <a:t>Preparing </a:t>
            </a:r>
          </a:p>
          <a:p>
            <a:r>
              <a:rPr lang="hu-HU" b="1" dirty="0" err="1" smtClean="0"/>
              <a:t>plan</a:t>
            </a:r>
            <a:r>
              <a:rPr lang="hu-HU" b="1" dirty="0" smtClean="0"/>
              <a:t> </a:t>
            </a:r>
            <a:r>
              <a:rPr lang="hu-HU" b="1" dirty="0" err="1" smtClean="0"/>
              <a:t>for</a:t>
            </a:r>
            <a:r>
              <a:rPr lang="hu-HU" b="1" dirty="0" smtClean="0"/>
              <a:t> </a:t>
            </a:r>
            <a:r>
              <a:rPr lang="hu-HU" b="1" dirty="0" err="1" smtClean="0"/>
              <a:t>labour</a:t>
            </a:r>
            <a:r>
              <a:rPr lang="hu-HU" b="1" dirty="0" smtClean="0"/>
              <a:t> </a:t>
            </a:r>
            <a:r>
              <a:rPr lang="hu-HU" b="1" dirty="0" err="1" smtClean="0"/>
              <a:t>force</a:t>
            </a:r>
            <a:endParaRPr lang="hu-HU" b="1" dirty="0"/>
          </a:p>
        </p:txBody>
      </p:sp>
      <p:sp>
        <p:nvSpPr>
          <p:cNvPr id="8" name="Szövegdoboz 7"/>
          <p:cNvSpPr txBox="1"/>
          <p:nvPr/>
        </p:nvSpPr>
        <p:spPr>
          <a:xfrm>
            <a:off x="4237230" y="2223139"/>
            <a:ext cx="7749309" cy="1477328"/>
          </a:xfrm>
          <a:prstGeom prst="rect">
            <a:avLst/>
          </a:prstGeom>
          <a:solidFill>
            <a:schemeClr val="tx2">
              <a:lumMod val="20000"/>
              <a:lumOff val="80000"/>
            </a:schemeClr>
          </a:solidFill>
          <a:ln>
            <a:solidFill>
              <a:schemeClr val="accent2">
                <a:lumMod val="75000"/>
              </a:schemeClr>
            </a:solidFill>
          </a:ln>
        </p:spPr>
        <p:txBody>
          <a:bodyPr wrap="square" rtlCol="0">
            <a:spAutoFit/>
          </a:bodyPr>
          <a:lstStyle/>
          <a:p>
            <a:r>
              <a:rPr lang="en-US" dirty="0"/>
              <a:t>The workforce plan covers a wide range of support for the redundant workforce during the transition (personal, professional, financial advice, job search, etc.). </a:t>
            </a:r>
            <a:endParaRPr lang="hu-HU" dirty="0" smtClean="0"/>
          </a:p>
          <a:p>
            <a:endParaRPr lang="hu-HU" dirty="0"/>
          </a:p>
          <a:p>
            <a:r>
              <a:rPr lang="en-US" dirty="0" smtClean="0"/>
              <a:t>The </a:t>
            </a:r>
            <a:r>
              <a:rPr lang="en-US" dirty="0"/>
              <a:t>related service will aim at complexity and support a number of short and longer term objectives, such as:</a:t>
            </a:r>
            <a:endParaRPr lang="hu-HU" dirty="0"/>
          </a:p>
        </p:txBody>
      </p:sp>
      <p:sp>
        <p:nvSpPr>
          <p:cNvPr id="13" name="Szövegdoboz 12"/>
          <p:cNvSpPr txBox="1"/>
          <p:nvPr/>
        </p:nvSpPr>
        <p:spPr>
          <a:xfrm>
            <a:off x="4029685" y="5105038"/>
            <a:ext cx="7813965" cy="1477328"/>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en-US" dirty="0"/>
              <a:t>job search, </a:t>
            </a:r>
            <a:endParaRPr lang="hu-HU" dirty="0" smtClean="0"/>
          </a:p>
          <a:p>
            <a:pPr marL="285750" lvl="0" indent="-285750">
              <a:buFont typeface="Wingdings" panose="05000000000000000000" pitchFamily="2" charset="2"/>
              <a:buChar char="§"/>
            </a:pPr>
            <a:r>
              <a:rPr lang="en-US" dirty="0" smtClean="0"/>
              <a:t>finding </a:t>
            </a:r>
            <a:r>
              <a:rPr lang="en-US" dirty="0"/>
              <a:t>a job in another company</a:t>
            </a:r>
            <a:r>
              <a:rPr lang="en-US" dirty="0" smtClean="0"/>
              <a:t>,</a:t>
            </a:r>
            <a:endParaRPr lang="hu-HU" dirty="0" smtClean="0"/>
          </a:p>
          <a:p>
            <a:pPr marL="285750" lvl="0" indent="-285750">
              <a:buFont typeface="Wingdings" panose="05000000000000000000" pitchFamily="2" charset="2"/>
              <a:buChar char="§"/>
            </a:pPr>
            <a:r>
              <a:rPr lang="en-US" dirty="0" smtClean="0"/>
              <a:t>becoming </a:t>
            </a:r>
            <a:r>
              <a:rPr lang="en-US" dirty="0"/>
              <a:t>self-employed (private entrepreneur</a:t>
            </a:r>
            <a:r>
              <a:rPr lang="en-US" dirty="0" smtClean="0"/>
              <a:t>),</a:t>
            </a:r>
            <a:endParaRPr lang="hu-HU" dirty="0" smtClean="0"/>
          </a:p>
          <a:p>
            <a:pPr marL="285750" lvl="0" indent="-285750">
              <a:buFont typeface="Wingdings" panose="05000000000000000000" pitchFamily="2" charset="2"/>
              <a:buChar char="§"/>
            </a:pPr>
            <a:r>
              <a:rPr lang="en-US" dirty="0" smtClean="0"/>
              <a:t>retraining,</a:t>
            </a:r>
            <a:endParaRPr lang="hu-HU" dirty="0" smtClean="0"/>
          </a:p>
          <a:p>
            <a:pPr marL="285750" lvl="0" indent="-285750">
              <a:buFont typeface="Wingdings" panose="05000000000000000000" pitchFamily="2" charset="2"/>
              <a:buChar char="§"/>
            </a:pPr>
            <a:r>
              <a:rPr lang="en-US" dirty="0" smtClean="0"/>
              <a:t>early </a:t>
            </a:r>
            <a:r>
              <a:rPr lang="en-US" dirty="0"/>
              <a:t>or normal retirement</a:t>
            </a:r>
            <a:endParaRPr lang="hu-HU" dirty="0"/>
          </a:p>
        </p:txBody>
      </p:sp>
      <p:sp>
        <p:nvSpPr>
          <p:cNvPr id="3" name="Jobbra nyíl 2"/>
          <p:cNvSpPr/>
          <p:nvPr/>
        </p:nvSpPr>
        <p:spPr>
          <a:xfrm>
            <a:off x="3051277" y="233867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 name="Lefelé nyíl 3"/>
          <p:cNvSpPr/>
          <p:nvPr/>
        </p:nvSpPr>
        <p:spPr>
          <a:xfrm>
            <a:off x="7177548" y="405204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2059241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19335" y="877455"/>
            <a:ext cx="5327099" cy="523220"/>
          </a:xfrm>
          <a:prstGeom prst="rect">
            <a:avLst/>
          </a:prstGeom>
          <a:solidFill>
            <a:schemeClr val="accent6">
              <a:lumMod val="20000"/>
              <a:lumOff val="80000"/>
            </a:schemeClr>
          </a:solidFill>
          <a:ln>
            <a:solidFill>
              <a:schemeClr val="accent2">
                <a:lumMod val="75000"/>
              </a:schemeClr>
            </a:solidFill>
          </a:ln>
        </p:spPr>
        <p:txBody>
          <a:bodyPr wrap="none" rtlCol="0">
            <a:spAutoFit/>
          </a:bodyPr>
          <a:lstStyle/>
          <a:p>
            <a:pPr algn="ctr"/>
            <a:r>
              <a:rPr lang="hu-HU" sz="2800" b="1" dirty="0" err="1"/>
              <a:t>What</a:t>
            </a:r>
            <a:r>
              <a:rPr lang="hu-HU" sz="2800" b="1" dirty="0"/>
              <a:t> to </a:t>
            </a:r>
            <a:r>
              <a:rPr lang="hu-HU" sz="2800" b="1" dirty="0" err="1" smtClean="0"/>
              <a:t>do</a:t>
            </a:r>
            <a:r>
              <a:rPr lang="hu-HU" sz="2800" b="1" dirty="0" smtClean="0"/>
              <a:t> prior to </a:t>
            </a:r>
            <a:r>
              <a:rPr lang="hu-HU" sz="2800" b="1" dirty="0" err="1" smtClean="0"/>
              <a:t>redundancies</a:t>
            </a:r>
            <a:r>
              <a:rPr lang="hu-HU" sz="2800" b="1" dirty="0" smtClean="0"/>
              <a:t>?</a:t>
            </a:r>
            <a:endParaRPr lang="hu-HU" sz="2800" b="1" dirty="0"/>
          </a:p>
        </p:txBody>
      </p:sp>
      <p:sp>
        <p:nvSpPr>
          <p:cNvPr id="6" name="Szövegdoboz 5"/>
          <p:cNvSpPr txBox="1"/>
          <p:nvPr/>
        </p:nvSpPr>
        <p:spPr>
          <a:xfrm>
            <a:off x="401408" y="1751861"/>
            <a:ext cx="5881610" cy="523220"/>
          </a:xfrm>
          <a:prstGeom prst="rect">
            <a:avLst/>
          </a:prstGeom>
          <a:solidFill>
            <a:schemeClr val="accent4">
              <a:lumMod val="20000"/>
              <a:lumOff val="80000"/>
            </a:schemeClr>
          </a:solidFill>
          <a:ln>
            <a:solidFill>
              <a:schemeClr val="accent2">
                <a:lumMod val="75000"/>
              </a:schemeClr>
            </a:solidFill>
          </a:ln>
        </p:spPr>
        <p:txBody>
          <a:bodyPr wrap="none" rtlCol="0">
            <a:spAutoFit/>
          </a:bodyPr>
          <a:lstStyle/>
          <a:p>
            <a:r>
              <a:rPr lang="en-US" sz="2800" b="1" dirty="0"/>
              <a:t>Typical services prior to </a:t>
            </a:r>
            <a:r>
              <a:rPr lang="en-US" sz="2800" b="1" dirty="0" smtClean="0"/>
              <a:t>redundancies</a:t>
            </a:r>
            <a:r>
              <a:rPr lang="hu-HU" sz="2800" b="1" dirty="0" smtClean="0"/>
              <a:t>:</a:t>
            </a:r>
            <a:endParaRPr lang="hu-HU" b="1" dirty="0"/>
          </a:p>
        </p:txBody>
      </p:sp>
      <p:sp>
        <p:nvSpPr>
          <p:cNvPr id="13" name="Szövegdoboz 12"/>
          <p:cNvSpPr txBox="1"/>
          <p:nvPr/>
        </p:nvSpPr>
        <p:spPr>
          <a:xfrm>
            <a:off x="3082879" y="4111980"/>
            <a:ext cx="7813965" cy="2554545"/>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en-US" sz="2000" dirty="0"/>
              <a:t>assessing entitlements</a:t>
            </a:r>
            <a:r>
              <a:rPr lang="en-US" sz="2000" dirty="0" smtClean="0"/>
              <a:t>;</a:t>
            </a:r>
            <a:endParaRPr lang="hu-HU" sz="2000" dirty="0" smtClean="0"/>
          </a:p>
          <a:p>
            <a:pPr marL="285750" lvl="0" indent="-285750">
              <a:buFont typeface="Wingdings" panose="05000000000000000000" pitchFamily="2" charset="2"/>
              <a:buChar char="§"/>
            </a:pPr>
            <a:r>
              <a:rPr lang="en-US" sz="2000" dirty="0" smtClean="0"/>
              <a:t>raising </a:t>
            </a:r>
            <a:r>
              <a:rPr lang="en-US" sz="2000" dirty="0"/>
              <a:t>interest in active </a:t>
            </a:r>
            <a:r>
              <a:rPr lang="en-US" sz="2000" dirty="0" err="1"/>
              <a:t>labour</a:t>
            </a:r>
            <a:r>
              <a:rPr lang="en-US" sz="2000" dirty="0"/>
              <a:t> market </a:t>
            </a:r>
            <a:r>
              <a:rPr lang="en-US" sz="2000" dirty="0" err="1"/>
              <a:t>programmes</a:t>
            </a:r>
            <a:r>
              <a:rPr lang="en-US" sz="2000" dirty="0"/>
              <a:t>, </a:t>
            </a:r>
            <a:endParaRPr lang="hu-HU" sz="2000" dirty="0" smtClean="0"/>
          </a:p>
          <a:p>
            <a:pPr marL="285750" lvl="0" indent="-285750">
              <a:buFont typeface="Wingdings" panose="05000000000000000000" pitchFamily="2" charset="2"/>
              <a:buChar char="§"/>
            </a:pPr>
            <a:r>
              <a:rPr lang="en-US" sz="2000" dirty="0" smtClean="0"/>
              <a:t>retirement </a:t>
            </a:r>
            <a:r>
              <a:rPr lang="en-US" sz="2000" dirty="0"/>
              <a:t>options (early retirement) or </a:t>
            </a:r>
            <a:r>
              <a:rPr lang="en-US" sz="2000" dirty="0" smtClean="0"/>
              <a:t>temporary </a:t>
            </a:r>
            <a:r>
              <a:rPr lang="en-US" sz="2000" dirty="0"/>
              <a:t>financial assistance (unemployment benefit, job-seeker's allowance</a:t>
            </a:r>
            <a:r>
              <a:rPr lang="en-US" sz="2000" dirty="0" smtClean="0"/>
              <a:t>);</a:t>
            </a:r>
            <a:endParaRPr lang="hu-HU" sz="2000" dirty="0" smtClean="0"/>
          </a:p>
          <a:p>
            <a:pPr marL="285750" lvl="0" indent="-285750">
              <a:buFont typeface="Wingdings" panose="05000000000000000000" pitchFamily="2" charset="2"/>
              <a:buChar char="§"/>
            </a:pPr>
            <a:r>
              <a:rPr lang="en-US" sz="2000" dirty="0" smtClean="0"/>
              <a:t>assessing </a:t>
            </a:r>
            <a:r>
              <a:rPr lang="en-US" sz="2000" dirty="0"/>
              <a:t>workers' skills and possible skills development and the possibility of support for this; </a:t>
            </a:r>
            <a:endParaRPr lang="hu-HU" sz="2000" dirty="0" smtClean="0"/>
          </a:p>
          <a:p>
            <a:pPr marL="285750" lvl="0" indent="-285750">
              <a:buFont typeface="Wingdings" panose="05000000000000000000" pitchFamily="2" charset="2"/>
              <a:buChar char="§"/>
            </a:pPr>
            <a:r>
              <a:rPr lang="en-US" sz="2000" dirty="0" smtClean="0"/>
              <a:t>counselling </a:t>
            </a:r>
            <a:r>
              <a:rPr lang="en-US" sz="2000" dirty="0"/>
              <a:t>- diagnosis, problem solving</a:t>
            </a:r>
            <a:r>
              <a:rPr lang="en-US" sz="2000" dirty="0" smtClean="0"/>
              <a:t>;</a:t>
            </a:r>
            <a:endParaRPr lang="hu-HU" sz="2000" dirty="0" smtClean="0"/>
          </a:p>
          <a:p>
            <a:pPr marL="285750" lvl="0" indent="-285750">
              <a:buFont typeface="Wingdings" panose="05000000000000000000" pitchFamily="2" charset="2"/>
              <a:buChar char="§"/>
            </a:pPr>
            <a:r>
              <a:rPr lang="en-US" sz="2000" dirty="0" smtClean="0"/>
              <a:t>job </a:t>
            </a:r>
            <a:r>
              <a:rPr lang="en-US" sz="2000" dirty="0"/>
              <a:t>search advice and job placement services.</a:t>
            </a:r>
            <a:endParaRPr lang="hu-HU" sz="2000" dirty="0"/>
          </a:p>
        </p:txBody>
      </p:sp>
      <p:sp>
        <p:nvSpPr>
          <p:cNvPr id="5" name="Lefelé nyíl 4"/>
          <p:cNvSpPr/>
          <p:nvPr/>
        </p:nvSpPr>
        <p:spPr>
          <a:xfrm>
            <a:off x="3549445" y="281202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Lefelé nyíl 6"/>
          <p:cNvSpPr/>
          <p:nvPr/>
        </p:nvSpPr>
        <p:spPr>
          <a:xfrm>
            <a:off x="5303077" y="273467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Lefelé nyíl 8"/>
          <p:cNvSpPr/>
          <p:nvPr/>
        </p:nvSpPr>
        <p:spPr>
          <a:xfrm>
            <a:off x="7541341" y="2734671"/>
            <a:ext cx="462117" cy="1055763"/>
          </a:xfrm>
          <a:prstGeom prst="downArrow">
            <a:avLst>
              <a:gd name="adj1" fmla="val 5811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12549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20000"/>
              <a:lumOff val="80000"/>
            </a:schemeClr>
          </a:solidFill>
          <a:ln>
            <a:solidFill>
              <a:schemeClr val="accent2">
                <a:lumMod val="75000"/>
              </a:schemeClr>
            </a:solidFill>
          </a:ln>
        </p:spPr>
        <p:txBody>
          <a:bodyPr/>
          <a:lstStyle/>
          <a:p>
            <a:pPr algn="ctr"/>
            <a:r>
              <a:rPr lang="hu-HU" b="1" dirty="0" err="1"/>
              <a:t>Counselling</a:t>
            </a:r>
            <a:r>
              <a:rPr lang="hu-HU" b="1" dirty="0"/>
              <a:t> - </a:t>
            </a:r>
            <a:r>
              <a:rPr lang="hu-HU" b="1" dirty="0" err="1"/>
              <a:t>diagnosis</a:t>
            </a:r>
            <a:r>
              <a:rPr lang="hu-HU" b="1" dirty="0"/>
              <a:t>, </a:t>
            </a:r>
            <a:r>
              <a:rPr lang="hu-HU" b="1" dirty="0" err="1"/>
              <a:t>problem</a:t>
            </a:r>
            <a:r>
              <a:rPr lang="hu-HU" b="1" dirty="0"/>
              <a:t> </a:t>
            </a:r>
            <a:r>
              <a:rPr lang="hu-HU" b="1" dirty="0" err="1"/>
              <a:t>solving</a:t>
            </a:r>
            <a:endParaRPr lang="hu-HU" b="1" dirty="0"/>
          </a:p>
        </p:txBody>
      </p:sp>
      <p:sp>
        <p:nvSpPr>
          <p:cNvPr id="3" name="Téglalap 2"/>
          <p:cNvSpPr/>
          <p:nvPr/>
        </p:nvSpPr>
        <p:spPr>
          <a:xfrm>
            <a:off x="599769" y="2123768"/>
            <a:ext cx="2826872" cy="688258"/>
          </a:xfrm>
          <a:prstGeom prst="rect">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b="1" dirty="0" err="1"/>
              <a:t>Survey</a:t>
            </a:r>
            <a:r>
              <a:rPr lang="hu-HU" sz="2400" b="1" dirty="0"/>
              <a:t> </a:t>
            </a:r>
            <a:r>
              <a:rPr lang="hu-HU" sz="2400" b="1" dirty="0" err="1"/>
              <a:t>sheet</a:t>
            </a:r>
            <a:r>
              <a:rPr lang="hu-HU" sz="2400" b="1" dirty="0"/>
              <a:t> </a:t>
            </a:r>
            <a:r>
              <a:rPr lang="hu-HU" sz="2400" b="1" dirty="0" err="1"/>
              <a:t>for</a:t>
            </a:r>
            <a:r>
              <a:rPr lang="hu-HU" sz="2400" b="1" dirty="0"/>
              <a:t> </a:t>
            </a:r>
            <a:r>
              <a:rPr lang="hu-HU" sz="2400" b="1" dirty="0" err="1"/>
              <a:t>diagnosis</a:t>
            </a:r>
            <a:endParaRPr lang="hu-HU" sz="2400" b="1" dirty="0"/>
          </a:p>
        </p:txBody>
      </p:sp>
      <p:sp>
        <p:nvSpPr>
          <p:cNvPr id="4" name="Jobbra nyíl 3"/>
          <p:cNvSpPr/>
          <p:nvPr/>
        </p:nvSpPr>
        <p:spPr>
          <a:xfrm>
            <a:off x="3588774" y="222558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Szövegdoboz 4"/>
          <p:cNvSpPr txBox="1"/>
          <p:nvPr/>
        </p:nvSpPr>
        <p:spPr>
          <a:xfrm>
            <a:off x="4729315" y="2123768"/>
            <a:ext cx="7049619" cy="646331"/>
          </a:xfrm>
          <a:prstGeom prst="rect">
            <a:avLst/>
          </a:prstGeom>
          <a:solidFill>
            <a:schemeClr val="accent4">
              <a:lumMod val="40000"/>
              <a:lumOff val="60000"/>
            </a:schemeClr>
          </a:solidFill>
          <a:ln>
            <a:solidFill>
              <a:schemeClr val="accent2">
                <a:lumMod val="75000"/>
              </a:schemeClr>
            </a:solidFill>
          </a:ln>
        </p:spPr>
        <p:txBody>
          <a:bodyPr wrap="square" rtlCol="0">
            <a:spAutoFit/>
          </a:bodyPr>
          <a:lstStyle/>
          <a:p>
            <a:r>
              <a:rPr lang="en-US" dirty="0"/>
              <a:t>On a scale of 1 to 7, choose how someone feels about the most </a:t>
            </a:r>
            <a:r>
              <a:rPr lang="en-US" dirty="0" err="1"/>
              <a:t>unfavourable</a:t>
            </a:r>
            <a:r>
              <a:rPr lang="en-US" dirty="0"/>
              <a:t> and most </a:t>
            </a:r>
            <a:r>
              <a:rPr lang="en-US" dirty="0" err="1"/>
              <a:t>favourable</a:t>
            </a:r>
            <a:r>
              <a:rPr lang="en-US" dirty="0"/>
              <a:t> situation for a given question</a:t>
            </a:r>
            <a:r>
              <a:rPr lang="en-GB" dirty="0" smtClean="0"/>
              <a:t>. </a:t>
            </a:r>
            <a:endParaRPr lang="hu-HU" dirty="0"/>
          </a:p>
        </p:txBody>
      </p:sp>
      <p:graphicFrame>
        <p:nvGraphicFramePr>
          <p:cNvPr id="8" name="Táblázat 7"/>
          <p:cNvGraphicFramePr>
            <a:graphicFrameLocks noGrp="1"/>
          </p:cNvGraphicFramePr>
          <p:nvPr>
            <p:extLst>
              <p:ext uri="{D42A27DB-BD31-4B8C-83A1-F6EECF244321}">
                <p14:modId xmlns:p14="http://schemas.microsoft.com/office/powerpoint/2010/main" val="1505242943"/>
              </p:ext>
            </p:extLst>
          </p:nvPr>
        </p:nvGraphicFramePr>
        <p:xfrm>
          <a:off x="838200" y="3028334"/>
          <a:ext cx="10940733" cy="3032269"/>
        </p:xfrm>
        <a:graphic>
          <a:graphicData uri="http://schemas.openxmlformats.org/drawingml/2006/table">
            <a:tbl>
              <a:tblPr firstRow="1" firstCol="1" bandRow="1">
                <a:tableStyleId>{5C22544A-7EE6-4342-B048-85BDC9FD1C3A}</a:tableStyleId>
              </a:tblPr>
              <a:tblGrid>
                <a:gridCol w="4471219">
                  <a:extLst>
                    <a:ext uri="{9D8B030D-6E8A-4147-A177-3AD203B41FA5}">
                      <a16:colId xmlns:a16="http://schemas.microsoft.com/office/drawing/2014/main" val="4244745472"/>
                    </a:ext>
                  </a:extLst>
                </a:gridCol>
                <a:gridCol w="2969961">
                  <a:extLst>
                    <a:ext uri="{9D8B030D-6E8A-4147-A177-3AD203B41FA5}">
                      <a16:colId xmlns:a16="http://schemas.microsoft.com/office/drawing/2014/main" val="1481975338"/>
                    </a:ext>
                  </a:extLst>
                </a:gridCol>
                <a:gridCol w="3499553">
                  <a:extLst>
                    <a:ext uri="{9D8B030D-6E8A-4147-A177-3AD203B41FA5}">
                      <a16:colId xmlns:a16="http://schemas.microsoft.com/office/drawing/2014/main" val="4191462785"/>
                    </a:ext>
                  </a:extLst>
                </a:gridCol>
              </a:tblGrid>
              <a:tr h="307102">
                <a:tc>
                  <a:txBody>
                    <a:bodyPr/>
                    <a:lstStyle/>
                    <a:p>
                      <a:pPr>
                        <a:lnSpc>
                          <a:spcPct val="107000"/>
                        </a:lnSpc>
                        <a:spcAft>
                          <a:spcPts val="800"/>
                        </a:spcAft>
                      </a:pPr>
                      <a:r>
                        <a:rPr lang="hu-HU" sz="1600" dirty="0" err="1" smtClean="0">
                          <a:effectLst/>
                        </a:rPr>
                        <a:t>Material</a:t>
                      </a:r>
                      <a:r>
                        <a:rPr lang="hu-HU" sz="1600" dirty="0" smtClean="0">
                          <a:effectLst/>
                        </a:rPr>
                        <a:t> </a:t>
                      </a:r>
                      <a:r>
                        <a:rPr lang="hu-HU" sz="1600" dirty="0" err="1" smtClean="0">
                          <a:effectLst/>
                        </a:rPr>
                        <a:t>difficulties</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dirty="0" smtClean="0">
                          <a:effectLst/>
                        </a:rPr>
                        <a:t>Material well-being</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57444510"/>
                  </a:ext>
                </a:extLst>
              </a:tr>
              <a:tr h="307102">
                <a:tc>
                  <a:txBody>
                    <a:bodyPr/>
                    <a:lstStyle/>
                    <a:p>
                      <a:pPr>
                        <a:lnSpc>
                          <a:spcPct val="107000"/>
                        </a:lnSpc>
                        <a:spcAft>
                          <a:spcPts val="800"/>
                        </a:spcAft>
                      </a:pPr>
                      <a:r>
                        <a:rPr lang="hu-HU" sz="1600" dirty="0" err="1" smtClean="0">
                          <a:effectLst/>
                        </a:rPr>
                        <a:t>Uncertainity</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dirty="0" smtClean="0">
                          <a:effectLst/>
                        </a:rPr>
                        <a:t>Security</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8922501"/>
                  </a:ext>
                </a:extLst>
              </a:tr>
              <a:tr h="307102">
                <a:tc>
                  <a:txBody>
                    <a:bodyPr/>
                    <a:lstStyle/>
                    <a:p>
                      <a:pPr>
                        <a:lnSpc>
                          <a:spcPct val="107000"/>
                        </a:lnSpc>
                        <a:spcAft>
                          <a:spcPts val="800"/>
                        </a:spcAft>
                      </a:pPr>
                      <a:r>
                        <a:rPr lang="hu-HU" sz="1600" dirty="0" err="1" smtClean="0">
                          <a:effectLst/>
                        </a:rPr>
                        <a:t>Too</a:t>
                      </a:r>
                      <a:r>
                        <a:rPr lang="hu-HU" sz="1600" dirty="0" smtClean="0">
                          <a:effectLst/>
                        </a:rPr>
                        <a:t> </a:t>
                      </a:r>
                      <a:r>
                        <a:rPr lang="hu-HU" sz="1600" dirty="0" err="1" smtClean="0">
                          <a:effectLst/>
                        </a:rPr>
                        <a:t>much</a:t>
                      </a:r>
                      <a:r>
                        <a:rPr lang="hu-HU" sz="1600" dirty="0" smtClean="0">
                          <a:effectLst/>
                        </a:rPr>
                        <a:t> free </a:t>
                      </a:r>
                      <a:r>
                        <a:rPr lang="hu-HU" sz="1600" dirty="0" err="1" smtClean="0">
                          <a:effectLst/>
                        </a:rPr>
                        <a:t>time</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dirty="0" smtClean="0">
                          <a:effectLst/>
                        </a:rPr>
                        <a:t>Structuring time correctly</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60132762"/>
                  </a:ext>
                </a:extLst>
              </a:tr>
              <a:tr h="307102">
                <a:tc>
                  <a:txBody>
                    <a:bodyPr/>
                    <a:lstStyle/>
                    <a:p>
                      <a:pPr>
                        <a:lnSpc>
                          <a:spcPct val="107000"/>
                        </a:lnSpc>
                        <a:spcAft>
                          <a:spcPts val="800"/>
                        </a:spcAft>
                      </a:pPr>
                      <a:r>
                        <a:rPr lang="en-GB" sz="1600" dirty="0" smtClean="0">
                          <a:effectLst/>
                        </a:rPr>
                        <a:t>Reduction in contacts</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hu-HU" sz="1800" b="0" i="0" kern="1200" dirty="0" err="1" smtClean="0">
                          <a:solidFill>
                            <a:schemeClr val="dk1"/>
                          </a:solidFill>
                          <a:effectLst/>
                          <a:latin typeface="+mn-lt"/>
                          <a:ea typeface="+mn-ea"/>
                          <a:cs typeface="+mn-cs"/>
                        </a:rPr>
                        <a:t>Keeping</a:t>
                      </a:r>
                      <a:r>
                        <a:rPr lang="hu-HU" sz="1800" b="0" i="0" kern="1200" dirty="0" smtClean="0">
                          <a:solidFill>
                            <a:schemeClr val="dk1"/>
                          </a:solidFill>
                          <a:effectLst/>
                          <a:latin typeface="+mn-lt"/>
                          <a:ea typeface="+mn-ea"/>
                          <a:cs typeface="+mn-cs"/>
                        </a:rPr>
                        <a:t> </a:t>
                      </a:r>
                      <a:r>
                        <a:rPr lang="hu-HU" sz="1800" b="0" i="0" kern="1200" dirty="0" err="1" smtClean="0">
                          <a:solidFill>
                            <a:schemeClr val="dk1"/>
                          </a:solidFill>
                          <a:effectLst/>
                          <a:latin typeface="+mn-lt"/>
                          <a:ea typeface="+mn-ea"/>
                          <a:cs typeface="+mn-cs"/>
                        </a:rPr>
                        <a:t>contacts</a:t>
                      </a:r>
                      <a:endParaRPr lang="hu-HU" sz="1800" b="0" i="0" kern="1200" dirty="0">
                        <a:solidFill>
                          <a:schemeClr val="dk1"/>
                        </a:solidFill>
                        <a:effectLst/>
                        <a:latin typeface="+mn-lt"/>
                        <a:ea typeface="+mn-ea"/>
                        <a:cs typeface="+mn-cs"/>
                      </a:endParaRPr>
                    </a:p>
                  </a:txBody>
                  <a:tcPr marL="9525" marR="9525" marT="9525" marB="9525" anchor="ctr"/>
                </a:tc>
                <a:extLst>
                  <a:ext uri="{0D108BD9-81ED-4DB2-BD59-A6C34878D82A}">
                    <a16:rowId xmlns:a16="http://schemas.microsoft.com/office/drawing/2014/main" val="2392544247"/>
                  </a:ext>
                </a:extLst>
              </a:tr>
              <a:tr h="307102">
                <a:tc>
                  <a:txBody>
                    <a:bodyPr/>
                    <a:lstStyle/>
                    <a:p>
                      <a:pPr>
                        <a:lnSpc>
                          <a:spcPct val="107000"/>
                        </a:lnSpc>
                        <a:spcAft>
                          <a:spcPts val="800"/>
                        </a:spcAft>
                      </a:pPr>
                      <a:r>
                        <a:rPr lang="en-GB" sz="1600" dirty="0" smtClean="0">
                          <a:effectLst/>
                        </a:rPr>
                        <a:t>Fatigue, tiredness</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hu-HU" sz="1600" dirty="0" smtClean="0">
                          <a:effectLst/>
                        </a:rPr>
                        <a:t>A </a:t>
                      </a:r>
                      <a:r>
                        <a:rPr lang="hu-HU" sz="1600" dirty="0" err="1" smtClean="0">
                          <a:effectLst/>
                        </a:rPr>
                        <a:t>lot</a:t>
                      </a:r>
                      <a:r>
                        <a:rPr lang="hu-HU" sz="1600" dirty="0" smtClean="0">
                          <a:effectLst/>
                        </a:rPr>
                        <a:t> of </a:t>
                      </a:r>
                      <a:r>
                        <a:rPr lang="hu-HU" sz="1600" dirty="0" err="1" smtClean="0">
                          <a:effectLst/>
                        </a:rPr>
                        <a:t>energy</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02556964"/>
                  </a:ext>
                </a:extLst>
              </a:tr>
              <a:tr h="307102">
                <a:tc>
                  <a:txBody>
                    <a:bodyPr/>
                    <a:lstStyle/>
                    <a:p>
                      <a:r>
                        <a:rPr lang="hu-HU" sz="1800" b="0" i="0" kern="1200" dirty="0" err="1" smtClean="0">
                          <a:solidFill>
                            <a:schemeClr val="lt1"/>
                          </a:solidFill>
                          <a:effectLst/>
                          <a:latin typeface="+mn-lt"/>
                          <a:ea typeface="+mn-ea"/>
                          <a:cs typeface="+mn-cs"/>
                        </a:rPr>
                        <a:t>Self-blame</a:t>
                      </a:r>
                      <a:endParaRPr lang="hu-HU" sz="1800" b="0" i="0" kern="1200" dirty="0">
                        <a:solidFill>
                          <a:schemeClr val="lt1"/>
                        </a:solidFill>
                        <a:effectLst/>
                        <a:latin typeface="+mn-lt"/>
                        <a:ea typeface="+mn-ea"/>
                        <a:cs typeface="+mn-cs"/>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hu-HU" sz="1800" b="0" i="0" kern="1200" dirty="0" err="1" smtClean="0">
                          <a:solidFill>
                            <a:schemeClr val="dk1"/>
                          </a:solidFill>
                          <a:effectLst/>
                          <a:latin typeface="+mn-lt"/>
                          <a:ea typeface="+mn-ea"/>
                          <a:cs typeface="+mn-cs"/>
                        </a:rPr>
                        <a:t>Exempting</a:t>
                      </a:r>
                      <a:r>
                        <a:rPr lang="hu-HU" sz="1800" b="0" i="0" kern="1200" dirty="0" smtClean="0">
                          <a:solidFill>
                            <a:schemeClr val="dk1"/>
                          </a:solidFill>
                          <a:effectLst/>
                          <a:latin typeface="+mn-lt"/>
                          <a:ea typeface="+mn-ea"/>
                          <a:cs typeface="+mn-cs"/>
                        </a:rPr>
                        <a:t> </a:t>
                      </a:r>
                      <a:r>
                        <a:rPr lang="hu-HU" sz="1800" b="0" i="0" kern="1200" dirty="0" err="1" smtClean="0">
                          <a:solidFill>
                            <a:schemeClr val="dk1"/>
                          </a:solidFill>
                          <a:effectLst/>
                          <a:latin typeface="+mn-lt"/>
                          <a:ea typeface="+mn-ea"/>
                          <a:cs typeface="+mn-cs"/>
                        </a:rPr>
                        <a:t>yourself</a:t>
                      </a:r>
                      <a:endParaRPr lang="hu-HU" sz="1800" b="0" i="0" kern="1200" dirty="0">
                        <a:solidFill>
                          <a:schemeClr val="dk1"/>
                        </a:solidFill>
                        <a:effectLst/>
                        <a:latin typeface="+mn-lt"/>
                        <a:ea typeface="+mn-ea"/>
                        <a:cs typeface="+mn-cs"/>
                      </a:endParaRPr>
                    </a:p>
                  </a:txBody>
                  <a:tcPr marL="9525" marR="9525" marT="9525" marB="9525" anchor="ctr"/>
                </a:tc>
                <a:extLst>
                  <a:ext uri="{0D108BD9-81ED-4DB2-BD59-A6C34878D82A}">
                    <a16:rowId xmlns:a16="http://schemas.microsoft.com/office/drawing/2014/main" val="1593436503"/>
                  </a:ext>
                </a:extLst>
              </a:tr>
              <a:tr h="307102">
                <a:tc>
                  <a:txBody>
                    <a:bodyPr/>
                    <a:lstStyle/>
                    <a:p>
                      <a:pPr>
                        <a:lnSpc>
                          <a:spcPct val="107000"/>
                        </a:lnSpc>
                        <a:spcAft>
                          <a:spcPts val="800"/>
                        </a:spcAft>
                      </a:pPr>
                      <a:r>
                        <a:rPr lang="en-GB" sz="1600" dirty="0" smtClean="0">
                          <a:effectLst/>
                        </a:rPr>
                        <a:t>Low self-esteem</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dirty="0">
                          <a:effectLst/>
                        </a:rPr>
                        <a:t>1 2 3 4 5 6 7</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hu-HU" sz="1600" dirty="0" err="1" smtClean="0">
                          <a:effectLst/>
                        </a:rPr>
                        <a:t>High</a:t>
                      </a:r>
                      <a:r>
                        <a:rPr lang="hu-HU" sz="1600" dirty="0" smtClean="0">
                          <a:effectLst/>
                        </a:rPr>
                        <a:t> </a:t>
                      </a:r>
                      <a:r>
                        <a:rPr lang="hu-HU" sz="1600" dirty="0" err="1" smtClean="0">
                          <a:effectLst/>
                        </a:rPr>
                        <a:t>self-esteem</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93883497"/>
                  </a:ext>
                </a:extLst>
              </a:tr>
              <a:tr h="307102">
                <a:tc>
                  <a:txBody>
                    <a:bodyPr/>
                    <a:lstStyle/>
                    <a:p>
                      <a:pPr>
                        <a:lnSpc>
                          <a:spcPct val="107000"/>
                        </a:lnSpc>
                        <a:spcAft>
                          <a:spcPts val="800"/>
                        </a:spcAft>
                      </a:pPr>
                      <a:r>
                        <a:rPr lang="en-US" sz="1600" dirty="0" smtClean="0">
                          <a:effectLst/>
                        </a:rPr>
                        <a:t>Pessimistic vision of the future</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dirty="0">
                          <a:effectLst/>
                        </a:rPr>
                        <a:t>1 2 3 4 5 6 7</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hu-HU" sz="1600" dirty="0" err="1" smtClean="0">
                          <a:effectLst/>
                        </a:rPr>
                        <a:t>Optimistic</a:t>
                      </a:r>
                      <a:r>
                        <a:rPr lang="hu-HU" sz="1600" dirty="0" smtClean="0">
                          <a:effectLst/>
                        </a:rPr>
                        <a:t> </a:t>
                      </a:r>
                      <a:r>
                        <a:rPr lang="hu-HU" sz="1600" dirty="0" err="1" smtClean="0">
                          <a:effectLst/>
                        </a:rPr>
                        <a:t>vision</a:t>
                      </a:r>
                      <a:r>
                        <a:rPr lang="hu-HU" sz="1600" dirty="0" smtClean="0">
                          <a:effectLst/>
                        </a:rPr>
                        <a:t> of </a:t>
                      </a:r>
                      <a:r>
                        <a:rPr lang="hu-HU" sz="1600" dirty="0" err="1" smtClean="0">
                          <a:effectLst/>
                        </a:rPr>
                        <a:t>future</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43645213"/>
                  </a:ext>
                </a:extLst>
              </a:tr>
              <a:tr h="227392">
                <a:tc>
                  <a:txBody>
                    <a:bodyPr/>
                    <a:lstStyle/>
                    <a:p>
                      <a:pPr>
                        <a:lnSpc>
                          <a:spcPct val="107000"/>
                        </a:lnSpc>
                        <a:spcAft>
                          <a:spcPts val="800"/>
                        </a:spcAft>
                      </a:pPr>
                      <a:r>
                        <a:rPr lang="en-US" sz="1600" dirty="0" smtClean="0">
                          <a:effectLst/>
                        </a:rPr>
                        <a:t>Impatient with his present situation</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hu-HU" sz="1600" dirty="0" smtClean="0">
                          <a:effectLst/>
                        </a:rPr>
                        <a:t>P</a:t>
                      </a:r>
                      <a:r>
                        <a:rPr lang="en-US" sz="1600" dirty="0" err="1" smtClean="0">
                          <a:effectLst/>
                        </a:rPr>
                        <a:t>atient</a:t>
                      </a:r>
                      <a:r>
                        <a:rPr lang="en-US" sz="1600" dirty="0" smtClean="0">
                          <a:effectLst/>
                        </a:rPr>
                        <a:t> with his present situation</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13243036"/>
                  </a:ext>
                </a:extLst>
              </a:tr>
              <a:tr h="307102">
                <a:tc>
                  <a:txBody>
                    <a:bodyPr/>
                    <a:lstStyle/>
                    <a:p>
                      <a:pPr>
                        <a:lnSpc>
                          <a:spcPct val="107000"/>
                        </a:lnSpc>
                        <a:spcAft>
                          <a:spcPts val="800"/>
                        </a:spcAft>
                      </a:pPr>
                      <a:r>
                        <a:rPr lang="en-US" sz="1600" dirty="0" smtClean="0">
                          <a:effectLst/>
                        </a:rPr>
                        <a:t>No vision for the future</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hu-HU" sz="1600" dirty="0" smtClean="0">
                          <a:effectLst/>
                        </a:rPr>
                        <a:t>V</a:t>
                      </a:r>
                      <a:r>
                        <a:rPr lang="en-US" sz="1600" dirty="0" err="1" smtClean="0">
                          <a:effectLst/>
                        </a:rPr>
                        <a:t>ision</a:t>
                      </a:r>
                      <a:r>
                        <a:rPr lang="hu-HU" sz="1600" dirty="0" smtClean="0">
                          <a:effectLst/>
                        </a:rPr>
                        <a:t>s</a:t>
                      </a:r>
                      <a:r>
                        <a:rPr lang="en-US" sz="1600" dirty="0" smtClean="0">
                          <a:effectLst/>
                        </a:rPr>
                        <a:t> for the future</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721587234"/>
                  </a:ext>
                </a:extLst>
              </a:tr>
            </a:tbl>
          </a:graphicData>
        </a:graphic>
      </p:graphicFrame>
    </p:spTree>
    <p:extLst>
      <p:ext uri="{BB962C8B-B14F-4D97-AF65-F5344CB8AC3E}">
        <p14:creationId xmlns:p14="http://schemas.microsoft.com/office/powerpoint/2010/main" val="3753979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20000"/>
              <a:lumOff val="80000"/>
            </a:schemeClr>
          </a:solidFill>
          <a:ln>
            <a:solidFill>
              <a:schemeClr val="accent2">
                <a:lumMod val="75000"/>
              </a:schemeClr>
            </a:solidFill>
          </a:ln>
        </p:spPr>
        <p:txBody>
          <a:bodyPr/>
          <a:lstStyle/>
          <a:p>
            <a:pPr algn="ctr"/>
            <a:r>
              <a:rPr lang="hu-HU" b="1" dirty="0" err="1" smtClean="0"/>
              <a:t>Analysis</a:t>
            </a:r>
            <a:r>
              <a:rPr lang="hu-HU" b="1" dirty="0" smtClean="0"/>
              <a:t> of </a:t>
            </a:r>
            <a:r>
              <a:rPr lang="hu-HU" b="1" dirty="0" err="1" smtClean="0"/>
              <a:t>the</a:t>
            </a:r>
            <a:r>
              <a:rPr lang="hu-HU" b="1" dirty="0" smtClean="0"/>
              <a:t> </a:t>
            </a:r>
            <a:r>
              <a:rPr lang="hu-HU" b="1" dirty="0" err="1" smtClean="0"/>
              <a:t>situation</a:t>
            </a:r>
            <a:endParaRPr lang="hu-HU" b="1" dirty="0"/>
          </a:p>
        </p:txBody>
      </p:sp>
      <p:sp>
        <p:nvSpPr>
          <p:cNvPr id="3" name="Téglalap 2"/>
          <p:cNvSpPr/>
          <p:nvPr/>
        </p:nvSpPr>
        <p:spPr>
          <a:xfrm>
            <a:off x="639097" y="2123768"/>
            <a:ext cx="2703871" cy="993058"/>
          </a:xfrm>
          <a:prstGeom prst="rect">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b="1" dirty="0" err="1"/>
              <a:t>Assessment</a:t>
            </a:r>
            <a:r>
              <a:rPr lang="hu-HU" sz="2400" b="1" dirty="0"/>
              <a:t> </a:t>
            </a:r>
            <a:r>
              <a:rPr lang="hu-HU" sz="2400" b="1" dirty="0" err="1"/>
              <a:t>sheet</a:t>
            </a:r>
            <a:r>
              <a:rPr lang="hu-HU" sz="2400" b="1" dirty="0"/>
              <a:t> </a:t>
            </a:r>
            <a:r>
              <a:rPr lang="hu-HU" sz="2400" b="1" dirty="0" err="1"/>
              <a:t>for</a:t>
            </a:r>
            <a:r>
              <a:rPr lang="hu-HU" sz="2400" b="1" dirty="0"/>
              <a:t> </a:t>
            </a:r>
            <a:r>
              <a:rPr lang="hu-HU" sz="2400" b="1" dirty="0" err="1"/>
              <a:t>situation</a:t>
            </a:r>
            <a:r>
              <a:rPr lang="hu-HU" sz="2400" b="1" dirty="0"/>
              <a:t> </a:t>
            </a:r>
            <a:r>
              <a:rPr lang="hu-HU" sz="2400" b="1" dirty="0" err="1"/>
              <a:t>analysis</a:t>
            </a:r>
            <a:endParaRPr lang="hu-HU" sz="2400" b="1" dirty="0"/>
          </a:p>
        </p:txBody>
      </p:sp>
      <p:sp>
        <p:nvSpPr>
          <p:cNvPr id="9" name="Lekerekített téglalap 8"/>
          <p:cNvSpPr/>
          <p:nvPr/>
        </p:nvSpPr>
        <p:spPr>
          <a:xfrm>
            <a:off x="535956" y="4903445"/>
            <a:ext cx="2654710" cy="7304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hu-HU" sz="2400" dirty="0" smtClean="0"/>
              <a:t>S</a:t>
            </a:r>
            <a:r>
              <a:rPr lang="en-US" sz="2400" dirty="0" err="1" smtClean="0"/>
              <a:t>ituation</a:t>
            </a:r>
            <a:r>
              <a:rPr lang="en-US" sz="2400" dirty="0" smtClean="0"/>
              <a:t> </a:t>
            </a:r>
            <a:r>
              <a:rPr lang="en-US" sz="2400" dirty="0"/>
              <a:t>to be achieved</a:t>
            </a:r>
            <a:endParaRPr lang="hu-HU" sz="24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2" name="Táblázat 11"/>
          <p:cNvGraphicFramePr>
            <a:graphicFrameLocks noGrp="1"/>
          </p:cNvGraphicFramePr>
          <p:nvPr>
            <p:extLst>
              <p:ext uri="{D42A27DB-BD31-4B8C-83A1-F6EECF244321}">
                <p14:modId xmlns:p14="http://schemas.microsoft.com/office/powerpoint/2010/main" val="2363293143"/>
              </p:ext>
            </p:extLst>
          </p:nvPr>
        </p:nvGraphicFramePr>
        <p:xfrm>
          <a:off x="3818982" y="2123768"/>
          <a:ext cx="7665095" cy="2382774"/>
        </p:xfrm>
        <a:graphic>
          <a:graphicData uri="http://schemas.openxmlformats.org/drawingml/2006/table">
            <a:tbl>
              <a:tblPr firstRow="1" firstCol="1" bandRow="1">
                <a:tableStyleId>{5C22544A-7EE6-4342-B048-85BDC9FD1C3A}</a:tableStyleId>
              </a:tblPr>
              <a:tblGrid>
                <a:gridCol w="3987831">
                  <a:extLst>
                    <a:ext uri="{9D8B030D-6E8A-4147-A177-3AD203B41FA5}">
                      <a16:colId xmlns:a16="http://schemas.microsoft.com/office/drawing/2014/main" val="508808287"/>
                    </a:ext>
                  </a:extLst>
                </a:gridCol>
                <a:gridCol w="3677264">
                  <a:extLst>
                    <a:ext uri="{9D8B030D-6E8A-4147-A177-3AD203B41FA5}">
                      <a16:colId xmlns:a16="http://schemas.microsoft.com/office/drawing/2014/main" val="2334456986"/>
                    </a:ext>
                  </a:extLst>
                </a:gridCol>
              </a:tblGrid>
              <a:tr h="0">
                <a:tc>
                  <a:txBody>
                    <a:bodyPr/>
                    <a:lstStyle/>
                    <a:p>
                      <a:pPr algn="ctr">
                        <a:lnSpc>
                          <a:spcPct val="107000"/>
                        </a:lnSpc>
                        <a:spcAft>
                          <a:spcPts val="800"/>
                        </a:spcAft>
                      </a:pPr>
                      <a:r>
                        <a:rPr lang="en-US" sz="2000" dirty="0" smtClean="0">
                          <a:effectLst/>
                        </a:rPr>
                        <a:t>Description of the current situation</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07000"/>
                        </a:lnSpc>
                        <a:spcAft>
                          <a:spcPts val="800"/>
                        </a:spcAft>
                      </a:pPr>
                      <a:r>
                        <a:rPr lang="en-US" sz="2000" dirty="0" smtClean="0">
                          <a:effectLst/>
                        </a:rPr>
                        <a:t>Description of the situation to be achieved</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976346480"/>
                  </a:ext>
                </a:extLst>
              </a:tr>
              <a:tr h="0">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22390272"/>
                  </a:ext>
                </a:extLst>
              </a:tr>
              <a:tr h="0">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19138725"/>
                  </a:ext>
                </a:extLst>
              </a:tr>
              <a:tr h="0">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20005055"/>
                  </a:ext>
                </a:extLst>
              </a:tr>
              <a:tr h="0">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50060063"/>
                  </a:ext>
                </a:extLst>
              </a:tr>
              <a:tr h="0">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732185360"/>
                  </a:ext>
                </a:extLst>
              </a:tr>
            </a:tbl>
          </a:graphicData>
        </a:graphic>
      </p:graphicFrame>
      <p:graphicFrame>
        <p:nvGraphicFramePr>
          <p:cNvPr id="13" name="Táblázat 12"/>
          <p:cNvGraphicFramePr>
            <a:graphicFrameLocks noGrp="1"/>
          </p:cNvGraphicFramePr>
          <p:nvPr>
            <p:extLst>
              <p:ext uri="{D42A27DB-BD31-4B8C-83A1-F6EECF244321}">
                <p14:modId xmlns:p14="http://schemas.microsoft.com/office/powerpoint/2010/main" val="2105966096"/>
              </p:ext>
            </p:extLst>
          </p:nvPr>
        </p:nvGraphicFramePr>
        <p:xfrm>
          <a:off x="3716593" y="4786884"/>
          <a:ext cx="7767484" cy="2056638"/>
        </p:xfrm>
        <a:graphic>
          <a:graphicData uri="http://schemas.openxmlformats.org/drawingml/2006/table">
            <a:tbl>
              <a:tblPr firstRow="1" firstCol="1" bandRow="1">
                <a:tableStyleId>{5C22544A-7EE6-4342-B048-85BDC9FD1C3A}</a:tableStyleId>
              </a:tblPr>
              <a:tblGrid>
                <a:gridCol w="4141209">
                  <a:extLst>
                    <a:ext uri="{9D8B030D-6E8A-4147-A177-3AD203B41FA5}">
                      <a16:colId xmlns:a16="http://schemas.microsoft.com/office/drawing/2014/main" val="2460781614"/>
                    </a:ext>
                  </a:extLst>
                </a:gridCol>
                <a:gridCol w="3626275">
                  <a:extLst>
                    <a:ext uri="{9D8B030D-6E8A-4147-A177-3AD203B41FA5}">
                      <a16:colId xmlns:a16="http://schemas.microsoft.com/office/drawing/2014/main" val="2350204292"/>
                    </a:ext>
                  </a:extLst>
                </a:gridCol>
              </a:tblGrid>
              <a:tr h="294386">
                <a:tc>
                  <a:txBody>
                    <a:bodyPr/>
                    <a:lstStyle/>
                    <a:p>
                      <a:pPr algn="ctr">
                        <a:lnSpc>
                          <a:spcPct val="107000"/>
                        </a:lnSpc>
                        <a:spcAft>
                          <a:spcPts val="800"/>
                        </a:spcAft>
                      </a:pPr>
                      <a:r>
                        <a:rPr lang="en-US" sz="2000" dirty="0" smtClean="0">
                          <a:effectLst/>
                        </a:rPr>
                        <a:t>What can you achieve alone?</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07000"/>
                        </a:lnSpc>
                        <a:spcAft>
                          <a:spcPts val="800"/>
                        </a:spcAft>
                      </a:pPr>
                      <a:r>
                        <a:rPr lang="en-US" sz="2000" dirty="0" smtClean="0">
                          <a:effectLst/>
                        </a:rPr>
                        <a:t>What do you need help with?</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554076591"/>
                  </a:ext>
                </a:extLst>
              </a:tr>
              <a:tr h="294386">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93318156"/>
                  </a:ext>
                </a:extLst>
              </a:tr>
              <a:tr h="294386">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69354410"/>
                  </a:ext>
                </a:extLst>
              </a:tr>
              <a:tr h="294386">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54114504"/>
                  </a:ext>
                </a:extLst>
              </a:tr>
              <a:tr h="294386">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05516252"/>
                  </a:ext>
                </a:extLst>
              </a:tr>
              <a:tr h="294386">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83836246"/>
                  </a:ext>
                </a:extLst>
              </a:tr>
            </a:tbl>
          </a:graphicData>
        </a:graphic>
      </p:graphicFrame>
      <p:sp>
        <p:nvSpPr>
          <p:cNvPr id="14" name="Jobbra nyíl 13"/>
          <p:cNvSpPr/>
          <p:nvPr/>
        </p:nvSpPr>
        <p:spPr>
          <a:xfrm>
            <a:off x="2349910" y="328397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Jobbra nyíl 14"/>
          <p:cNvSpPr/>
          <p:nvPr/>
        </p:nvSpPr>
        <p:spPr>
          <a:xfrm>
            <a:off x="2349910" y="586636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Lefelé nyíl 15"/>
          <p:cNvSpPr/>
          <p:nvPr/>
        </p:nvSpPr>
        <p:spPr>
          <a:xfrm>
            <a:off x="7600335" y="4394012"/>
            <a:ext cx="484632" cy="5521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661510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20000"/>
              <a:lumOff val="80000"/>
            </a:schemeClr>
          </a:solidFill>
          <a:ln>
            <a:solidFill>
              <a:schemeClr val="accent2">
                <a:lumMod val="75000"/>
              </a:schemeClr>
            </a:solidFill>
          </a:ln>
        </p:spPr>
        <p:txBody>
          <a:bodyPr/>
          <a:lstStyle/>
          <a:p>
            <a:pPr algn="ctr"/>
            <a:r>
              <a:rPr lang="hu-HU" b="1" dirty="0" err="1" smtClean="0"/>
              <a:t>Solutions</a:t>
            </a:r>
            <a:endParaRPr lang="hu-HU" b="1" dirty="0"/>
          </a:p>
        </p:txBody>
      </p:sp>
      <p:sp>
        <p:nvSpPr>
          <p:cNvPr id="3" name="Téglalap 2"/>
          <p:cNvSpPr/>
          <p:nvPr/>
        </p:nvSpPr>
        <p:spPr>
          <a:xfrm>
            <a:off x="737419" y="1868130"/>
            <a:ext cx="2605549" cy="471947"/>
          </a:xfrm>
          <a:prstGeom prst="rect">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i="1" dirty="0"/>
              <a:t>Job search counselling</a:t>
            </a:r>
            <a:endParaRPr lang="hu-HU" b="1" i="1" dirty="0"/>
          </a:p>
        </p:txBody>
      </p:sp>
      <p:sp>
        <p:nvSpPr>
          <p:cNvPr id="9" name="Lekerekített téglalap 8"/>
          <p:cNvSpPr/>
          <p:nvPr/>
        </p:nvSpPr>
        <p:spPr>
          <a:xfrm>
            <a:off x="727585" y="3082271"/>
            <a:ext cx="4188543" cy="51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u-HU" b="1" i="1" dirty="0" smtClean="0"/>
              <a:t>Job </a:t>
            </a:r>
            <a:r>
              <a:rPr lang="hu-HU" b="1" i="1" dirty="0" err="1" smtClean="0"/>
              <a:t>hunting</a:t>
            </a:r>
            <a:endParaRPr lang="hu-HU" b="1" i="1" dirty="0"/>
          </a:p>
        </p:txBody>
      </p:sp>
      <p:sp>
        <p:nvSpPr>
          <p:cNvPr id="14" name="Jobbra nyíl 13"/>
          <p:cNvSpPr/>
          <p:nvPr/>
        </p:nvSpPr>
        <p:spPr>
          <a:xfrm>
            <a:off x="3529781" y="186813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 name="Szövegdoboz 3"/>
          <p:cNvSpPr txBox="1"/>
          <p:nvPr/>
        </p:nvSpPr>
        <p:spPr>
          <a:xfrm>
            <a:off x="4581832" y="1764327"/>
            <a:ext cx="7462684" cy="923330"/>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indent="-285750">
              <a:buFont typeface="Wingdings" panose="05000000000000000000" pitchFamily="2" charset="2"/>
              <a:buChar char="§"/>
            </a:pPr>
            <a:r>
              <a:rPr lang="en-US" dirty="0"/>
              <a:t>Where possible, contact local </a:t>
            </a:r>
            <a:r>
              <a:rPr lang="en-US" dirty="0" smtClean="0"/>
              <a:t>employers</a:t>
            </a:r>
            <a:endParaRPr lang="hu-HU" dirty="0" smtClean="0"/>
          </a:p>
          <a:p>
            <a:pPr marL="285750" indent="-285750">
              <a:buFont typeface="Wingdings" panose="05000000000000000000" pitchFamily="2" charset="2"/>
              <a:buChar char="§"/>
            </a:pPr>
            <a:r>
              <a:rPr lang="en-US" dirty="0" smtClean="0"/>
              <a:t>Update </a:t>
            </a:r>
            <a:r>
              <a:rPr lang="en-US" dirty="0"/>
              <a:t>job vacancies regularly/daily on notice </a:t>
            </a:r>
            <a:r>
              <a:rPr lang="en-US" dirty="0" smtClean="0"/>
              <a:t>boards</a:t>
            </a:r>
            <a:endParaRPr lang="hu-HU" dirty="0" smtClean="0"/>
          </a:p>
          <a:p>
            <a:pPr marL="285750" indent="-285750">
              <a:buFont typeface="Wingdings" panose="05000000000000000000" pitchFamily="2" charset="2"/>
              <a:buChar char="§"/>
            </a:pPr>
            <a:r>
              <a:rPr lang="en-US" dirty="0" smtClean="0"/>
              <a:t>Build </a:t>
            </a:r>
            <a:r>
              <a:rPr lang="en-US" dirty="0"/>
              <a:t>up a small library of job-search resources</a:t>
            </a:r>
            <a:endParaRPr lang="hu-HU" dirty="0"/>
          </a:p>
        </p:txBody>
      </p:sp>
      <p:sp>
        <p:nvSpPr>
          <p:cNvPr id="5" name="Lefelé nyíl 4"/>
          <p:cNvSpPr/>
          <p:nvPr/>
        </p:nvSpPr>
        <p:spPr>
          <a:xfrm>
            <a:off x="2497394" y="3583760"/>
            <a:ext cx="484632" cy="5752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Szövegdoboz 5"/>
          <p:cNvSpPr txBox="1"/>
          <p:nvPr/>
        </p:nvSpPr>
        <p:spPr>
          <a:xfrm>
            <a:off x="550607" y="4159046"/>
            <a:ext cx="7433188" cy="2308324"/>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indent="-285750">
              <a:buFont typeface="Wingdings" panose="05000000000000000000" pitchFamily="2" charset="2"/>
              <a:buChar char="§"/>
            </a:pPr>
            <a:r>
              <a:rPr lang="en-US" dirty="0"/>
              <a:t>Job search skills - local training and information </a:t>
            </a:r>
            <a:endParaRPr lang="hu-HU" dirty="0" smtClean="0"/>
          </a:p>
          <a:p>
            <a:pPr marL="285750" indent="-285750">
              <a:buFont typeface="Wingdings" panose="05000000000000000000" pitchFamily="2" charset="2"/>
              <a:buChar char="§"/>
            </a:pPr>
            <a:r>
              <a:rPr lang="en-US" dirty="0" smtClean="0"/>
              <a:t>CV </a:t>
            </a:r>
            <a:r>
              <a:rPr lang="en-US" dirty="0"/>
              <a:t>writing assistance - in person or in group </a:t>
            </a:r>
            <a:r>
              <a:rPr lang="en-US" dirty="0" smtClean="0"/>
              <a:t>consultations</a:t>
            </a:r>
            <a:endParaRPr lang="hu-HU" dirty="0" smtClean="0"/>
          </a:p>
          <a:p>
            <a:pPr marL="285750" indent="-285750">
              <a:buFont typeface="Wingdings" panose="05000000000000000000" pitchFamily="2" charset="2"/>
              <a:buChar char="§"/>
            </a:pPr>
            <a:r>
              <a:rPr lang="en-US" dirty="0" smtClean="0"/>
              <a:t>Information </a:t>
            </a:r>
            <a:r>
              <a:rPr lang="en-US" dirty="0"/>
              <a:t>on unemployment </a:t>
            </a:r>
            <a:r>
              <a:rPr lang="en-US" dirty="0" smtClean="0"/>
              <a:t>benefits</a:t>
            </a:r>
            <a:endParaRPr lang="hu-HU" dirty="0" smtClean="0"/>
          </a:p>
          <a:p>
            <a:pPr marL="285750" indent="-285750">
              <a:buFont typeface="Wingdings" panose="05000000000000000000" pitchFamily="2" charset="2"/>
              <a:buChar char="§"/>
            </a:pPr>
            <a:r>
              <a:rPr lang="en-US" dirty="0" smtClean="0"/>
              <a:t>Support </a:t>
            </a:r>
            <a:r>
              <a:rPr lang="en-US" dirty="0"/>
              <a:t>with managing home and household </a:t>
            </a:r>
            <a:r>
              <a:rPr lang="en-US" dirty="0" smtClean="0"/>
              <a:t>finances</a:t>
            </a:r>
            <a:endParaRPr lang="hu-HU" dirty="0" smtClean="0"/>
          </a:p>
          <a:p>
            <a:pPr marL="285750" indent="-285750">
              <a:buFont typeface="Wingdings" panose="05000000000000000000" pitchFamily="2" charset="2"/>
              <a:buChar char="§"/>
            </a:pPr>
            <a:r>
              <a:rPr lang="en-US" dirty="0" smtClean="0"/>
              <a:t>Information </a:t>
            </a:r>
            <a:r>
              <a:rPr lang="en-US" dirty="0"/>
              <a:t>on the local </a:t>
            </a:r>
            <a:r>
              <a:rPr lang="en-US" dirty="0" err="1"/>
              <a:t>labour</a:t>
            </a:r>
            <a:r>
              <a:rPr lang="en-US" dirty="0"/>
              <a:t> </a:t>
            </a:r>
            <a:r>
              <a:rPr lang="en-US" dirty="0" smtClean="0"/>
              <a:t>market</a:t>
            </a:r>
            <a:endParaRPr lang="hu-HU" dirty="0" smtClean="0"/>
          </a:p>
          <a:p>
            <a:pPr marL="285750" indent="-285750">
              <a:buFont typeface="Wingdings" panose="05000000000000000000" pitchFamily="2" charset="2"/>
              <a:buChar char="§"/>
            </a:pPr>
            <a:r>
              <a:rPr lang="en-US" dirty="0" smtClean="0"/>
              <a:t>Providing </a:t>
            </a:r>
            <a:r>
              <a:rPr lang="en-US" dirty="0"/>
              <a:t>information on training </a:t>
            </a:r>
            <a:r>
              <a:rPr lang="en-US" dirty="0" err="1"/>
              <a:t>opportunitiesInformation</a:t>
            </a:r>
            <a:r>
              <a:rPr lang="en-US" dirty="0"/>
              <a:t> on how to become </a:t>
            </a:r>
            <a:r>
              <a:rPr lang="en-US" dirty="0" smtClean="0"/>
              <a:t>self-employed/self-employed</a:t>
            </a:r>
            <a:endParaRPr lang="hu-HU" dirty="0" smtClean="0"/>
          </a:p>
          <a:p>
            <a:pPr marL="285750" indent="-285750">
              <a:buFont typeface="Wingdings" panose="05000000000000000000" pitchFamily="2" charset="2"/>
              <a:buChar char="§"/>
            </a:pPr>
            <a:r>
              <a:rPr lang="en-US" dirty="0" smtClean="0"/>
              <a:t>Stress </a:t>
            </a:r>
            <a:r>
              <a:rPr lang="en-US" dirty="0"/>
              <a:t>management Vocational training advice</a:t>
            </a:r>
            <a:endParaRPr lang="hu-HU" dirty="0"/>
          </a:p>
        </p:txBody>
      </p:sp>
      <p:sp>
        <p:nvSpPr>
          <p:cNvPr id="8" name="Lekerekített téglalap 7"/>
          <p:cNvSpPr/>
          <p:nvPr/>
        </p:nvSpPr>
        <p:spPr>
          <a:xfrm>
            <a:off x="8610848" y="3098302"/>
            <a:ext cx="2949677" cy="629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i="1" dirty="0"/>
              <a:t>Training, skills development</a:t>
            </a:r>
            <a:endParaRPr lang="hu-HU" b="1" i="1" dirty="0"/>
          </a:p>
        </p:txBody>
      </p:sp>
      <p:sp>
        <p:nvSpPr>
          <p:cNvPr id="10" name="Lefelé nyíl 9"/>
          <p:cNvSpPr/>
          <p:nvPr/>
        </p:nvSpPr>
        <p:spPr>
          <a:xfrm>
            <a:off x="10085687" y="3794390"/>
            <a:ext cx="484632" cy="5748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Szövegdoboz 10"/>
          <p:cNvSpPr txBox="1"/>
          <p:nvPr/>
        </p:nvSpPr>
        <p:spPr>
          <a:xfrm>
            <a:off x="8126858" y="4436045"/>
            <a:ext cx="3917658" cy="1754326"/>
          </a:xfrm>
          <a:prstGeom prst="rect">
            <a:avLst/>
          </a:prstGeom>
          <a:solidFill>
            <a:schemeClr val="accent6">
              <a:lumMod val="40000"/>
              <a:lumOff val="60000"/>
            </a:schemeClr>
          </a:solidFill>
          <a:ln>
            <a:solidFill>
              <a:schemeClr val="accent2">
                <a:lumMod val="75000"/>
              </a:schemeClr>
            </a:solidFill>
          </a:ln>
        </p:spPr>
        <p:txBody>
          <a:bodyPr wrap="square" rtlCol="0">
            <a:spAutoFit/>
          </a:bodyPr>
          <a:lstStyle/>
          <a:p>
            <a:pPr marL="285750" indent="-285750">
              <a:buFont typeface="Wingdings" panose="05000000000000000000" pitchFamily="2" charset="2"/>
              <a:buChar char="§"/>
            </a:pPr>
            <a:r>
              <a:rPr lang="en-US" dirty="0"/>
              <a:t>Developing basic </a:t>
            </a:r>
            <a:r>
              <a:rPr lang="en-US" dirty="0" smtClean="0"/>
              <a:t>skills</a:t>
            </a:r>
            <a:endParaRPr lang="hu-HU" dirty="0" smtClean="0"/>
          </a:p>
          <a:p>
            <a:pPr marL="285750" indent="-285750">
              <a:buFont typeface="Wingdings" panose="05000000000000000000" pitchFamily="2" charset="2"/>
              <a:buChar char="§"/>
            </a:pPr>
            <a:r>
              <a:rPr lang="en-US" dirty="0" smtClean="0"/>
              <a:t>Completion </a:t>
            </a:r>
            <a:r>
              <a:rPr lang="en-US" dirty="0"/>
              <a:t>of primary or secondary education </a:t>
            </a:r>
            <a:endParaRPr lang="hu-HU" dirty="0" smtClean="0"/>
          </a:p>
          <a:p>
            <a:pPr marL="285750" indent="-285750">
              <a:buFont typeface="Wingdings" panose="05000000000000000000" pitchFamily="2" charset="2"/>
              <a:buChar char="§"/>
            </a:pPr>
            <a:r>
              <a:rPr lang="en-US" dirty="0" smtClean="0"/>
              <a:t>Retraining</a:t>
            </a:r>
            <a:endParaRPr lang="hu-HU" dirty="0" smtClean="0"/>
          </a:p>
          <a:p>
            <a:pPr marL="285750" indent="-285750">
              <a:buFont typeface="Wingdings" panose="05000000000000000000" pitchFamily="2" charset="2"/>
              <a:buChar char="§"/>
            </a:pPr>
            <a:r>
              <a:rPr lang="en-US" dirty="0" smtClean="0"/>
              <a:t>Acquiring </a:t>
            </a:r>
            <a:r>
              <a:rPr lang="en-US" dirty="0"/>
              <a:t>computer skills, etc</a:t>
            </a:r>
            <a:r>
              <a:rPr lang="en-US" dirty="0" smtClean="0"/>
              <a:t>.</a:t>
            </a:r>
            <a:endParaRPr lang="hu-HU" dirty="0" smtClean="0"/>
          </a:p>
          <a:p>
            <a:pPr marL="285750" indent="-285750">
              <a:buFont typeface="Wingdings" panose="05000000000000000000" pitchFamily="2" charset="2"/>
              <a:buChar char="§"/>
            </a:pPr>
            <a:r>
              <a:rPr lang="en-US" dirty="0" smtClean="0"/>
              <a:t>Curricular </a:t>
            </a:r>
            <a:r>
              <a:rPr lang="en-US" dirty="0"/>
              <a:t>professions</a:t>
            </a:r>
            <a:endParaRPr lang="hu-HU" dirty="0"/>
          </a:p>
        </p:txBody>
      </p:sp>
      <p:sp>
        <p:nvSpPr>
          <p:cNvPr id="7" name="Rectangle 1"/>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hu-HU" altLang="hu-HU"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u-HU" altLang="hu-H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0041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2059857" y="335673"/>
            <a:ext cx="4375355" cy="400110"/>
          </a:xfrm>
          <a:prstGeom prst="rect">
            <a:avLst/>
          </a:prstGeom>
          <a:solidFill>
            <a:schemeClr val="accent6">
              <a:lumMod val="20000"/>
              <a:lumOff val="80000"/>
            </a:schemeClr>
          </a:solidFill>
        </p:spPr>
        <p:txBody>
          <a:bodyPr wrap="square">
            <a:spAutoFit/>
          </a:bodyPr>
          <a:lstStyle/>
          <a:p>
            <a:pPr marL="457200" algn="ctr">
              <a:spcAft>
                <a:spcPts val="0"/>
              </a:spcAft>
            </a:pPr>
            <a:r>
              <a:rPr lang="hu-HU" sz="2000" b="1" i="1" dirty="0" err="1" smtClean="0">
                <a:latin typeface="Calibri" panose="020F0502020204030204" pitchFamily="34" charset="0"/>
                <a:ea typeface="Times New Roman" panose="02020603050405020304" pitchFamily="18" charset="0"/>
              </a:rPr>
              <a:t>Workers</a:t>
            </a:r>
            <a:r>
              <a:rPr lang="hu-HU" sz="2000" b="1" i="1" dirty="0" smtClean="0">
                <a:latin typeface="Calibri" panose="020F0502020204030204" pitchFamily="34" charset="0"/>
                <a:ea typeface="Times New Roman" panose="02020603050405020304" pitchFamily="18" charset="0"/>
              </a:rPr>
              <a:t>’ </a:t>
            </a:r>
            <a:r>
              <a:rPr lang="hu-HU" sz="2000" b="1" i="1" dirty="0" err="1" smtClean="0">
                <a:latin typeface="Calibri" panose="020F0502020204030204" pitchFamily="34" charset="0"/>
                <a:ea typeface="Times New Roman" panose="02020603050405020304" pitchFamily="18" charset="0"/>
              </a:rPr>
              <a:t>needs</a:t>
            </a:r>
            <a:r>
              <a:rPr lang="hu-HU" sz="2000" b="1" i="1" dirty="0" smtClean="0">
                <a:latin typeface="Calibri" panose="020F0502020204030204" pitchFamily="34" charset="0"/>
                <a:ea typeface="Times New Roman" panose="02020603050405020304" pitchFamily="18" charset="0"/>
              </a:rPr>
              <a:t> </a:t>
            </a:r>
            <a:r>
              <a:rPr lang="hu-HU" sz="2000" b="1" i="1" dirty="0" err="1" smtClean="0">
                <a:latin typeface="Calibri" panose="020F0502020204030204" pitchFamily="34" charset="0"/>
                <a:ea typeface="Times New Roman" panose="02020603050405020304" pitchFamily="18" charset="0"/>
              </a:rPr>
              <a:t>assessment</a:t>
            </a:r>
            <a:endParaRPr lang="hu-HU" sz="2000" dirty="0">
              <a:latin typeface="Times New Roman" panose="02020603050405020304" pitchFamily="18" charset="0"/>
              <a:ea typeface="Times New Roman" panose="02020603050405020304" pitchFamily="18" charset="0"/>
            </a:endParaRPr>
          </a:p>
        </p:txBody>
      </p:sp>
      <p:sp>
        <p:nvSpPr>
          <p:cNvPr id="3" name="Lefelé nyíl 2"/>
          <p:cNvSpPr/>
          <p:nvPr/>
        </p:nvSpPr>
        <p:spPr>
          <a:xfrm>
            <a:off x="2428567" y="790240"/>
            <a:ext cx="484632" cy="867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aphicFrame>
        <p:nvGraphicFramePr>
          <p:cNvPr id="7" name="Táblázat 6"/>
          <p:cNvGraphicFramePr>
            <a:graphicFrameLocks noGrp="1"/>
          </p:cNvGraphicFramePr>
          <p:nvPr>
            <p:extLst>
              <p:ext uri="{D42A27DB-BD31-4B8C-83A1-F6EECF244321}">
                <p14:modId xmlns:p14="http://schemas.microsoft.com/office/powerpoint/2010/main" val="1298382463"/>
              </p:ext>
            </p:extLst>
          </p:nvPr>
        </p:nvGraphicFramePr>
        <p:xfrm>
          <a:off x="275304" y="1725479"/>
          <a:ext cx="11366090" cy="5152777"/>
        </p:xfrm>
        <a:graphic>
          <a:graphicData uri="http://schemas.openxmlformats.org/drawingml/2006/table">
            <a:tbl>
              <a:tblPr firstRow="1" firstCol="1" bandRow="1">
                <a:tableStyleId>{5C22544A-7EE6-4342-B048-85BDC9FD1C3A}</a:tableStyleId>
              </a:tblPr>
              <a:tblGrid>
                <a:gridCol w="9062017">
                  <a:extLst>
                    <a:ext uri="{9D8B030D-6E8A-4147-A177-3AD203B41FA5}">
                      <a16:colId xmlns:a16="http://schemas.microsoft.com/office/drawing/2014/main" val="165367779"/>
                    </a:ext>
                  </a:extLst>
                </a:gridCol>
                <a:gridCol w="1244225">
                  <a:extLst>
                    <a:ext uri="{9D8B030D-6E8A-4147-A177-3AD203B41FA5}">
                      <a16:colId xmlns:a16="http://schemas.microsoft.com/office/drawing/2014/main" val="4080145306"/>
                    </a:ext>
                  </a:extLst>
                </a:gridCol>
                <a:gridCol w="1059848">
                  <a:extLst>
                    <a:ext uri="{9D8B030D-6E8A-4147-A177-3AD203B41FA5}">
                      <a16:colId xmlns:a16="http://schemas.microsoft.com/office/drawing/2014/main" val="4124368438"/>
                    </a:ext>
                  </a:extLst>
                </a:gridCol>
              </a:tblGrid>
              <a:tr h="403462">
                <a:tc>
                  <a:txBody>
                    <a:bodyPr/>
                    <a:lstStyle/>
                    <a:p>
                      <a:pPr>
                        <a:lnSpc>
                          <a:spcPct val="107000"/>
                        </a:lnSpc>
                        <a:spcAft>
                          <a:spcPts val="0"/>
                        </a:spcAft>
                      </a:pPr>
                      <a:r>
                        <a:rPr lang="en-US" sz="2800" dirty="0" smtClean="0">
                          <a:effectLst/>
                        </a:rPr>
                        <a:t>Workshops - which workshop would you like to attend?</a:t>
                      </a:r>
                      <a:endParaRPr lang="hu-H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hu-HU" sz="2800" dirty="0" err="1" smtClean="0">
                          <a:effectLst/>
                        </a:rPr>
                        <a:t>Yes</a:t>
                      </a:r>
                      <a:endParaRPr lang="hu-H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hu-HU" sz="2800" dirty="0" smtClean="0">
                          <a:effectLst/>
                        </a:rPr>
                        <a:t>No</a:t>
                      </a:r>
                      <a:endParaRPr lang="hu-H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1933120"/>
                  </a:ext>
                </a:extLst>
              </a:tr>
              <a:tr h="384896">
                <a:tc>
                  <a:txBody>
                    <a:bodyPr/>
                    <a:lstStyle/>
                    <a:p>
                      <a:pPr>
                        <a:lnSpc>
                          <a:spcPct val="107000"/>
                        </a:lnSpc>
                        <a:spcAft>
                          <a:spcPts val="0"/>
                        </a:spcAft>
                      </a:pPr>
                      <a:r>
                        <a:rPr lang="hu-HU" sz="2400" dirty="0" smtClean="0">
                          <a:effectLst/>
                        </a:rPr>
                        <a:t>CV </a:t>
                      </a:r>
                      <a:r>
                        <a:rPr lang="hu-HU" sz="2400" dirty="0" err="1" smtClean="0">
                          <a:effectLst/>
                        </a:rPr>
                        <a:t>writing</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5273895"/>
                  </a:ext>
                </a:extLst>
              </a:tr>
              <a:tr h="384896">
                <a:tc>
                  <a:txBody>
                    <a:bodyPr/>
                    <a:lstStyle/>
                    <a:p>
                      <a:pPr>
                        <a:lnSpc>
                          <a:spcPct val="107000"/>
                        </a:lnSpc>
                        <a:spcAft>
                          <a:spcPts val="0"/>
                        </a:spcAft>
                      </a:pPr>
                      <a:r>
                        <a:rPr lang="hu-HU" sz="2400" dirty="0" smtClean="0">
                          <a:effectLst/>
                        </a:rPr>
                        <a:t>Job </a:t>
                      </a:r>
                      <a:r>
                        <a:rPr lang="hu-HU" sz="2400" dirty="0" err="1" smtClean="0">
                          <a:effectLst/>
                        </a:rPr>
                        <a:t>interview</a:t>
                      </a:r>
                      <a:r>
                        <a:rPr lang="hu-HU" sz="2400" dirty="0" smtClean="0">
                          <a:effectLst/>
                        </a:rPr>
                        <a:t> </a:t>
                      </a:r>
                      <a:r>
                        <a:rPr lang="hu-HU" sz="2400" dirty="0" err="1" smtClean="0">
                          <a:effectLst/>
                        </a:rPr>
                        <a:t>training</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4273391"/>
                  </a:ext>
                </a:extLst>
              </a:tr>
              <a:tr h="384896">
                <a:tc>
                  <a:txBody>
                    <a:bodyPr/>
                    <a:lstStyle/>
                    <a:p>
                      <a:pPr>
                        <a:lnSpc>
                          <a:spcPct val="107000"/>
                        </a:lnSpc>
                        <a:spcAft>
                          <a:spcPts val="0"/>
                        </a:spcAft>
                      </a:pPr>
                      <a:r>
                        <a:rPr lang="hu-HU" sz="2400" dirty="0" err="1" smtClean="0">
                          <a:effectLst/>
                        </a:rPr>
                        <a:t>Carreer</a:t>
                      </a:r>
                      <a:r>
                        <a:rPr lang="hu-HU" sz="2400" dirty="0" smtClean="0">
                          <a:effectLst/>
                        </a:rPr>
                        <a:t> </a:t>
                      </a:r>
                      <a:r>
                        <a:rPr lang="hu-HU" sz="2400" dirty="0" err="1" smtClean="0">
                          <a:effectLst/>
                        </a:rPr>
                        <a:t>planning</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2913756"/>
                  </a:ext>
                </a:extLst>
              </a:tr>
              <a:tr h="384896">
                <a:tc>
                  <a:txBody>
                    <a:bodyPr/>
                    <a:lstStyle/>
                    <a:p>
                      <a:pPr>
                        <a:lnSpc>
                          <a:spcPct val="107000"/>
                        </a:lnSpc>
                        <a:spcAft>
                          <a:spcPts val="0"/>
                        </a:spcAft>
                      </a:pPr>
                      <a:r>
                        <a:rPr lang="en-US" sz="2400" dirty="0" smtClean="0">
                          <a:effectLst/>
                        </a:rPr>
                        <a:t>Training in support of primary/secondary education</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5415119"/>
                  </a:ext>
                </a:extLst>
              </a:tr>
              <a:tr h="384896">
                <a:tc>
                  <a:txBody>
                    <a:bodyPr/>
                    <a:lstStyle/>
                    <a:p>
                      <a:pPr>
                        <a:lnSpc>
                          <a:spcPct val="107000"/>
                        </a:lnSpc>
                        <a:spcAft>
                          <a:spcPts val="0"/>
                        </a:spcAft>
                      </a:pPr>
                      <a:r>
                        <a:rPr lang="hu-HU" sz="2400" dirty="0" smtClean="0">
                          <a:effectLst/>
                        </a:rPr>
                        <a:t>Basic Computer</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4944498"/>
                  </a:ext>
                </a:extLst>
              </a:tr>
              <a:tr h="384896">
                <a:tc>
                  <a:txBody>
                    <a:bodyPr/>
                    <a:lstStyle/>
                    <a:p>
                      <a:pPr>
                        <a:lnSpc>
                          <a:spcPct val="107000"/>
                        </a:lnSpc>
                        <a:spcAft>
                          <a:spcPts val="0"/>
                        </a:spcAft>
                      </a:pPr>
                      <a:r>
                        <a:rPr lang="hu-HU" sz="2400" dirty="0" smtClean="0">
                          <a:effectLst/>
                        </a:rPr>
                        <a:t>Advanced Computer</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7688971"/>
                  </a:ext>
                </a:extLst>
              </a:tr>
              <a:tr h="384896">
                <a:tc>
                  <a:txBody>
                    <a:bodyPr/>
                    <a:lstStyle/>
                    <a:p>
                      <a:pPr>
                        <a:lnSpc>
                          <a:spcPct val="107000"/>
                        </a:lnSpc>
                        <a:spcAft>
                          <a:spcPts val="0"/>
                        </a:spcAft>
                      </a:pPr>
                      <a:r>
                        <a:rPr lang="en-GB" sz="2400" dirty="0" smtClean="0">
                          <a:effectLst/>
                        </a:rPr>
                        <a:t>Starting your own business</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3957291"/>
                  </a:ext>
                </a:extLst>
              </a:tr>
              <a:tr h="384896">
                <a:tc>
                  <a:txBody>
                    <a:bodyPr/>
                    <a:lstStyle/>
                    <a:p>
                      <a:r>
                        <a:rPr lang="hu-HU" sz="1800" b="0" i="0" kern="1200" dirty="0" err="1" smtClean="0">
                          <a:solidFill>
                            <a:schemeClr val="lt1"/>
                          </a:solidFill>
                          <a:effectLst/>
                          <a:latin typeface="+mn-lt"/>
                          <a:ea typeface="+mn-ea"/>
                          <a:cs typeface="+mn-cs"/>
                        </a:rPr>
                        <a:t>Information</a:t>
                      </a:r>
                      <a:r>
                        <a:rPr lang="hu-HU" sz="1800" b="0" i="0" kern="1200" dirty="0" smtClean="0">
                          <a:solidFill>
                            <a:schemeClr val="lt1"/>
                          </a:solidFill>
                          <a:effectLst/>
                          <a:latin typeface="+mn-lt"/>
                          <a:ea typeface="+mn-ea"/>
                          <a:cs typeface="+mn-cs"/>
                        </a:rPr>
                        <a:t> </a:t>
                      </a:r>
                      <a:r>
                        <a:rPr lang="hu-HU" sz="1800" b="0" i="0" kern="1200" dirty="0" err="1" smtClean="0">
                          <a:solidFill>
                            <a:schemeClr val="lt1"/>
                          </a:solidFill>
                          <a:effectLst/>
                          <a:latin typeface="+mn-lt"/>
                          <a:ea typeface="+mn-ea"/>
                          <a:cs typeface="+mn-cs"/>
                        </a:rPr>
                        <a:t>on</a:t>
                      </a:r>
                      <a:r>
                        <a:rPr lang="hu-HU" sz="1800" b="0" i="0" kern="1200" dirty="0" smtClean="0">
                          <a:solidFill>
                            <a:schemeClr val="lt1"/>
                          </a:solidFill>
                          <a:effectLst/>
                          <a:latin typeface="+mn-lt"/>
                          <a:ea typeface="+mn-ea"/>
                          <a:cs typeface="+mn-cs"/>
                        </a:rPr>
                        <a:t> </a:t>
                      </a:r>
                      <a:r>
                        <a:rPr lang="hu-HU" sz="1800" b="0" i="0" kern="1200" dirty="0" err="1" smtClean="0">
                          <a:solidFill>
                            <a:schemeClr val="lt1"/>
                          </a:solidFill>
                          <a:effectLst/>
                          <a:latin typeface="+mn-lt"/>
                          <a:ea typeface="+mn-ea"/>
                          <a:cs typeface="+mn-cs"/>
                        </a:rPr>
                        <a:t>unemployment</a:t>
                      </a:r>
                      <a:r>
                        <a:rPr lang="hu-HU" sz="1800" b="0" i="0" kern="1200" dirty="0" smtClean="0">
                          <a:solidFill>
                            <a:schemeClr val="lt1"/>
                          </a:solidFill>
                          <a:effectLst/>
                          <a:latin typeface="+mn-lt"/>
                          <a:ea typeface="+mn-ea"/>
                          <a:cs typeface="+mn-cs"/>
                        </a:rPr>
                        <a:t> </a:t>
                      </a:r>
                      <a:r>
                        <a:rPr lang="hu-HU" sz="1800" b="0" i="0" kern="1200" dirty="0" err="1" smtClean="0">
                          <a:solidFill>
                            <a:schemeClr val="lt1"/>
                          </a:solidFill>
                          <a:effectLst/>
                          <a:latin typeface="+mn-lt"/>
                          <a:ea typeface="+mn-ea"/>
                          <a:cs typeface="+mn-cs"/>
                        </a:rPr>
                        <a:t>benefits</a:t>
                      </a:r>
                      <a:endParaRPr lang="hu-HU" sz="1800" b="0" i="0" kern="1200" dirty="0">
                        <a:solidFill>
                          <a:schemeClr val="lt1"/>
                        </a:solidFill>
                        <a:effectLst/>
                        <a:latin typeface="+mn-lt"/>
                        <a:ea typeface="+mn-ea"/>
                        <a:cs typeface="+mn-cs"/>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039968"/>
                  </a:ext>
                </a:extLst>
              </a:tr>
              <a:tr h="384896">
                <a:tc>
                  <a:txBody>
                    <a:bodyPr/>
                    <a:lstStyle/>
                    <a:p>
                      <a:pPr>
                        <a:lnSpc>
                          <a:spcPct val="107000"/>
                        </a:lnSpc>
                        <a:spcAft>
                          <a:spcPts val="0"/>
                        </a:spcAft>
                      </a:pPr>
                      <a:r>
                        <a:rPr lang="en-GB" sz="2400" dirty="0" smtClean="0">
                          <a:effectLst/>
                        </a:rPr>
                        <a:t>Stress</a:t>
                      </a:r>
                      <a:r>
                        <a:rPr lang="hu-HU" sz="2400" dirty="0" smtClean="0">
                          <a:effectLst/>
                        </a:rPr>
                        <a:t> management</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9281956"/>
                  </a:ext>
                </a:extLst>
              </a:tr>
              <a:tr h="384896">
                <a:tc>
                  <a:txBody>
                    <a:bodyPr/>
                    <a:lstStyle/>
                    <a:p>
                      <a:pPr>
                        <a:lnSpc>
                          <a:spcPct val="107000"/>
                        </a:lnSpc>
                        <a:spcAft>
                          <a:spcPts val="0"/>
                        </a:spcAft>
                      </a:pPr>
                      <a:r>
                        <a:rPr lang="hu-HU" sz="2400" dirty="0" err="1" smtClean="0">
                          <a:effectLst/>
                        </a:rPr>
                        <a:t>Family</a:t>
                      </a:r>
                      <a:r>
                        <a:rPr lang="hu-HU" sz="2400" dirty="0" smtClean="0">
                          <a:effectLst/>
                        </a:rPr>
                        <a:t> </a:t>
                      </a:r>
                      <a:r>
                        <a:rPr lang="hu-HU" sz="2400" dirty="0" err="1" smtClean="0">
                          <a:effectLst/>
                        </a:rPr>
                        <a:t>counselling</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9465255"/>
                  </a:ext>
                </a:extLst>
              </a:tr>
              <a:tr h="384896">
                <a:tc>
                  <a:txBody>
                    <a:bodyPr/>
                    <a:lstStyle/>
                    <a:p>
                      <a:pPr>
                        <a:lnSpc>
                          <a:spcPct val="107000"/>
                        </a:lnSpc>
                        <a:spcAft>
                          <a:spcPts val="0"/>
                        </a:spcAft>
                      </a:pPr>
                      <a:r>
                        <a:rPr lang="hu-HU" sz="2400" dirty="0" err="1" smtClean="0">
                          <a:effectLst/>
                        </a:rPr>
                        <a:t>Others</a:t>
                      </a:r>
                      <a:r>
                        <a:rPr lang="hu-HU" sz="2400" dirty="0" smtClean="0">
                          <a:effectLst/>
                        </a:rPr>
                        <a:t>, </a:t>
                      </a:r>
                      <a:r>
                        <a:rPr lang="hu-HU" sz="2400" dirty="0" err="1" smtClean="0">
                          <a:effectLst/>
                        </a:rPr>
                        <a:t>like</a:t>
                      </a:r>
                      <a:r>
                        <a:rPr lang="hu-HU" sz="2400" dirty="0" smtClean="0">
                          <a:effectLst/>
                        </a:rPr>
                        <a:t> </a:t>
                      </a:r>
                      <a:r>
                        <a:rPr lang="hu-HU" sz="2400" dirty="0" err="1" smtClean="0">
                          <a:effectLst/>
                        </a:rPr>
                        <a:t>information</a:t>
                      </a:r>
                      <a:r>
                        <a:rPr lang="hu-HU" sz="2400" dirty="0" smtClean="0">
                          <a:effectLst/>
                        </a:rPr>
                        <a:t> </a:t>
                      </a:r>
                      <a:r>
                        <a:rPr lang="hu-HU" sz="2400" dirty="0" err="1" smtClean="0">
                          <a:effectLst/>
                        </a:rPr>
                        <a:t>on</a:t>
                      </a:r>
                      <a:r>
                        <a:rPr lang="hu-HU" sz="2400" dirty="0" smtClean="0">
                          <a:effectLst/>
                        </a:rPr>
                        <a:t> </a:t>
                      </a:r>
                      <a:r>
                        <a:rPr lang="hu-HU" sz="2400" dirty="0" err="1" smtClean="0">
                          <a:effectLst/>
                        </a:rPr>
                        <a:t>pensions</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4566933"/>
                  </a:ext>
                </a:extLst>
              </a:tr>
              <a:tr h="384896">
                <a:tc>
                  <a:txBody>
                    <a:bodyPr/>
                    <a:lstStyle/>
                    <a:p>
                      <a:pPr>
                        <a:lnSpc>
                          <a:spcPct val="107000"/>
                        </a:lnSpc>
                        <a:spcAft>
                          <a:spcPts val="0"/>
                        </a:spcAft>
                      </a:pPr>
                      <a:r>
                        <a:rPr lang="hu-HU" sz="2400" dirty="0" err="1" smtClean="0">
                          <a:effectLst/>
                        </a:rPr>
                        <a:t>Other</a:t>
                      </a:r>
                      <a:r>
                        <a:rPr lang="hu-HU" sz="2400" dirty="0" smtClean="0">
                          <a:effectLst/>
                        </a:rPr>
                        <a:t> </a:t>
                      </a:r>
                      <a:r>
                        <a:rPr lang="hu-HU" sz="2400" dirty="0" err="1" smtClean="0">
                          <a:effectLst/>
                        </a:rPr>
                        <a:t>proposals</a:t>
                      </a:r>
                      <a:r>
                        <a:rPr lang="hu-HU" sz="2400" dirty="0" smtClean="0">
                          <a:effectLst/>
                        </a:rPr>
                        <a:t>, </a:t>
                      </a:r>
                      <a:r>
                        <a:rPr lang="hu-HU" sz="2400" dirty="0" err="1" smtClean="0">
                          <a:effectLst/>
                        </a:rPr>
                        <a:t>ideas</a:t>
                      </a:r>
                      <a:r>
                        <a:rPr lang="hu-HU" sz="2400" dirty="0" smtClean="0">
                          <a:effectLst/>
                        </a:rPr>
                        <a:t>:</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rPr>
                        <a:t> </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rPr>
                        <a:t> </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9220749"/>
                  </a:ext>
                </a:extLst>
              </a:tr>
            </a:tbl>
          </a:graphicData>
        </a:graphic>
      </p:graphicFrame>
      <p:sp>
        <p:nvSpPr>
          <p:cNvPr id="8" name="Lefelé nyíl 7"/>
          <p:cNvSpPr/>
          <p:nvPr/>
        </p:nvSpPr>
        <p:spPr>
          <a:xfrm>
            <a:off x="4247535" y="790240"/>
            <a:ext cx="484632" cy="867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Lefelé nyíl 8"/>
          <p:cNvSpPr/>
          <p:nvPr/>
        </p:nvSpPr>
        <p:spPr>
          <a:xfrm>
            <a:off x="5824187" y="803507"/>
            <a:ext cx="484632" cy="8542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6369049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938992"/>
          </a:xfrm>
          <a:prstGeom prst="rect">
            <a:avLst/>
          </a:prstGeom>
          <a:solidFill>
            <a:schemeClr val="accent4"/>
          </a:solidFill>
        </p:spPr>
        <p:txBody>
          <a:bodyPr wrap="square" rtlCol="0">
            <a:spAutoFit/>
          </a:bodyPr>
          <a:lstStyle/>
          <a:p>
            <a:pPr algn="ctr"/>
            <a:r>
              <a:rPr lang="hu-HU" sz="6000" b="1" dirty="0" err="1" smtClean="0"/>
              <a:t>Coping</a:t>
            </a:r>
            <a:r>
              <a:rPr lang="hu-HU" sz="6000" b="1" dirty="0" smtClean="0"/>
              <a:t> </a:t>
            </a:r>
            <a:r>
              <a:rPr lang="hu-HU" sz="6000" b="1" dirty="0" err="1" smtClean="0"/>
              <a:t>with</a:t>
            </a:r>
            <a:r>
              <a:rPr lang="hu-HU" sz="6000" b="1" dirty="0" smtClean="0"/>
              <a:t> </a:t>
            </a:r>
            <a:r>
              <a:rPr lang="hu-HU" sz="6000" b="1" dirty="0" err="1" smtClean="0"/>
              <a:t>change</a:t>
            </a:r>
            <a:r>
              <a:rPr lang="hu-HU" sz="6000" b="1" dirty="0" smtClean="0"/>
              <a:t> </a:t>
            </a:r>
            <a:r>
              <a:rPr lang="hu-HU" sz="6000" b="1" dirty="0" err="1" smtClean="0"/>
              <a:t>on</a:t>
            </a:r>
            <a:r>
              <a:rPr lang="hu-HU" sz="6000" b="1" dirty="0" smtClean="0"/>
              <a:t> </a:t>
            </a:r>
            <a:r>
              <a:rPr lang="hu-HU" sz="6000" b="1" dirty="0" err="1" smtClean="0"/>
              <a:t>the</a:t>
            </a:r>
            <a:r>
              <a:rPr lang="hu-HU" sz="6000" b="1" dirty="0" smtClean="0"/>
              <a:t> part of </a:t>
            </a:r>
            <a:r>
              <a:rPr lang="hu-HU" sz="6000" b="1" dirty="0" err="1" smtClean="0"/>
              <a:t>the</a:t>
            </a:r>
            <a:r>
              <a:rPr lang="hu-HU" sz="6000" b="1" dirty="0" smtClean="0"/>
              <a:t> </a:t>
            </a:r>
            <a:r>
              <a:rPr lang="hu-HU" sz="6000" b="1" dirty="0" err="1" smtClean="0"/>
              <a:t>worker</a:t>
            </a:r>
            <a:endParaRPr lang="hu-HU" sz="6000" b="1" dirty="0"/>
          </a:p>
        </p:txBody>
      </p:sp>
      <p:sp>
        <p:nvSpPr>
          <p:cNvPr id="3" name="Rectangle 1"/>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hu-HU" altLang="hu-HU"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u-HU" altLang="hu-H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394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6">
              <a:lumMod val="20000"/>
              <a:lumOff val="80000"/>
            </a:schemeClr>
          </a:solidFill>
        </p:spPr>
        <p:txBody>
          <a:bodyPr/>
          <a:lstStyle/>
          <a:p>
            <a:r>
              <a:rPr lang="hu-HU" dirty="0" smtClean="0">
                <a:latin typeface="+mn-lt"/>
              </a:rPr>
              <a:t>INTRODUCTION</a:t>
            </a:r>
            <a:endParaRPr lang="hu-HU" dirty="0">
              <a:latin typeface="+mn-lt"/>
            </a:endParaRPr>
          </a:p>
        </p:txBody>
      </p:sp>
      <p:sp>
        <p:nvSpPr>
          <p:cNvPr id="3" name="Tartalom helye 2"/>
          <p:cNvSpPr>
            <a:spLocks noGrp="1"/>
          </p:cNvSpPr>
          <p:nvPr>
            <p:ph idx="1"/>
          </p:nvPr>
        </p:nvSpPr>
        <p:spPr>
          <a:solidFill>
            <a:schemeClr val="accent4">
              <a:lumMod val="20000"/>
              <a:lumOff val="80000"/>
            </a:schemeClr>
          </a:solidFill>
          <a:ln>
            <a:solidFill>
              <a:srgbClr val="FFC000"/>
            </a:solidFill>
          </a:ln>
        </p:spPr>
        <p:txBody>
          <a:bodyPr>
            <a:normAutofit fontScale="92500" lnSpcReduction="10000"/>
          </a:bodyPr>
          <a:lstStyle/>
          <a:p>
            <a:r>
              <a:rPr lang="en-US" dirty="0"/>
              <a:t>Change management is becoming an increasingly popular topic also for SMEs. If a company is unable to implement change, it will not be able to innovate and adapt at the right pace. If a company fails to adapt to market processes and new technologies, whether it is an SME or a large company, it will fail. Technological change can happen very quickly, affecting work processes, people interactions and even the core activities of the business. </a:t>
            </a:r>
            <a:endParaRPr lang="hu-HU" dirty="0" smtClean="0"/>
          </a:p>
          <a:p>
            <a:r>
              <a:rPr lang="en-US" dirty="0" smtClean="0"/>
              <a:t>While </a:t>
            </a:r>
            <a:r>
              <a:rPr lang="en-US" dirty="0"/>
              <a:t>technological and market challenges can be prepared for, there are sudden changes that cannot. This was the case with the pandemic COVID-19 crisis, or the current energy crisis, the explosive devaluation of the currency in Hungary, inflation and the associated changes in the internal market. </a:t>
            </a:r>
            <a:endParaRPr lang="hu-HU" dirty="0" smtClean="0"/>
          </a:p>
          <a:p>
            <a:r>
              <a:rPr lang="en-US" dirty="0" smtClean="0"/>
              <a:t>Effective </a:t>
            </a:r>
            <a:r>
              <a:rPr lang="en-US" dirty="0"/>
              <a:t>change management can facilitate survival.</a:t>
            </a:r>
            <a:endParaRPr lang="hu-HU" dirty="0"/>
          </a:p>
        </p:txBody>
      </p:sp>
    </p:spTree>
    <p:extLst>
      <p:ext uri="{BB962C8B-B14F-4D97-AF65-F5344CB8AC3E}">
        <p14:creationId xmlns:p14="http://schemas.microsoft.com/office/powerpoint/2010/main" val="11065998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52284" y="877455"/>
            <a:ext cx="2821858" cy="523220"/>
          </a:xfrm>
          <a:prstGeom prst="rect">
            <a:avLst/>
          </a:prstGeom>
          <a:solidFill>
            <a:schemeClr val="accent6">
              <a:lumMod val="20000"/>
              <a:lumOff val="80000"/>
            </a:schemeClr>
          </a:solidFill>
          <a:ln>
            <a:solidFill>
              <a:schemeClr val="accent2">
                <a:lumMod val="75000"/>
              </a:schemeClr>
            </a:solidFill>
          </a:ln>
        </p:spPr>
        <p:txBody>
          <a:bodyPr wrap="square" rtlCol="0">
            <a:spAutoFit/>
          </a:bodyPr>
          <a:lstStyle/>
          <a:p>
            <a:pPr algn="ctr"/>
            <a:r>
              <a:rPr lang="hu-HU" sz="2800" b="1" dirty="0" err="1" smtClean="0"/>
              <a:t>Coping</a:t>
            </a:r>
            <a:endParaRPr lang="hu-HU" sz="2800" b="1" dirty="0"/>
          </a:p>
        </p:txBody>
      </p:sp>
      <p:sp>
        <p:nvSpPr>
          <p:cNvPr id="5" name="Szövegdoboz 4"/>
          <p:cNvSpPr txBox="1"/>
          <p:nvPr/>
        </p:nvSpPr>
        <p:spPr>
          <a:xfrm>
            <a:off x="3431459" y="877455"/>
            <a:ext cx="7438600" cy="1754326"/>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marL="285750" indent="-285750">
              <a:buFont typeface="Wingdings" panose="05000000000000000000" pitchFamily="2" charset="2"/>
              <a:buChar char="§"/>
            </a:pPr>
            <a:r>
              <a:rPr lang="en-US" dirty="0"/>
              <a:t>Recommendations and materials on change management are usually prepared from the employer's, entrepreneur's and management's point of view. </a:t>
            </a:r>
            <a:endParaRPr lang="hu-HU" dirty="0" smtClean="0"/>
          </a:p>
          <a:p>
            <a:pPr marL="285750" indent="-285750">
              <a:buFont typeface="Wingdings" panose="05000000000000000000" pitchFamily="2" charset="2"/>
              <a:buChar char="§"/>
            </a:pPr>
            <a:r>
              <a:rPr lang="en-US" dirty="0" smtClean="0"/>
              <a:t>However</a:t>
            </a:r>
            <a:r>
              <a:rPr lang="en-US" dirty="0"/>
              <a:t>, change management also applies to the employee. </a:t>
            </a:r>
            <a:endParaRPr lang="hu-HU" dirty="0" smtClean="0"/>
          </a:p>
          <a:p>
            <a:pPr marL="285750" indent="-285750">
              <a:buFont typeface="Wingdings" panose="05000000000000000000" pitchFamily="2" charset="2"/>
              <a:buChar char="§"/>
            </a:pPr>
            <a:r>
              <a:rPr lang="en-US" dirty="0" smtClean="0"/>
              <a:t>They </a:t>
            </a:r>
            <a:r>
              <a:rPr lang="en-US" dirty="0"/>
              <a:t>have to cope with the psychological burden of becoming unemployed, even if it is not unexpected.</a:t>
            </a:r>
            <a:endParaRPr lang="hu-HU" dirty="0"/>
          </a:p>
        </p:txBody>
      </p:sp>
      <p:sp>
        <p:nvSpPr>
          <p:cNvPr id="7" name="Szövegdoboz 6"/>
          <p:cNvSpPr txBox="1"/>
          <p:nvPr/>
        </p:nvSpPr>
        <p:spPr>
          <a:xfrm>
            <a:off x="555422" y="2971533"/>
            <a:ext cx="2743200" cy="646331"/>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hu-HU" b="1" dirty="0"/>
              <a:t>Megküzdés a munkahely </a:t>
            </a:r>
            <a:r>
              <a:rPr lang="hu-HU" b="1" dirty="0" smtClean="0"/>
              <a:t>elvesztésével</a:t>
            </a:r>
            <a:endParaRPr lang="hu-HU" b="1" dirty="0"/>
          </a:p>
        </p:txBody>
      </p:sp>
      <p:sp>
        <p:nvSpPr>
          <p:cNvPr id="9" name="Jobbra nyíl 8"/>
          <p:cNvSpPr/>
          <p:nvPr/>
        </p:nvSpPr>
        <p:spPr>
          <a:xfrm>
            <a:off x="3431459" y="2994282"/>
            <a:ext cx="50646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Szövegdoboz 9"/>
          <p:cNvSpPr txBox="1"/>
          <p:nvPr/>
        </p:nvSpPr>
        <p:spPr>
          <a:xfrm>
            <a:off x="4070756" y="2740250"/>
            <a:ext cx="5954194" cy="1477328"/>
          </a:xfrm>
          <a:prstGeom prst="rect">
            <a:avLst/>
          </a:prstGeom>
          <a:solidFill>
            <a:schemeClr val="tx2">
              <a:lumMod val="20000"/>
              <a:lumOff val="80000"/>
            </a:schemeClr>
          </a:solidFill>
          <a:ln>
            <a:solidFill>
              <a:schemeClr val="accent2">
                <a:lumMod val="75000"/>
              </a:schemeClr>
            </a:solidFill>
          </a:ln>
        </p:spPr>
        <p:txBody>
          <a:bodyPr wrap="none" rtlCol="0">
            <a:spAutoFit/>
          </a:bodyPr>
          <a:lstStyle/>
          <a:p>
            <a:r>
              <a:rPr lang="en-US" dirty="0"/>
              <a:t>Phase 1 - shock, denial and anger </a:t>
            </a:r>
            <a:endParaRPr lang="hu-HU" dirty="0" smtClean="0"/>
          </a:p>
          <a:p>
            <a:r>
              <a:rPr lang="en-US" dirty="0" smtClean="0"/>
              <a:t>Phase </a:t>
            </a:r>
            <a:r>
              <a:rPr lang="en-US" dirty="0"/>
              <a:t>2 is fear and panic, self-blame, depression and fighting </a:t>
            </a:r>
            <a:endParaRPr lang="hu-HU" dirty="0" smtClean="0"/>
          </a:p>
          <a:p>
            <a:r>
              <a:rPr lang="en-US" dirty="0" smtClean="0"/>
              <a:t>Phase </a:t>
            </a:r>
            <a:r>
              <a:rPr lang="en-US" dirty="0"/>
              <a:t>3: acceptance of the situation and job </a:t>
            </a:r>
            <a:r>
              <a:rPr lang="en-US" dirty="0" smtClean="0"/>
              <a:t>search</a:t>
            </a:r>
            <a:endParaRPr lang="hu-HU" dirty="0" smtClean="0"/>
          </a:p>
          <a:p>
            <a:r>
              <a:rPr lang="en-US" dirty="0" smtClean="0"/>
              <a:t>Phase </a:t>
            </a:r>
            <a:r>
              <a:rPr lang="en-US" dirty="0"/>
              <a:t>4: Coping with the situation </a:t>
            </a:r>
            <a:endParaRPr lang="hu-HU" dirty="0" smtClean="0"/>
          </a:p>
          <a:p>
            <a:r>
              <a:rPr lang="en-US" dirty="0" smtClean="0"/>
              <a:t>Phase </a:t>
            </a:r>
            <a:r>
              <a:rPr lang="en-US" dirty="0"/>
              <a:t>5: finding a new job</a:t>
            </a:r>
            <a:endParaRPr lang="hu-HU" dirty="0"/>
          </a:p>
        </p:txBody>
      </p:sp>
      <p:sp>
        <p:nvSpPr>
          <p:cNvPr id="11" name="Ellipszis 10"/>
          <p:cNvSpPr/>
          <p:nvPr/>
        </p:nvSpPr>
        <p:spPr>
          <a:xfrm>
            <a:off x="334297" y="4375118"/>
            <a:ext cx="10693078" cy="248288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Attention</a:t>
            </a:r>
            <a:r>
              <a:rPr lang="en-US" dirty="0" smtClean="0"/>
              <a:t>!</a:t>
            </a:r>
            <a:endParaRPr lang="hu-HU" dirty="0" smtClean="0"/>
          </a:p>
          <a:p>
            <a:pPr marL="285750" indent="-285750" algn="ctr">
              <a:buFont typeface="Arial" panose="020B0604020202020204" pitchFamily="34" charset="0"/>
              <a:buChar char="•"/>
            </a:pPr>
            <a:r>
              <a:rPr lang="en-US" dirty="0" smtClean="0"/>
              <a:t>Losing </a:t>
            </a:r>
            <a:r>
              <a:rPr lang="en-US" dirty="0"/>
              <a:t>your job is an emotional, physical (with negative effects on your physical health) and financial burden</a:t>
            </a:r>
            <a:r>
              <a:rPr lang="en-US" dirty="0" smtClean="0"/>
              <a:t>.</a:t>
            </a:r>
            <a:endParaRPr lang="hu-HU" dirty="0" smtClean="0"/>
          </a:p>
          <a:p>
            <a:pPr marL="285750" indent="-285750" algn="ctr">
              <a:buFont typeface="Arial" panose="020B0604020202020204" pitchFamily="34" charset="0"/>
              <a:buChar char="•"/>
            </a:pPr>
            <a:r>
              <a:rPr lang="en-US" dirty="0" smtClean="0"/>
              <a:t>The </a:t>
            </a:r>
            <a:r>
              <a:rPr lang="en-US" dirty="0"/>
              <a:t>role of the workplace is, among other things, to make the worker aware that he or she is not alone, that it is not only happening to him or her, and that there is someone to help him or her cope.</a:t>
            </a:r>
            <a:endParaRPr lang="hu-HU" dirty="0"/>
          </a:p>
        </p:txBody>
      </p:sp>
    </p:spTree>
    <p:extLst>
      <p:ext uri="{BB962C8B-B14F-4D97-AF65-F5344CB8AC3E}">
        <p14:creationId xmlns:p14="http://schemas.microsoft.com/office/powerpoint/2010/main" val="21472878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188898" y="2434229"/>
            <a:ext cx="11602777" cy="1015663"/>
          </a:xfrm>
          <a:prstGeom prst="rect">
            <a:avLst/>
          </a:prstGeom>
          <a:solidFill>
            <a:schemeClr val="accent4"/>
          </a:solidFill>
        </p:spPr>
        <p:txBody>
          <a:bodyPr wrap="square" rtlCol="0">
            <a:spAutoFit/>
          </a:bodyPr>
          <a:lstStyle/>
          <a:p>
            <a:pPr algn="ctr"/>
            <a:r>
              <a:rPr lang="hu-HU" sz="6000" b="1" dirty="0" smtClean="0"/>
              <a:t>REPOSITORY OF KNOWLEDGE</a:t>
            </a:r>
            <a:endParaRPr lang="hu-HU" sz="6000" b="1" dirty="0"/>
          </a:p>
        </p:txBody>
      </p:sp>
    </p:spTree>
    <p:extLst>
      <p:ext uri="{BB962C8B-B14F-4D97-AF65-F5344CB8AC3E}">
        <p14:creationId xmlns:p14="http://schemas.microsoft.com/office/powerpoint/2010/main" val="3629317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599769" y="432618"/>
            <a:ext cx="11169444" cy="5951245"/>
          </a:xfrm>
          <a:prstGeom prst="rect">
            <a:avLst/>
          </a:prstGeom>
          <a:solidFill>
            <a:schemeClr val="accent2">
              <a:lumMod val="40000"/>
              <a:lumOff val="60000"/>
            </a:schemeClr>
          </a:solidFill>
          <a:ln>
            <a:solidFill>
              <a:schemeClr val="accent2">
                <a:lumMod val="75000"/>
              </a:schemeClr>
            </a:solidFill>
          </a:ln>
        </p:spPr>
        <p:txBody>
          <a:bodyPr wrap="square">
            <a:spAutoFit/>
          </a:bodyPr>
          <a:lstStyle/>
          <a:p>
            <a:pPr>
              <a:lnSpc>
                <a:spcPct val="107000"/>
              </a:lnSpc>
              <a:spcAft>
                <a:spcPts val="800"/>
              </a:spcAft>
            </a:pPr>
            <a:r>
              <a:rPr lang="en-US" i="1" dirty="0">
                <a:solidFill>
                  <a:srgbClr val="000000"/>
                </a:solidFill>
                <a:latin typeface="Calibri" panose="020F0502020204030204" pitchFamily="34" charset="0"/>
                <a:ea typeface="Calibri" panose="020F0502020204030204" pitchFamily="34" charset="0"/>
                <a:cs typeface="Calibri" panose="020F0502020204030204" pitchFamily="34" charset="0"/>
              </a:rPr>
              <a:t>Directive 2002/14/EC of the European Parliament and of the Council of 11 March 2002 establishing a general framework for informing and consulting employees in the European Community COM(2007) 359 final </a:t>
            </a:r>
            <a:endParaRPr lang="hu-HU" i="1"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hu-HU" i="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US" i="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Towards </a:t>
            </a:r>
            <a:r>
              <a:rPr lang="en-US" i="1" dirty="0">
                <a:solidFill>
                  <a:srgbClr val="000000"/>
                </a:solidFill>
                <a:latin typeface="Calibri" panose="020F0502020204030204" pitchFamily="34" charset="0"/>
                <a:ea typeface="Calibri" panose="020F0502020204030204" pitchFamily="34" charset="0"/>
                <a:cs typeface="Calibri" panose="020F0502020204030204" pitchFamily="34" charset="0"/>
              </a:rPr>
              <a:t>Common Principles of </a:t>
            </a:r>
            <a:r>
              <a:rPr lang="en-US" i="1" dirty="0" err="1">
                <a:solidFill>
                  <a:srgbClr val="000000"/>
                </a:solidFill>
                <a:latin typeface="Calibri" panose="020F0502020204030204" pitchFamily="34" charset="0"/>
                <a:ea typeface="Calibri" panose="020F0502020204030204" pitchFamily="34" charset="0"/>
                <a:cs typeface="Calibri" panose="020F0502020204030204" pitchFamily="34" charset="0"/>
              </a:rPr>
              <a:t>Flexicurity</a:t>
            </a:r>
            <a:r>
              <a:rPr lang="en-US" i="1" dirty="0">
                <a:solidFill>
                  <a:srgbClr val="000000"/>
                </a:solidFill>
                <a:latin typeface="Calibri" panose="020F0502020204030204" pitchFamily="34" charset="0"/>
                <a:ea typeface="Calibri" panose="020F0502020204030204" pitchFamily="34" charset="0"/>
                <a:cs typeface="Calibri" panose="020F0502020204030204" pitchFamily="34" charset="0"/>
              </a:rPr>
              <a:t>: More and better jobs through flexibility and security, Brussels, 27.6.2007, COMMUNICATION FROM THE COMMISSION TO THE EUROPEAN PARLIAMENT, THE COUNCIL, THE EUROPEAN ECONOMIC AND SOCIAL COMMITTEE AND THE COMMITTEE OF THE REGIONS, https://eur-lex.europa.eu/LexUriServ/LexUriServ.do?uri=COM:2007:0359:FIN:EN:PDF </a:t>
            </a:r>
            <a:endParaRPr lang="hu-HU" i="1"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hu-HU" i="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US" i="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GINOP-5.3.5-18-2019-125 </a:t>
            </a:r>
            <a:r>
              <a:rPr lang="en-US" i="1" dirty="0">
                <a:solidFill>
                  <a:srgbClr val="000000"/>
                </a:solidFill>
                <a:latin typeface="Calibri" panose="020F0502020204030204" pitchFamily="34" charset="0"/>
                <a:ea typeface="Calibri" panose="020F0502020204030204" pitchFamily="34" charset="0"/>
                <a:cs typeface="Calibri" panose="020F0502020204030204" pitchFamily="34" charset="0"/>
              </a:rPr>
              <a:t>- Developing </a:t>
            </a:r>
            <a:r>
              <a:rPr lang="en-US" i="1" dirty="0" err="1">
                <a:solidFill>
                  <a:srgbClr val="000000"/>
                </a:solidFill>
                <a:latin typeface="Calibri" panose="020F0502020204030204" pitchFamily="34" charset="0"/>
                <a:ea typeface="Calibri" panose="020F0502020204030204" pitchFamily="34" charset="0"/>
                <a:cs typeface="Calibri" panose="020F0502020204030204" pitchFamily="34" charset="0"/>
              </a:rPr>
              <a:t>labour</a:t>
            </a:r>
            <a:r>
              <a:rPr lang="en-US" i="1" dirty="0">
                <a:solidFill>
                  <a:srgbClr val="000000"/>
                </a:solidFill>
                <a:latin typeface="Calibri" panose="020F0502020204030204" pitchFamily="34" charset="0"/>
                <a:ea typeface="Calibri" panose="020F0502020204030204" pitchFamily="34" charset="0"/>
                <a:cs typeface="Calibri" panose="020F0502020204030204" pitchFamily="34" charset="0"/>
              </a:rPr>
              <a:t> market adaptability and supporting the transition in the "B" Mining and Quarrying sector, Szilvia </a:t>
            </a:r>
            <a:r>
              <a:rPr lang="en-US" i="1" dirty="0" err="1">
                <a:solidFill>
                  <a:srgbClr val="000000"/>
                </a:solidFill>
                <a:latin typeface="Calibri" panose="020F0502020204030204" pitchFamily="34" charset="0"/>
                <a:ea typeface="Calibri" panose="020F0502020204030204" pitchFamily="34" charset="0"/>
                <a:cs typeface="Calibri" panose="020F0502020204030204" pitchFamily="34" charset="0"/>
              </a:rPr>
              <a:t>Borbély</a:t>
            </a:r>
            <a:r>
              <a:rPr lang="en-US" i="1" dirty="0">
                <a:solidFill>
                  <a:srgbClr val="000000"/>
                </a:solidFill>
                <a:latin typeface="Calibri" panose="020F0502020204030204" pitchFamily="34" charset="0"/>
                <a:ea typeface="Calibri" panose="020F0502020204030204" pitchFamily="34" charset="0"/>
                <a:cs typeface="Calibri" panose="020F0502020204030204" pitchFamily="34" charset="0"/>
              </a:rPr>
              <a:t>, Service development to facilitate the transition to work Methodology, 30 March 2021. </a:t>
            </a:r>
            <a:endParaRPr lang="hu-HU" i="1"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hu-HU" i="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US" i="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GINOP-5.3.5-18-2019-125 </a:t>
            </a:r>
            <a:r>
              <a:rPr lang="en-US" i="1" dirty="0">
                <a:solidFill>
                  <a:srgbClr val="000000"/>
                </a:solidFill>
                <a:latin typeface="Calibri" panose="020F0502020204030204" pitchFamily="34" charset="0"/>
                <a:ea typeface="Calibri" panose="020F0502020204030204" pitchFamily="34" charset="0"/>
                <a:cs typeface="Calibri" panose="020F0502020204030204" pitchFamily="34" charset="0"/>
              </a:rPr>
              <a:t>- Developing </a:t>
            </a:r>
            <a:r>
              <a:rPr lang="en-US" i="1" dirty="0" err="1">
                <a:solidFill>
                  <a:srgbClr val="000000"/>
                </a:solidFill>
                <a:latin typeface="Calibri" panose="020F0502020204030204" pitchFamily="34" charset="0"/>
                <a:ea typeface="Calibri" panose="020F0502020204030204" pitchFamily="34" charset="0"/>
                <a:cs typeface="Calibri" panose="020F0502020204030204" pitchFamily="34" charset="0"/>
              </a:rPr>
              <a:t>labour</a:t>
            </a:r>
            <a:r>
              <a:rPr lang="en-US" i="1" dirty="0">
                <a:solidFill>
                  <a:srgbClr val="000000"/>
                </a:solidFill>
                <a:latin typeface="Calibri" panose="020F0502020204030204" pitchFamily="34" charset="0"/>
                <a:ea typeface="Calibri" panose="020F0502020204030204" pitchFamily="34" charset="0"/>
                <a:cs typeface="Calibri" panose="020F0502020204030204" pitchFamily="34" charset="0"/>
              </a:rPr>
              <a:t> market adaptability and supporting the transition in the Mining and Quarrying Sector B. Needs assessment - counselling for workers, 2021  Mining Workforce Transition kit- a tool to support employees at mine closure, </a:t>
            </a:r>
            <a:endParaRPr lang="hu-HU" i="1"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hu-HU" i="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US" i="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Mining </a:t>
            </a:r>
            <a:r>
              <a:rPr lang="en-US" i="1" dirty="0">
                <a:solidFill>
                  <a:srgbClr val="000000"/>
                </a:solidFill>
                <a:latin typeface="Calibri" panose="020F0502020204030204" pitchFamily="34" charset="0"/>
                <a:ea typeface="Calibri" panose="020F0502020204030204" pitchFamily="34" charset="0"/>
                <a:cs typeface="Calibri" panose="020F0502020204030204" pitchFamily="34" charset="0"/>
              </a:rPr>
              <a:t>Industry Human Resource Council, Canada, 2020, https://mihr.ca/wp-content/uploads/2020/03/Mining-Workforce-Transition-Kit.pdf</a:t>
            </a:r>
            <a:endParaRPr lang="hu-H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46554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599769" y="432618"/>
            <a:ext cx="11169444" cy="388696"/>
          </a:xfrm>
          <a:prstGeom prst="rect">
            <a:avLst/>
          </a:prstGeom>
          <a:solidFill>
            <a:schemeClr val="accent2">
              <a:lumMod val="40000"/>
              <a:lumOff val="60000"/>
            </a:schemeClr>
          </a:solidFill>
          <a:ln>
            <a:solidFill>
              <a:schemeClr val="accent2">
                <a:lumMod val="75000"/>
              </a:schemeClr>
            </a:solidFill>
          </a:ln>
        </p:spPr>
        <p:txBody>
          <a:bodyPr wrap="square">
            <a:spAutoFit/>
          </a:bodyPr>
          <a:lstStyle/>
          <a:p>
            <a:pPr>
              <a:lnSpc>
                <a:spcPct val="107000"/>
              </a:lnSpc>
              <a:spcAft>
                <a:spcPts val="800"/>
              </a:spcAft>
            </a:pPr>
            <a:r>
              <a:rPr lang="hu-HU" dirty="0" smtClean="0">
                <a:latin typeface="Calibri" panose="020F0502020204030204" pitchFamily="34" charset="0"/>
                <a:ea typeface="Calibri" panose="020F0502020204030204" pitchFamily="34" charset="0"/>
                <a:cs typeface="Times New Roman" panose="02020603050405020304" pitchFamily="18" charset="0"/>
              </a:rPr>
              <a:t>USEFUL LINKS </a:t>
            </a:r>
            <a:r>
              <a:rPr lang="hu-HU" dirty="0">
                <a:latin typeface="Calibri" panose="020F0502020204030204" pitchFamily="34" charset="0"/>
                <a:ea typeface="Calibri" panose="020F0502020204030204" pitchFamily="34" charset="0"/>
                <a:cs typeface="Times New Roman" panose="02020603050405020304" pitchFamily="18" charset="0"/>
              </a:rPr>
              <a:t>– FIND OUT MORE!</a:t>
            </a:r>
            <a:endParaRPr lang="hu-HU"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églalap 3"/>
          <p:cNvSpPr/>
          <p:nvPr/>
        </p:nvSpPr>
        <p:spPr>
          <a:xfrm>
            <a:off x="599768" y="1096636"/>
            <a:ext cx="4109883" cy="369332"/>
          </a:xfrm>
          <a:prstGeom prst="rect">
            <a:avLst/>
          </a:prstGeom>
          <a:solidFill>
            <a:schemeClr val="accent1">
              <a:lumMod val="40000"/>
              <a:lumOff val="60000"/>
            </a:schemeClr>
          </a:solidFill>
        </p:spPr>
        <p:txBody>
          <a:bodyPr wrap="square">
            <a:spAutoFit/>
          </a:bodyPr>
          <a:lstStyle/>
          <a:p>
            <a:r>
              <a:rPr lang="hu-HU" b="1" dirty="0"/>
              <a:t>https://munkapszichologia.lap.hu/</a:t>
            </a:r>
          </a:p>
        </p:txBody>
      </p:sp>
      <p:sp>
        <p:nvSpPr>
          <p:cNvPr id="5" name="Téglalap 4"/>
          <p:cNvSpPr/>
          <p:nvPr/>
        </p:nvSpPr>
        <p:spPr>
          <a:xfrm>
            <a:off x="4630995" y="2043499"/>
            <a:ext cx="4827639" cy="1754326"/>
          </a:xfrm>
          <a:prstGeom prst="rect">
            <a:avLst/>
          </a:prstGeom>
          <a:solidFill>
            <a:schemeClr val="accent6">
              <a:lumMod val="20000"/>
              <a:lumOff val="80000"/>
            </a:schemeClr>
          </a:solidFill>
        </p:spPr>
        <p:txBody>
          <a:bodyPr wrap="square">
            <a:spAutoFit/>
          </a:bodyPr>
          <a:lstStyle/>
          <a:p>
            <a:r>
              <a:rPr lang="hu-HU" b="1" dirty="0" err="1" smtClean="0">
                <a:solidFill>
                  <a:srgbClr val="000000"/>
                </a:solidFill>
                <a:latin typeface="Century Gothic" panose="020B0502020202020204" pitchFamily="34" charset="0"/>
              </a:rPr>
              <a:t>Carrier</a:t>
            </a:r>
            <a:r>
              <a:rPr lang="hu-HU" b="1" dirty="0" smtClean="0">
                <a:solidFill>
                  <a:srgbClr val="000000"/>
                </a:solidFill>
                <a:latin typeface="Century Gothic" panose="020B0502020202020204" pitchFamily="34" charset="0"/>
              </a:rPr>
              <a:t> </a:t>
            </a:r>
            <a:r>
              <a:rPr lang="hu-HU" b="1" dirty="0" err="1" smtClean="0">
                <a:solidFill>
                  <a:srgbClr val="000000"/>
                </a:solidFill>
                <a:latin typeface="Century Gothic" panose="020B0502020202020204" pitchFamily="34" charset="0"/>
              </a:rPr>
              <a:t>planning</a:t>
            </a:r>
            <a:endParaRPr lang="hu-HU" b="1" dirty="0">
              <a:solidFill>
                <a:srgbClr val="000000"/>
              </a:solidFill>
              <a:latin typeface="Century Gothic" panose="020B0502020202020204" pitchFamily="34" charset="0"/>
            </a:endParaRPr>
          </a:p>
          <a:p>
            <a:r>
              <a:rPr lang="hu-HU" b="1" dirty="0" smtClean="0">
                <a:solidFill>
                  <a:srgbClr val="990000"/>
                </a:solidFill>
                <a:latin typeface="Century Gothic" panose="020B0502020202020204" pitchFamily="34" charset="0"/>
                <a:hlinkClick r:id="rId2"/>
              </a:rPr>
              <a:t>http</a:t>
            </a:r>
            <a:r>
              <a:rPr lang="hu-HU" b="1" dirty="0">
                <a:solidFill>
                  <a:srgbClr val="990000"/>
                </a:solidFill>
                <a:latin typeface="Century Gothic" panose="020B0502020202020204" pitchFamily="34" charset="0"/>
                <a:hlinkClick r:id="rId2"/>
              </a:rPr>
              <a:t>://www.palyaorientacio.lap.hu/</a:t>
            </a:r>
            <a:endParaRPr lang="hu-HU"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3"/>
              </a:rPr>
              <a:t>http://www.onismeret.lap.hu/</a:t>
            </a:r>
            <a:endParaRPr lang="hu-HU"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4"/>
              </a:rPr>
              <a:t>http://www.keszsegfejlesztes.lap.hu/</a:t>
            </a:r>
            <a:endParaRPr lang="hu-HU"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5"/>
              </a:rPr>
              <a:t>http://www.palyanet.hu/</a:t>
            </a:r>
            <a:endParaRPr lang="hu-HU"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6"/>
              </a:rPr>
              <a:t>http://www.pszichologia.lap.hu</a:t>
            </a:r>
            <a:endParaRPr lang="hu-HU" b="0" i="0" dirty="0">
              <a:solidFill>
                <a:srgbClr val="000000"/>
              </a:solidFill>
              <a:effectLst/>
              <a:latin typeface="Century Gothic" panose="020B0502020202020204" pitchFamily="34" charset="0"/>
            </a:endParaRPr>
          </a:p>
        </p:txBody>
      </p:sp>
      <p:sp>
        <p:nvSpPr>
          <p:cNvPr id="6" name="Téglalap 5"/>
          <p:cNvSpPr/>
          <p:nvPr/>
        </p:nvSpPr>
        <p:spPr>
          <a:xfrm>
            <a:off x="816077" y="4375355"/>
            <a:ext cx="5909189" cy="1200329"/>
          </a:xfrm>
          <a:prstGeom prst="rect">
            <a:avLst/>
          </a:prstGeom>
          <a:solidFill>
            <a:schemeClr val="accent2">
              <a:lumMod val="40000"/>
              <a:lumOff val="60000"/>
            </a:schemeClr>
          </a:solidFill>
        </p:spPr>
        <p:txBody>
          <a:bodyPr wrap="square">
            <a:spAutoFit/>
          </a:bodyPr>
          <a:lstStyle/>
          <a:p>
            <a:r>
              <a:rPr lang="hu-HU" b="1" dirty="0">
                <a:solidFill>
                  <a:srgbClr val="000000"/>
                </a:solidFill>
                <a:latin typeface="Century Gothic" panose="020B0502020202020204" pitchFamily="34" charset="0"/>
              </a:rPr>
              <a:t>Human </a:t>
            </a:r>
            <a:r>
              <a:rPr lang="hu-HU" b="1" dirty="0" err="1">
                <a:solidFill>
                  <a:srgbClr val="000000"/>
                </a:solidFill>
                <a:latin typeface="Century Gothic" panose="020B0502020202020204" pitchFamily="34" charset="0"/>
              </a:rPr>
              <a:t>resources</a:t>
            </a:r>
            <a:r>
              <a:rPr lang="hu-HU" b="1" dirty="0">
                <a:solidFill>
                  <a:srgbClr val="000000"/>
                </a:solidFill>
                <a:latin typeface="Century Gothic" panose="020B0502020202020204" pitchFamily="34" charset="0"/>
              </a:rPr>
              <a:t> management, </a:t>
            </a:r>
            <a:r>
              <a:rPr lang="hu-HU" b="1" dirty="0" err="1" smtClean="0">
                <a:solidFill>
                  <a:srgbClr val="000000"/>
                </a:solidFill>
                <a:latin typeface="Century Gothic" panose="020B0502020202020204" pitchFamily="34" charset="0"/>
              </a:rPr>
              <a:t>employment</a:t>
            </a:r>
            <a:endParaRPr lang="hu-HU" b="1" dirty="0" smtClean="0">
              <a:solidFill>
                <a:srgbClr val="000000"/>
              </a:solidFill>
              <a:latin typeface="Century Gothic" panose="020B0502020202020204" pitchFamily="34" charset="0"/>
            </a:endParaRPr>
          </a:p>
          <a:p>
            <a:endParaRPr lang="hu-HU" b="1" dirty="0">
              <a:solidFill>
                <a:srgbClr val="000000"/>
              </a:solidFill>
              <a:latin typeface="Century Gothic" panose="020B0502020202020204" pitchFamily="34" charset="0"/>
              <a:hlinkClick r:id="rId7"/>
            </a:endParaRPr>
          </a:p>
          <a:p>
            <a:r>
              <a:rPr lang="hu-HU" b="1" dirty="0" smtClean="0">
                <a:solidFill>
                  <a:srgbClr val="990000"/>
                </a:solidFill>
                <a:latin typeface="Century Gothic" panose="020B0502020202020204" pitchFamily="34" charset="0"/>
                <a:hlinkClick r:id="rId7"/>
              </a:rPr>
              <a:t>http</a:t>
            </a:r>
            <a:r>
              <a:rPr lang="hu-HU" b="1" dirty="0">
                <a:solidFill>
                  <a:srgbClr val="990000"/>
                </a:solidFill>
                <a:latin typeface="Century Gothic" panose="020B0502020202020204" pitchFamily="34" charset="0"/>
                <a:hlinkClick r:id="rId7"/>
              </a:rPr>
              <a:t>://www.hrportal.hu/</a:t>
            </a:r>
            <a:endParaRPr lang="hu-HU"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8"/>
              </a:rPr>
              <a:t>http://www.hr.lap.hu/</a:t>
            </a:r>
            <a:endParaRPr lang="hu-HU" b="0" i="0" dirty="0">
              <a:solidFill>
                <a:srgbClr val="000000"/>
              </a:solidFill>
              <a:effectLst/>
              <a:latin typeface="Century Gothic" panose="020B0502020202020204" pitchFamily="34" charset="0"/>
            </a:endParaRPr>
          </a:p>
        </p:txBody>
      </p:sp>
    </p:spTree>
    <p:extLst>
      <p:ext uri="{BB962C8B-B14F-4D97-AF65-F5344CB8AC3E}">
        <p14:creationId xmlns:p14="http://schemas.microsoft.com/office/powerpoint/2010/main" val="1950788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015663"/>
          </a:xfrm>
          <a:prstGeom prst="rect">
            <a:avLst/>
          </a:prstGeom>
          <a:solidFill>
            <a:schemeClr val="accent4"/>
          </a:solidFill>
        </p:spPr>
        <p:txBody>
          <a:bodyPr wrap="square" rtlCol="0">
            <a:spAutoFit/>
          </a:bodyPr>
          <a:lstStyle/>
          <a:p>
            <a:pPr algn="ctr"/>
            <a:r>
              <a:rPr lang="hu-HU" sz="6000" b="1" dirty="0" smtClean="0"/>
              <a:t>TRY IT YOURSELF!</a:t>
            </a:r>
            <a:endParaRPr lang="hu-HU" sz="6000" b="1" dirty="0"/>
          </a:p>
        </p:txBody>
      </p:sp>
      <p:sp>
        <p:nvSpPr>
          <p:cNvPr id="3" name="Rectangle 1"/>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hu-HU" altLang="hu-HU"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u-HU" altLang="hu-H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89731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73626" y="432619"/>
            <a:ext cx="2913490" cy="369332"/>
          </a:xfrm>
          <a:prstGeom prst="rect">
            <a:avLst/>
          </a:prstGeom>
          <a:solidFill>
            <a:schemeClr val="accent2">
              <a:lumMod val="40000"/>
              <a:lumOff val="60000"/>
            </a:schemeClr>
          </a:solidFill>
          <a:ln>
            <a:solidFill>
              <a:schemeClr val="accent2">
                <a:lumMod val="75000"/>
              </a:schemeClr>
            </a:solidFill>
          </a:ln>
        </p:spPr>
        <p:txBody>
          <a:bodyPr wrap="none" rtlCol="0">
            <a:spAutoFit/>
          </a:bodyPr>
          <a:lstStyle/>
          <a:p>
            <a:r>
              <a:rPr lang="en-US" b="1" dirty="0"/>
              <a:t>Create a custom action plan!</a:t>
            </a:r>
            <a:endParaRPr lang="hu-HU" b="1" dirty="0"/>
          </a:p>
        </p:txBody>
      </p:sp>
      <p:graphicFrame>
        <p:nvGraphicFramePr>
          <p:cNvPr id="4" name="Táblázat 3"/>
          <p:cNvGraphicFramePr>
            <a:graphicFrameLocks noGrp="1"/>
          </p:cNvGraphicFramePr>
          <p:nvPr>
            <p:extLst>
              <p:ext uri="{D42A27DB-BD31-4B8C-83A1-F6EECF244321}">
                <p14:modId xmlns:p14="http://schemas.microsoft.com/office/powerpoint/2010/main" val="121881066"/>
              </p:ext>
            </p:extLst>
          </p:nvPr>
        </p:nvGraphicFramePr>
        <p:xfrm>
          <a:off x="5844028" y="214957"/>
          <a:ext cx="6053004" cy="1147954"/>
        </p:xfrm>
        <a:graphic>
          <a:graphicData uri="http://schemas.openxmlformats.org/drawingml/2006/table">
            <a:tbl>
              <a:tblPr firstRow="1" firstCol="1" bandRow="1">
                <a:tableStyleId>{5C22544A-7EE6-4342-B048-85BDC9FD1C3A}</a:tableStyleId>
              </a:tblPr>
              <a:tblGrid>
                <a:gridCol w="3026502">
                  <a:extLst>
                    <a:ext uri="{9D8B030D-6E8A-4147-A177-3AD203B41FA5}">
                      <a16:colId xmlns:a16="http://schemas.microsoft.com/office/drawing/2014/main" val="3216845150"/>
                    </a:ext>
                  </a:extLst>
                </a:gridCol>
                <a:gridCol w="3026502">
                  <a:extLst>
                    <a:ext uri="{9D8B030D-6E8A-4147-A177-3AD203B41FA5}">
                      <a16:colId xmlns:a16="http://schemas.microsoft.com/office/drawing/2014/main" val="771971481"/>
                    </a:ext>
                  </a:extLst>
                </a:gridCol>
              </a:tblGrid>
              <a:tr h="0">
                <a:tc>
                  <a:txBody>
                    <a:bodyPr/>
                    <a:lstStyle/>
                    <a:p>
                      <a:pPr>
                        <a:lnSpc>
                          <a:spcPct val="107000"/>
                        </a:lnSpc>
                        <a:spcAft>
                          <a:spcPts val="0"/>
                        </a:spcAft>
                      </a:pPr>
                      <a:r>
                        <a:rPr lang="hu-HU" sz="1800" dirty="0" err="1" smtClean="0">
                          <a:effectLst/>
                        </a:rPr>
                        <a:t>My</a:t>
                      </a:r>
                      <a:r>
                        <a:rPr lang="hu-HU" sz="1800" dirty="0" smtClean="0">
                          <a:effectLst/>
                        </a:rPr>
                        <a:t> </a:t>
                      </a:r>
                      <a:r>
                        <a:rPr lang="hu-HU" sz="1800" dirty="0" err="1" smtClean="0">
                          <a:effectLst/>
                        </a:rPr>
                        <a:t>goals</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hu-HU" sz="1800" dirty="0" smtClean="0">
                          <a:effectLst/>
                        </a:rPr>
                        <a:t>Listing</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8423924"/>
                  </a:ext>
                </a:extLst>
              </a:tr>
              <a:tr h="0">
                <a:tc>
                  <a:txBody>
                    <a:bodyPr/>
                    <a:lstStyle/>
                    <a:p>
                      <a:pPr>
                        <a:lnSpc>
                          <a:spcPct val="107000"/>
                        </a:lnSpc>
                        <a:spcAft>
                          <a:spcPts val="0"/>
                        </a:spcAft>
                      </a:pPr>
                      <a:r>
                        <a:rPr lang="hu-HU" sz="1800" dirty="0" err="1" smtClean="0">
                          <a:effectLst/>
                        </a:rPr>
                        <a:t>Short-term</a:t>
                      </a:r>
                      <a:r>
                        <a:rPr lang="hu-HU" sz="1800" dirty="0" smtClean="0">
                          <a:effectLst/>
                        </a:rPr>
                        <a:t> </a:t>
                      </a:r>
                      <a:r>
                        <a:rPr lang="hu-HU" sz="1800" dirty="0" err="1" smtClean="0">
                          <a:effectLst/>
                        </a:rPr>
                        <a:t>goals</a:t>
                      </a:r>
                      <a:r>
                        <a:rPr lang="hu-HU" sz="1800" dirty="0" smtClean="0">
                          <a:effectLst/>
                        </a:rPr>
                        <a:t> </a:t>
                      </a:r>
                      <a:r>
                        <a:rPr lang="en-GB" sz="1800" dirty="0" smtClean="0">
                          <a:effectLst/>
                        </a:rPr>
                        <a:t>(1 </a:t>
                      </a:r>
                      <a:r>
                        <a:rPr lang="hu-HU" sz="1800" dirty="0" err="1" smtClean="0">
                          <a:effectLst/>
                        </a:rPr>
                        <a:t>year</a:t>
                      </a:r>
                      <a:r>
                        <a:rPr lang="en-GB" sz="1800" dirty="0" smtClean="0">
                          <a:effectLst/>
                        </a:rPr>
                        <a:t>)</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8042894"/>
                  </a:ext>
                </a:extLst>
              </a:tr>
              <a:tr h="0">
                <a:tc>
                  <a:txBody>
                    <a:bodyPr/>
                    <a:lstStyle/>
                    <a:p>
                      <a:pPr>
                        <a:lnSpc>
                          <a:spcPct val="107000"/>
                        </a:lnSpc>
                        <a:spcAft>
                          <a:spcPts val="0"/>
                        </a:spcAft>
                      </a:pPr>
                      <a:r>
                        <a:rPr lang="hu-HU" sz="1800" dirty="0" err="1" smtClean="0">
                          <a:effectLst/>
                        </a:rPr>
                        <a:t>Middle-term</a:t>
                      </a:r>
                      <a:r>
                        <a:rPr lang="hu-HU" sz="1800" dirty="0" smtClean="0">
                          <a:effectLst/>
                        </a:rPr>
                        <a:t> </a:t>
                      </a:r>
                      <a:r>
                        <a:rPr lang="hu-HU" sz="1800" dirty="0" err="1" smtClean="0">
                          <a:effectLst/>
                        </a:rPr>
                        <a:t>goals</a:t>
                      </a:r>
                      <a:r>
                        <a:rPr lang="hu-HU" sz="1800" dirty="0" smtClean="0">
                          <a:effectLst/>
                        </a:rPr>
                        <a:t> </a:t>
                      </a:r>
                      <a:r>
                        <a:rPr lang="en-GB" sz="1800" dirty="0" smtClean="0">
                          <a:effectLst/>
                        </a:rPr>
                        <a:t>(3 </a:t>
                      </a:r>
                      <a:r>
                        <a:rPr lang="hu-HU" sz="1800" dirty="0" err="1" smtClean="0">
                          <a:effectLst/>
                        </a:rPr>
                        <a:t>years</a:t>
                      </a:r>
                      <a:r>
                        <a:rPr lang="en-GB" sz="1800" dirty="0" smtClean="0">
                          <a:effectLst/>
                        </a:rPr>
                        <a:t>)</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7874367"/>
                  </a:ext>
                </a:extLst>
              </a:tr>
              <a:tr h="0">
                <a:tc>
                  <a:txBody>
                    <a:bodyPr/>
                    <a:lstStyle/>
                    <a:p>
                      <a:pPr>
                        <a:lnSpc>
                          <a:spcPct val="107000"/>
                        </a:lnSpc>
                        <a:spcAft>
                          <a:spcPts val="0"/>
                        </a:spcAft>
                      </a:pPr>
                      <a:r>
                        <a:rPr lang="hu-HU" sz="1800" dirty="0" smtClean="0">
                          <a:effectLst/>
                        </a:rPr>
                        <a:t>Long-</a:t>
                      </a:r>
                      <a:r>
                        <a:rPr lang="hu-HU" sz="1800" dirty="0" err="1" smtClean="0">
                          <a:effectLst/>
                        </a:rPr>
                        <a:t>term</a:t>
                      </a:r>
                      <a:r>
                        <a:rPr lang="hu-HU" sz="1800" dirty="0" smtClean="0">
                          <a:effectLst/>
                        </a:rPr>
                        <a:t> </a:t>
                      </a:r>
                      <a:r>
                        <a:rPr lang="hu-HU" sz="1800" dirty="0" err="1" smtClean="0">
                          <a:effectLst/>
                        </a:rPr>
                        <a:t>goals</a:t>
                      </a:r>
                      <a:r>
                        <a:rPr lang="hu-HU" sz="1800" dirty="0" smtClean="0">
                          <a:effectLst/>
                        </a:rPr>
                        <a:t> </a:t>
                      </a:r>
                      <a:r>
                        <a:rPr lang="en-GB" sz="1800" dirty="0" smtClean="0">
                          <a:effectLst/>
                        </a:rPr>
                        <a:t>(5</a:t>
                      </a:r>
                      <a:r>
                        <a:rPr lang="hu-HU" sz="1800" dirty="0" smtClean="0">
                          <a:effectLst/>
                        </a:rPr>
                        <a:t> </a:t>
                      </a:r>
                      <a:r>
                        <a:rPr lang="hu-HU" sz="1800" dirty="0" err="1" smtClean="0">
                          <a:effectLst/>
                        </a:rPr>
                        <a:t>years</a:t>
                      </a:r>
                      <a:r>
                        <a:rPr lang="en-GB" sz="1800" dirty="0" smtClean="0">
                          <a:effectLst/>
                        </a:rPr>
                        <a:t>)</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4862013"/>
                  </a:ext>
                </a:extLst>
              </a:tr>
            </a:tbl>
          </a:graphicData>
        </a:graphic>
      </p:graphicFrame>
      <p:graphicFrame>
        <p:nvGraphicFramePr>
          <p:cNvPr id="6" name="Táblázat 5"/>
          <p:cNvGraphicFramePr>
            <a:graphicFrameLocks noGrp="1"/>
          </p:cNvGraphicFramePr>
          <p:nvPr>
            <p:extLst>
              <p:ext uri="{D42A27DB-BD31-4B8C-83A1-F6EECF244321}">
                <p14:modId xmlns:p14="http://schemas.microsoft.com/office/powerpoint/2010/main" val="3026107034"/>
              </p:ext>
            </p:extLst>
          </p:nvPr>
        </p:nvGraphicFramePr>
        <p:xfrm>
          <a:off x="727587" y="2103359"/>
          <a:ext cx="11464413" cy="4684930"/>
        </p:xfrm>
        <a:graphic>
          <a:graphicData uri="http://schemas.openxmlformats.org/drawingml/2006/table">
            <a:tbl>
              <a:tblPr firstRow="1" firstCol="1" bandRow="1">
                <a:tableStyleId>{5C22544A-7EE6-4342-B048-85BDC9FD1C3A}</a:tableStyleId>
              </a:tblPr>
              <a:tblGrid>
                <a:gridCol w="2265809">
                  <a:extLst>
                    <a:ext uri="{9D8B030D-6E8A-4147-A177-3AD203B41FA5}">
                      <a16:colId xmlns:a16="http://schemas.microsoft.com/office/drawing/2014/main" val="1029272900"/>
                    </a:ext>
                  </a:extLst>
                </a:gridCol>
                <a:gridCol w="2426478">
                  <a:extLst>
                    <a:ext uri="{9D8B030D-6E8A-4147-A177-3AD203B41FA5}">
                      <a16:colId xmlns:a16="http://schemas.microsoft.com/office/drawing/2014/main" val="927498360"/>
                    </a:ext>
                  </a:extLst>
                </a:gridCol>
                <a:gridCol w="2263278">
                  <a:extLst>
                    <a:ext uri="{9D8B030D-6E8A-4147-A177-3AD203B41FA5}">
                      <a16:colId xmlns:a16="http://schemas.microsoft.com/office/drawing/2014/main" val="437030136"/>
                    </a:ext>
                  </a:extLst>
                </a:gridCol>
                <a:gridCol w="2253159">
                  <a:extLst>
                    <a:ext uri="{9D8B030D-6E8A-4147-A177-3AD203B41FA5}">
                      <a16:colId xmlns:a16="http://schemas.microsoft.com/office/drawing/2014/main" val="1345726664"/>
                    </a:ext>
                  </a:extLst>
                </a:gridCol>
                <a:gridCol w="2255689">
                  <a:extLst>
                    <a:ext uri="{9D8B030D-6E8A-4147-A177-3AD203B41FA5}">
                      <a16:colId xmlns:a16="http://schemas.microsoft.com/office/drawing/2014/main" val="4239369725"/>
                    </a:ext>
                  </a:extLst>
                </a:gridCol>
              </a:tblGrid>
              <a:tr h="639613">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Lépések/feladatok</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Várható eredmények</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err="1">
                          <a:effectLst/>
                        </a:rPr>
                        <a:t>Milyen</a:t>
                      </a:r>
                      <a:r>
                        <a:rPr lang="en-GB" sz="1600" dirty="0">
                          <a:effectLst/>
                        </a:rPr>
                        <a:t> </a:t>
                      </a:r>
                      <a:r>
                        <a:rPr lang="en-GB" sz="1600" dirty="0" err="1">
                          <a:effectLst/>
                        </a:rPr>
                        <a:t>támogatás</a:t>
                      </a:r>
                      <a:r>
                        <a:rPr lang="en-GB" sz="1600" dirty="0">
                          <a:effectLst/>
                        </a:rPr>
                        <a:t> </a:t>
                      </a:r>
                      <a:r>
                        <a:rPr lang="en-GB" sz="1600" dirty="0" err="1">
                          <a:effectLst/>
                        </a:rPr>
                        <a:t>kell</a:t>
                      </a:r>
                      <a:r>
                        <a:rPr lang="en-GB" sz="1600" dirty="0">
                          <a:effectLst/>
                        </a:rPr>
                        <a:t> </a:t>
                      </a:r>
                      <a:r>
                        <a:rPr lang="en-GB" sz="1600" dirty="0" err="1">
                          <a:effectLst/>
                        </a:rPr>
                        <a:t>ehhez</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err="1">
                          <a:effectLst/>
                        </a:rPr>
                        <a:t>Kezdő</a:t>
                      </a:r>
                      <a:r>
                        <a:rPr lang="en-GB" sz="1600" dirty="0">
                          <a:effectLst/>
                        </a:rPr>
                        <a:t> </a:t>
                      </a:r>
                      <a:r>
                        <a:rPr lang="en-GB" sz="1600" dirty="0" err="1">
                          <a:effectLst/>
                        </a:rPr>
                        <a:t>dátum</a:t>
                      </a:r>
                      <a:r>
                        <a:rPr lang="en-GB" sz="1600" dirty="0">
                          <a:effectLst/>
                        </a:rPr>
                        <a:t>/ a </a:t>
                      </a:r>
                      <a:r>
                        <a:rPr lang="en-GB" sz="1600" dirty="0" err="1">
                          <a:effectLst/>
                        </a:rPr>
                        <a:t>cél</a:t>
                      </a:r>
                      <a:r>
                        <a:rPr lang="en-GB" sz="1600" dirty="0">
                          <a:effectLst/>
                        </a:rPr>
                        <a:t> </a:t>
                      </a:r>
                      <a:r>
                        <a:rPr lang="en-GB" sz="1600" dirty="0" err="1">
                          <a:effectLst/>
                        </a:rPr>
                        <a:t>elérésének</a:t>
                      </a:r>
                      <a:r>
                        <a:rPr lang="en-GB" sz="1600" dirty="0">
                          <a:effectLst/>
                        </a:rPr>
                        <a:t> </a:t>
                      </a:r>
                      <a:r>
                        <a:rPr lang="en-GB" sz="1600" dirty="0" err="1">
                          <a:effectLst/>
                        </a:rPr>
                        <a:t>dátuma</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4105242"/>
                  </a:ext>
                </a:extLst>
              </a:tr>
              <a:tr h="516430">
                <a:tc>
                  <a:txBody>
                    <a:bodyPr/>
                    <a:lstStyle/>
                    <a:p>
                      <a:pPr>
                        <a:lnSpc>
                          <a:spcPct val="107000"/>
                        </a:lnSpc>
                        <a:spcAft>
                          <a:spcPts val="0"/>
                        </a:spcAft>
                      </a:pPr>
                      <a:r>
                        <a:rPr lang="hu-HU" sz="1800" dirty="0" err="1" smtClean="0">
                          <a:effectLst/>
                        </a:rPr>
                        <a:t>Short-term</a:t>
                      </a:r>
                      <a:r>
                        <a:rPr lang="hu-HU" sz="1800" dirty="0" smtClean="0">
                          <a:effectLst/>
                        </a:rPr>
                        <a:t> </a:t>
                      </a:r>
                      <a:r>
                        <a:rPr lang="hu-HU" sz="1800" dirty="0" err="1" smtClean="0">
                          <a:effectLst/>
                        </a:rPr>
                        <a:t>goals</a:t>
                      </a:r>
                      <a:r>
                        <a:rPr lang="hu-HU" sz="1800" dirty="0" smtClean="0">
                          <a:effectLst/>
                        </a:rPr>
                        <a:t> </a:t>
                      </a:r>
                      <a:r>
                        <a:rPr lang="en-GB" sz="1800" dirty="0" smtClean="0">
                          <a:effectLst/>
                        </a:rPr>
                        <a:t>(1 </a:t>
                      </a:r>
                      <a:r>
                        <a:rPr lang="hu-HU" sz="1800" dirty="0" err="1" smtClean="0">
                          <a:effectLst/>
                        </a:rPr>
                        <a:t>year</a:t>
                      </a:r>
                      <a:r>
                        <a:rPr lang="en-GB" sz="1800" dirty="0" smtClean="0">
                          <a:effectLst/>
                        </a:rPr>
                        <a:t>)</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rPr>
                        <a:t> </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4689844"/>
                  </a:ext>
                </a:extLst>
              </a:tr>
              <a:tr h="516430">
                <a:tc>
                  <a:txBody>
                    <a:bodyPr/>
                    <a:lstStyle/>
                    <a:p>
                      <a:pPr>
                        <a:lnSpc>
                          <a:spcPct val="107000"/>
                        </a:lnSpc>
                        <a:spcAft>
                          <a:spcPts val="0"/>
                        </a:spcAft>
                      </a:pPr>
                      <a:r>
                        <a:rPr lang="hu-HU" sz="1800" dirty="0" err="1" smtClean="0">
                          <a:effectLst/>
                        </a:rPr>
                        <a:t>Middle-term</a:t>
                      </a:r>
                      <a:r>
                        <a:rPr lang="hu-HU" sz="1800" dirty="0" smtClean="0">
                          <a:effectLst/>
                        </a:rPr>
                        <a:t> </a:t>
                      </a:r>
                      <a:r>
                        <a:rPr lang="hu-HU" sz="1800" dirty="0" err="1" smtClean="0">
                          <a:effectLst/>
                        </a:rPr>
                        <a:t>goals</a:t>
                      </a:r>
                      <a:r>
                        <a:rPr lang="hu-HU" sz="1800" dirty="0" smtClean="0">
                          <a:effectLst/>
                        </a:rPr>
                        <a:t> </a:t>
                      </a:r>
                      <a:r>
                        <a:rPr lang="en-GB" sz="1800" dirty="0" smtClean="0">
                          <a:effectLst/>
                        </a:rPr>
                        <a:t>(3 </a:t>
                      </a:r>
                      <a:r>
                        <a:rPr lang="hu-HU" sz="1800" dirty="0" err="1" smtClean="0">
                          <a:effectLst/>
                        </a:rPr>
                        <a:t>years</a:t>
                      </a:r>
                      <a:r>
                        <a:rPr lang="en-GB" sz="1800" dirty="0" smtClean="0">
                          <a:effectLst/>
                        </a:rPr>
                        <a:t>)</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4206726"/>
                  </a:ext>
                </a:extLst>
              </a:tr>
              <a:tr h="516430">
                <a:tc>
                  <a:txBody>
                    <a:bodyPr/>
                    <a:lstStyle/>
                    <a:p>
                      <a:pPr>
                        <a:lnSpc>
                          <a:spcPct val="107000"/>
                        </a:lnSpc>
                        <a:spcAft>
                          <a:spcPts val="0"/>
                        </a:spcAft>
                      </a:pPr>
                      <a:r>
                        <a:rPr lang="hu-HU" sz="1800" dirty="0" smtClean="0">
                          <a:effectLst/>
                        </a:rPr>
                        <a:t>Long-</a:t>
                      </a:r>
                      <a:r>
                        <a:rPr lang="hu-HU" sz="1800" dirty="0" err="1" smtClean="0">
                          <a:effectLst/>
                        </a:rPr>
                        <a:t>term</a:t>
                      </a:r>
                      <a:r>
                        <a:rPr lang="hu-HU" sz="1800" dirty="0" smtClean="0">
                          <a:effectLst/>
                        </a:rPr>
                        <a:t> </a:t>
                      </a:r>
                      <a:r>
                        <a:rPr lang="hu-HU" sz="1800" dirty="0" err="1" smtClean="0">
                          <a:effectLst/>
                        </a:rPr>
                        <a:t>goals</a:t>
                      </a:r>
                      <a:r>
                        <a:rPr lang="hu-HU" sz="1800" dirty="0" smtClean="0">
                          <a:effectLst/>
                        </a:rPr>
                        <a:t> </a:t>
                      </a:r>
                      <a:r>
                        <a:rPr lang="en-GB" sz="1800" dirty="0" smtClean="0">
                          <a:effectLst/>
                        </a:rPr>
                        <a:t>(5</a:t>
                      </a:r>
                      <a:r>
                        <a:rPr lang="hu-HU" sz="1800" dirty="0" smtClean="0">
                          <a:effectLst/>
                        </a:rPr>
                        <a:t> </a:t>
                      </a:r>
                      <a:r>
                        <a:rPr lang="hu-HU" sz="1800" dirty="0" err="1" smtClean="0">
                          <a:effectLst/>
                        </a:rPr>
                        <a:t>years</a:t>
                      </a:r>
                      <a:r>
                        <a:rPr lang="en-GB" sz="1800" dirty="0" smtClean="0">
                          <a:effectLst/>
                        </a:rPr>
                        <a:t>)</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0880063"/>
                  </a:ext>
                </a:extLst>
              </a:tr>
              <a:tr h="822361">
                <a:tc>
                  <a:txBody>
                    <a:bodyPr/>
                    <a:lstStyle/>
                    <a:p>
                      <a:pPr>
                        <a:lnSpc>
                          <a:spcPct val="107000"/>
                        </a:lnSpc>
                        <a:spcAft>
                          <a:spcPts val="0"/>
                        </a:spcAft>
                      </a:pPr>
                      <a:r>
                        <a:rPr lang="en-US" sz="1600" dirty="0" smtClean="0">
                          <a:effectLst/>
                        </a:rPr>
                        <a:t>Prepare a CV and covering letter (motivation)</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6515463"/>
                  </a:ext>
                </a:extLst>
              </a:tr>
              <a:tr h="548240">
                <a:tc>
                  <a:txBody>
                    <a:bodyPr/>
                    <a:lstStyle/>
                    <a:p>
                      <a:pPr>
                        <a:lnSpc>
                          <a:spcPct val="107000"/>
                        </a:lnSpc>
                        <a:spcAft>
                          <a:spcPts val="0"/>
                        </a:spcAft>
                      </a:pPr>
                      <a:r>
                        <a:rPr lang="en-US" sz="1600" dirty="0" smtClean="0">
                          <a:effectLst/>
                        </a:rPr>
                        <a:t>Learn how to look for a job</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0087795"/>
                  </a:ext>
                </a:extLst>
              </a:tr>
              <a:tr h="913734">
                <a:tc>
                  <a:txBody>
                    <a:bodyPr/>
                    <a:lstStyle/>
                    <a:p>
                      <a:pPr>
                        <a:lnSpc>
                          <a:spcPct val="107000"/>
                        </a:lnSpc>
                        <a:spcAft>
                          <a:spcPts val="0"/>
                        </a:spcAft>
                      </a:pPr>
                      <a:r>
                        <a:rPr lang="en-US" sz="1600" dirty="0" err="1" smtClean="0">
                          <a:effectLst/>
                        </a:rPr>
                        <a:t>Enrol</a:t>
                      </a:r>
                      <a:r>
                        <a:rPr lang="en-US" sz="1600" dirty="0" smtClean="0">
                          <a:effectLst/>
                        </a:rPr>
                        <a:t> in the course of your choice, in line with your objectives</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rPr>
                        <a:t> </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8453565"/>
                  </a:ext>
                </a:extLst>
              </a:tr>
            </a:tbl>
          </a:graphicData>
        </a:graphic>
      </p:graphicFrame>
      <p:sp>
        <p:nvSpPr>
          <p:cNvPr id="7" name="Rectangle 2"/>
          <p:cNvSpPr>
            <a:spLocks noChangeArrowheads="1"/>
          </p:cNvSpPr>
          <p:nvPr/>
        </p:nvSpPr>
        <p:spPr bwMode="auto">
          <a:xfrm>
            <a:off x="594640" y="2722714"/>
            <a:ext cx="6228948" cy="459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Szövegdoboz 7"/>
          <p:cNvSpPr txBox="1"/>
          <p:nvPr/>
        </p:nvSpPr>
        <p:spPr>
          <a:xfrm>
            <a:off x="403123" y="1542399"/>
            <a:ext cx="4454617" cy="369332"/>
          </a:xfrm>
          <a:prstGeom prst="rect">
            <a:avLst/>
          </a:prstGeom>
          <a:solidFill>
            <a:schemeClr val="accent2">
              <a:lumMod val="40000"/>
              <a:lumOff val="60000"/>
            </a:schemeClr>
          </a:solidFill>
          <a:ln>
            <a:solidFill>
              <a:schemeClr val="accent2">
                <a:lumMod val="75000"/>
              </a:schemeClr>
            </a:solidFill>
          </a:ln>
        </p:spPr>
        <p:txBody>
          <a:bodyPr wrap="none" rtlCol="0">
            <a:spAutoFit/>
          </a:bodyPr>
          <a:lstStyle/>
          <a:p>
            <a:r>
              <a:rPr lang="en-US" b="1" dirty="0"/>
              <a:t>Assess what you need to achieve your goals?</a:t>
            </a:r>
            <a:endParaRPr lang="hu-HU" b="1" dirty="0"/>
          </a:p>
        </p:txBody>
      </p:sp>
      <p:sp>
        <p:nvSpPr>
          <p:cNvPr id="9" name="Jobbra nyíl 8"/>
          <p:cNvSpPr/>
          <p:nvPr/>
        </p:nvSpPr>
        <p:spPr>
          <a:xfrm>
            <a:off x="4189671" y="43261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07290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97164" y="2456873"/>
            <a:ext cx="11434618" cy="1015663"/>
          </a:xfrm>
          <a:prstGeom prst="rect">
            <a:avLst/>
          </a:prstGeom>
          <a:solidFill>
            <a:schemeClr val="accent4"/>
          </a:solidFill>
        </p:spPr>
        <p:txBody>
          <a:bodyPr wrap="square" rtlCol="0">
            <a:spAutoFit/>
          </a:bodyPr>
          <a:lstStyle/>
          <a:p>
            <a:r>
              <a:rPr lang="hu-HU" sz="6000" b="1" dirty="0" smtClean="0"/>
              <a:t>BASIC PRINCIPLES</a:t>
            </a:r>
            <a:endParaRPr lang="hu-HU" sz="6000" b="1" dirty="0"/>
          </a:p>
        </p:txBody>
      </p:sp>
    </p:spTree>
    <p:extLst>
      <p:ext uri="{BB962C8B-B14F-4D97-AF65-F5344CB8AC3E}">
        <p14:creationId xmlns:p14="http://schemas.microsoft.com/office/powerpoint/2010/main" val="45328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212437" y="1071417"/>
            <a:ext cx="2604654" cy="4832092"/>
          </a:xfrm>
          <a:prstGeom prst="rect">
            <a:avLst/>
          </a:prstGeom>
          <a:solidFill>
            <a:schemeClr val="accent6">
              <a:lumMod val="20000"/>
              <a:lumOff val="80000"/>
            </a:schemeClr>
          </a:solidFill>
        </p:spPr>
        <p:txBody>
          <a:bodyPr wrap="square" rtlCol="0">
            <a:spAutoFit/>
          </a:bodyPr>
          <a:lstStyle/>
          <a:p>
            <a:r>
              <a:rPr lang="en-US" sz="2800" dirty="0"/>
              <a:t>BASIC PRINCIPLES,WHAT MUST TO TAKE INTO ACCOUNT </a:t>
            </a:r>
            <a:r>
              <a:rPr lang="hu-HU" sz="2800" dirty="0" smtClean="0"/>
              <a:t>DURING</a:t>
            </a:r>
            <a:r>
              <a:rPr lang="en-US" sz="2800" dirty="0" smtClean="0"/>
              <a:t> </a:t>
            </a:r>
            <a:r>
              <a:rPr lang="en-US" sz="2800" dirty="0"/>
              <a:t>THE DESIGN OF YOUR MANAGEMENT CHANGE STRATEGY</a:t>
            </a:r>
            <a:endParaRPr lang="hu-HU" sz="2800" dirty="0"/>
          </a:p>
        </p:txBody>
      </p:sp>
      <p:sp>
        <p:nvSpPr>
          <p:cNvPr id="3" name="Téglalap 2"/>
          <p:cNvSpPr/>
          <p:nvPr/>
        </p:nvSpPr>
        <p:spPr>
          <a:xfrm>
            <a:off x="3241963" y="249382"/>
            <a:ext cx="8672945" cy="6370975"/>
          </a:xfrm>
          <a:prstGeom prst="rect">
            <a:avLst/>
          </a:prstGeom>
          <a:solidFill>
            <a:schemeClr val="accent4">
              <a:lumMod val="20000"/>
              <a:lumOff val="80000"/>
            </a:schemeClr>
          </a:solidFill>
          <a:ln>
            <a:solidFill>
              <a:srgbClr val="FFC000"/>
            </a:solidFill>
          </a:ln>
        </p:spPr>
        <p:txBody>
          <a:bodyPr wrap="square">
            <a:spAutoFit/>
          </a:bodyPr>
          <a:lstStyle/>
          <a:p>
            <a:pPr marL="342900" lvl="0" indent="-342900">
              <a:buFont typeface="Arial" panose="020B0604020202020204" pitchFamily="34" charset="0"/>
              <a:buChar char="•"/>
            </a:pPr>
            <a:r>
              <a:rPr lang="en-US" sz="2400" dirty="0"/>
              <a:t>Awareness - appropriate, timely and conscious preparation for the transition to the workplace; prior development of a </a:t>
            </a:r>
            <a:r>
              <a:rPr lang="en-US" sz="2400" dirty="0" smtClean="0"/>
              <a:t>strategy</a:t>
            </a:r>
            <a:endParaRPr lang="hu-HU" sz="2400" dirty="0" smtClean="0"/>
          </a:p>
          <a:p>
            <a:pPr marL="342900" lvl="0" indent="-342900">
              <a:buFont typeface="Arial" panose="020B0604020202020204" pitchFamily="34" charset="0"/>
              <a:buChar char="•"/>
            </a:pPr>
            <a:r>
              <a:rPr lang="en-US" sz="2400" dirty="0" smtClean="0"/>
              <a:t>Thinking </a:t>
            </a:r>
            <a:r>
              <a:rPr lang="en-US" sz="2400" dirty="0"/>
              <a:t>in systems  - how the change will fit in with the remaining elements of the system, other factors in the operation (e.g. existing regulatory environment, available human and material resources</a:t>
            </a:r>
            <a:r>
              <a:rPr lang="en-US" sz="2400" dirty="0" smtClean="0"/>
              <a:t>).</a:t>
            </a:r>
            <a:endParaRPr lang="hu-HU" sz="2400" dirty="0" smtClean="0"/>
          </a:p>
          <a:p>
            <a:pPr marL="342900" lvl="0" indent="-342900">
              <a:buFont typeface="Arial" panose="020B0604020202020204" pitchFamily="34" charset="0"/>
              <a:buChar char="•"/>
            </a:pPr>
            <a:r>
              <a:rPr lang="en-US" sz="2400" dirty="0" smtClean="0"/>
              <a:t>Partnership </a:t>
            </a:r>
            <a:r>
              <a:rPr lang="en-US" sz="2400" dirty="0"/>
              <a:t>- between management and employees (employee representatives). </a:t>
            </a:r>
            <a:endParaRPr lang="hu-HU" sz="2400" dirty="0" smtClean="0"/>
          </a:p>
          <a:p>
            <a:pPr marL="342900" lvl="0" indent="-342900">
              <a:buFont typeface="Arial" panose="020B0604020202020204" pitchFamily="34" charset="0"/>
              <a:buChar char="•"/>
            </a:pPr>
            <a:r>
              <a:rPr lang="en-US" sz="2400" dirty="0" smtClean="0"/>
              <a:t>Partnership </a:t>
            </a:r>
            <a:r>
              <a:rPr lang="en-US" sz="2400" dirty="0"/>
              <a:t>for change </a:t>
            </a:r>
            <a:r>
              <a:rPr lang="en-US" sz="2400" dirty="0" smtClean="0"/>
              <a:t>management</a:t>
            </a:r>
            <a:r>
              <a:rPr lang="hu-HU" sz="2400" dirty="0" smtClean="0"/>
              <a:t> </a:t>
            </a:r>
          </a:p>
          <a:p>
            <a:pPr marL="342900" lvl="0" indent="-342900">
              <a:buFont typeface="Arial" panose="020B0604020202020204" pitchFamily="34" charset="0"/>
              <a:buChar char="•"/>
            </a:pPr>
            <a:r>
              <a:rPr lang="hu-HU" sz="2400" dirty="0" smtClean="0"/>
              <a:t>C</a:t>
            </a:r>
            <a:r>
              <a:rPr lang="en-US" sz="2400" dirty="0" err="1" smtClean="0"/>
              <a:t>onsultation</a:t>
            </a:r>
            <a:r>
              <a:rPr lang="en-US" sz="2400" dirty="0" smtClean="0"/>
              <a:t>/partnership </a:t>
            </a:r>
            <a:r>
              <a:rPr lang="en-US" sz="2400" dirty="0"/>
              <a:t>between consultant, owner, management, employee representatives. Ideally, the objectives to be achieved through </a:t>
            </a:r>
            <a:r>
              <a:rPr lang="en-US" sz="2400" dirty="0" err="1"/>
              <a:t>organisational</a:t>
            </a:r>
            <a:r>
              <a:rPr lang="en-US" sz="2400" dirty="0"/>
              <a:t> development/restructuring and the means to achieve them are defined in partnership (management and employee representatives</a:t>
            </a:r>
            <a:r>
              <a:rPr lang="en-US" sz="2400" dirty="0" smtClean="0"/>
              <a:t>)</a:t>
            </a:r>
            <a:endParaRPr lang="hu-HU" sz="2400" dirty="0" smtClean="0"/>
          </a:p>
          <a:p>
            <a:pPr marL="342900" lvl="0" indent="-342900">
              <a:buFont typeface="Arial" panose="020B0604020202020204" pitchFamily="34" charset="0"/>
              <a:buChar char="•"/>
            </a:pPr>
            <a:r>
              <a:rPr lang="en-US" sz="2400" dirty="0" smtClean="0"/>
              <a:t>Adaptation </a:t>
            </a:r>
            <a:r>
              <a:rPr lang="en-US" sz="2400" dirty="0"/>
              <a:t>to individual needs and potential - needs assessment and individual development plan </a:t>
            </a:r>
            <a:endParaRPr lang="hu-HU" sz="2400" dirty="0" smtClean="0"/>
          </a:p>
          <a:p>
            <a:pPr marL="342900" lvl="0" indent="-342900">
              <a:buFont typeface="Arial" panose="020B0604020202020204" pitchFamily="34" charset="0"/>
              <a:buChar char="•"/>
            </a:pPr>
            <a:r>
              <a:rPr lang="en-US" sz="2400" dirty="0" smtClean="0"/>
              <a:t>Security </a:t>
            </a:r>
            <a:r>
              <a:rPr lang="en-US" sz="2400" dirty="0"/>
              <a:t>for workers. The principle of </a:t>
            </a:r>
            <a:r>
              <a:rPr lang="en-US" sz="2400" dirty="0" err="1"/>
              <a:t>flexicurity</a:t>
            </a:r>
            <a:r>
              <a:rPr lang="en-US" sz="2400" dirty="0"/>
              <a:t>.</a:t>
            </a:r>
            <a:endParaRPr lang="hu-HU" sz="2400" dirty="0"/>
          </a:p>
        </p:txBody>
      </p:sp>
      <p:sp>
        <p:nvSpPr>
          <p:cNvPr id="4" name="Jobbra nyíl 3"/>
          <p:cNvSpPr/>
          <p:nvPr/>
        </p:nvSpPr>
        <p:spPr>
          <a:xfrm>
            <a:off x="2890982" y="2807855"/>
            <a:ext cx="35098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45979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20000"/>
              <a:lumOff val="80000"/>
            </a:schemeClr>
          </a:solidFill>
          <a:ln>
            <a:solidFill>
              <a:srgbClr val="7030A0"/>
            </a:solidFill>
          </a:ln>
        </p:spPr>
        <p:txBody>
          <a:bodyPr/>
          <a:lstStyle/>
          <a:p>
            <a:pPr algn="ctr"/>
            <a:r>
              <a:rPr lang="hu-HU" b="1" dirty="0" smtClean="0"/>
              <a:t>The  </a:t>
            </a:r>
            <a:r>
              <a:rPr lang="hu-HU" b="1" dirty="0" err="1" smtClean="0"/>
              <a:t>principle</a:t>
            </a:r>
            <a:r>
              <a:rPr lang="hu-HU" b="1" dirty="0" smtClean="0"/>
              <a:t> of </a:t>
            </a:r>
            <a:r>
              <a:rPr lang="hu-HU" b="1" dirty="0" err="1" smtClean="0"/>
              <a:t>the</a:t>
            </a:r>
            <a:r>
              <a:rPr lang="hu-HU" b="1" dirty="0" smtClean="0"/>
              <a:t> </a:t>
            </a:r>
            <a:r>
              <a:rPr lang="hu-HU" b="1" dirty="0" err="1" smtClean="0"/>
              <a:t>flexible</a:t>
            </a:r>
            <a:r>
              <a:rPr lang="hu-HU" b="1" dirty="0" smtClean="0"/>
              <a:t> </a:t>
            </a:r>
            <a:r>
              <a:rPr lang="hu-HU" b="1" dirty="0" err="1" smtClean="0"/>
              <a:t>security</a:t>
            </a:r>
            <a:endParaRPr lang="hu-HU" b="1" dirty="0"/>
          </a:p>
        </p:txBody>
      </p:sp>
      <p:sp>
        <p:nvSpPr>
          <p:cNvPr id="3" name="Téglalap 2"/>
          <p:cNvSpPr/>
          <p:nvPr/>
        </p:nvSpPr>
        <p:spPr>
          <a:xfrm>
            <a:off x="766618" y="2863274"/>
            <a:ext cx="10485582" cy="2651047"/>
          </a:xfrm>
          <a:prstGeom prst="rect">
            <a:avLst/>
          </a:prstGeom>
          <a:solidFill>
            <a:schemeClr val="accent4">
              <a:lumMod val="60000"/>
              <a:lumOff val="40000"/>
            </a:schemeClr>
          </a:solidFill>
          <a:ln>
            <a:solidFill>
              <a:srgbClr val="7030A0"/>
            </a:solidFill>
          </a:ln>
        </p:spPr>
        <p:txBody>
          <a:bodyPr wrap="square">
            <a:spAutoFit/>
          </a:bodyPr>
          <a:lstStyle/>
          <a:p>
            <a:pPr>
              <a:lnSpc>
                <a:spcPct val="107000"/>
              </a:lnSpc>
              <a:spcAft>
                <a:spcPts val="800"/>
              </a:spcAft>
            </a:pPr>
            <a:r>
              <a:rPr lang="en-US" sz="2400" dirty="0">
                <a:latin typeface="Calibri" panose="020F0502020204030204" pitchFamily="34" charset="0"/>
                <a:ea typeface="Calibri" panose="020F0502020204030204" pitchFamily="34" charset="0"/>
                <a:cs typeface="Calibri" panose="020F0502020204030204" pitchFamily="34" charset="0"/>
              </a:rPr>
              <a:t>The principle of </a:t>
            </a:r>
            <a:r>
              <a:rPr lang="en-US" sz="2400" dirty="0" err="1">
                <a:latin typeface="Calibri" panose="020F0502020204030204" pitchFamily="34" charset="0"/>
                <a:ea typeface="Calibri" panose="020F0502020204030204" pitchFamily="34" charset="0"/>
                <a:cs typeface="Calibri" panose="020F0502020204030204" pitchFamily="34" charset="0"/>
              </a:rPr>
              <a:t>flexicurity</a:t>
            </a:r>
            <a:r>
              <a:rPr lang="en-US" sz="2400" dirty="0">
                <a:latin typeface="Calibri" panose="020F0502020204030204" pitchFamily="34" charset="0"/>
                <a:ea typeface="Calibri" panose="020F0502020204030204" pitchFamily="34" charset="0"/>
                <a:cs typeface="Calibri" panose="020F0502020204030204" pitchFamily="34" charset="0"/>
              </a:rPr>
              <a:t> can be applied, whereby new forms of security are not workplace- but worker-oriented. </a:t>
            </a:r>
            <a:endParaRPr lang="hu-HU" sz="2400" dirty="0" smtClean="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hu-HU" sz="24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US" sz="2400" dirty="0" smtClean="0">
                <a:latin typeface="Calibri" panose="020F0502020204030204" pitchFamily="34" charset="0"/>
                <a:ea typeface="Calibri" panose="020F0502020204030204" pitchFamily="34" charset="0"/>
                <a:cs typeface="Calibri" panose="020F0502020204030204" pitchFamily="34" charset="0"/>
              </a:rPr>
              <a:t>Whether </a:t>
            </a:r>
            <a:r>
              <a:rPr lang="en-US" sz="2400" dirty="0">
                <a:latin typeface="Calibri" panose="020F0502020204030204" pitchFamily="34" charset="0"/>
                <a:ea typeface="Calibri" panose="020F0502020204030204" pitchFamily="34" charset="0"/>
                <a:cs typeface="Calibri" panose="020F0502020204030204" pitchFamily="34" charset="0"/>
              </a:rPr>
              <a:t>or not it is possible to provide a new job or new tasks within the company during the change, the strategy used is not least to help employees to learn new skills/professions.</a:t>
            </a:r>
            <a:endParaRPr lang="hu-HU"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5338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1325130"/>
          </a:xfrm>
          <a:solidFill>
            <a:schemeClr val="accent1">
              <a:lumMod val="20000"/>
              <a:lumOff val="80000"/>
            </a:schemeClr>
          </a:solidFill>
          <a:ln>
            <a:solidFill>
              <a:srgbClr val="7030A0"/>
            </a:solidFill>
          </a:ln>
        </p:spPr>
        <p:txBody>
          <a:bodyPr>
            <a:normAutofit/>
          </a:bodyPr>
          <a:lstStyle/>
          <a:p>
            <a:pPr algn="ctr"/>
            <a:r>
              <a:rPr lang="hu-HU" b="1" dirty="0" err="1" smtClean="0"/>
              <a:t>Change</a:t>
            </a:r>
            <a:r>
              <a:rPr lang="hu-HU" b="1" dirty="0" smtClean="0"/>
              <a:t> management and </a:t>
            </a:r>
            <a:r>
              <a:rPr lang="hu-HU" b="1" dirty="0" err="1" smtClean="0"/>
              <a:t>SMEs</a:t>
            </a:r>
            <a:endParaRPr lang="hu-HU" dirty="0"/>
          </a:p>
        </p:txBody>
      </p:sp>
      <p:sp>
        <p:nvSpPr>
          <p:cNvPr id="3" name="Téglalap 2"/>
          <p:cNvSpPr/>
          <p:nvPr/>
        </p:nvSpPr>
        <p:spPr>
          <a:xfrm>
            <a:off x="1043709" y="2105891"/>
            <a:ext cx="10594109" cy="3865289"/>
          </a:xfrm>
          <a:prstGeom prst="rect">
            <a:avLst/>
          </a:prstGeom>
          <a:solidFill>
            <a:schemeClr val="accent4">
              <a:lumMod val="40000"/>
              <a:lumOff val="60000"/>
            </a:schemeClr>
          </a:solidFill>
          <a:ln>
            <a:solidFill>
              <a:srgbClr val="7030A0"/>
            </a:solidFill>
          </a:ln>
        </p:spPr>
        <p:txBody>
          <a:bodyPr wrap="square">
            <a:spAutoFit/>
          </a:bodyPr>
          <a:lstStyle/>
          <a:p>
            <a:pPr marL="285750" indent="-285750">
              <a:lnSpc>
                <a:spcPct val="107000"/>
              </a:lnSpc>
              <a:spcAft>
                <a:spcPts val="800"/>
              </a:spcAft>
              <a:buFont typeface="Wingdings" panose="05000000000000000000" pitchFamily="2" charset="2"/>
              <a:buChar char="q"/>
            </a:pPr>
            <a:r>
              <a:rPr lang="en-US" dirty="0">
                <a:latin typeface="Calibri" panose="020F0502020204030204" pitchFamily="34" charset="0"/>
                <a:ea typeface="Calibri" panose="020F0502020204030204" pitchFamily="34" charset="0"/>
                <a:cs typeface="Times New Roman" panose="02020603050405020304" pitchFamily="18" charset="0"/>
              </a:rPr>
              <a:t>SMEs generally have limited resources in terms of time, money and human resources. For this reason, implementing change usually ties up a large part of these scarce resources</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hu-HU"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q"/>
            </a:pPr>
            <a:r>
              <a:rPr lang="en-US" dirty="0" smtClean="0">
                <a:latin typeface="Calibri" panose="020F0502020204030204" pitchFamily="34" charset="0"/>
                <a:ea typeface="Calibri" panose="020F0502020204030204" pitchFamily="34" charset="0"/>
                <a:cs typeface="Times New Roman" panose="02020603050405020304" pitchFamily="18" charset="0"/>
              </a:rPr>
              <a:t>They </a:t>
            </a:r>
            <a:r>
              <a:rPr lang="en-US" dirty="0">
                <a:latin typeface="Calibri" panose="020F0502020204030204" pitchFamily="34" charset="0"/>
                <a:ea typeface="Calibri" panose="020F0502020204030204" pitchFamily="34" charset="0"/>
                <a:cs typeface="Times New Roman" panose="02020603050405020304" pitchFamily="18" charset="0"/>
              </a:rPr>
              <a:t>have little or no reserves</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hu-HU"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q"/>
            </a:pPr>
            <a:r>
              <a:rPr lang="en-US" dirty="0" smtClean="0">
                <a:latin typeface="Calibri" panose="020F0502020204030204" pitchFamily="34" charset="0"/>
                <a:ea typeface="Calibri" panose="020F0502020204030204" pitchFamily="34" charset="0"/>
                <a:cs typeface="Times New Roman" panose="02020603050405020304" pitchFamily="18" charset="0"/>
              </a:rPr>
              <a:t>Changes </a:t>
            </a:r>
            <a:r>
              <a:rPr lang="en-US" dirty="0">
                <a:latin typeface="Calibri" panose="020F0502020204030204" pitchFamily="34" charset="0"/>
                <a:ea typeface="Calibri" panose="020F0502020204030204" pitchFamily="34" charset="0"/>
                <a:cs typeface="Times New Roman" panose="02020603050405020304" pitchFamily="18" charset="0"/>
              </a:rPr>
              <a:t>affecting SMEs are mostly driven by pressure from the external environment rather than internal awareness. The ability to adapt quickly to the external environment (market demand, other external influences not related to the market) can mean survival</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hu-HU"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q"/>
            </a:pPr>
            <a:r>
              <a:rPr lang="en-US" dirty="0" smtClean="0">
                <a:latin typeface="Calibri" panose="020F0502020204030204" pitchFamily="34" charset="0"/>
                <a:ea typeface="Calibri" panose="020F0502020204030204" pitchFamily="34" charset="0"/>
                <a:cs typeface="Times New Roman" panose="02020603050405020304" pitchFamily="18" charset="0"/>
              </a:rPr>
              <a:t>SMEs </a:t>
            </a:r>
            <a:r>
              <a:rPr lang="en-US" dirty="0">
                <a:latin typeface="Calibri" panose="020F0502020204030204" pitchFamily="34" charset="0"/>
                <a:ea typeface="Calibri" panose="020F0502020204030204" pitchFamily="34" charset="0"/>
                <a:cs typeface="Times New Roman" panose="02020603050405020304" pitchFamily="18" charset="0"/>
              </a:rPr>
              <a:t>tend to think and plan in the short term, which makes them flexible and agile, but they are also sensitive to small changes and less able to deal with long-term developments</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hu-HU"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q"/>
            </a:pPr>
            <a:r>
              <a:rPr lang="en-US" dirty="0" smtClean="0">
                <a:latin typeface="Calibri" panose="020F0502020204030204" pitchFamily="34" charset="0"/>
                <a:ea typeface="Calibri" panose="020F0502020204030204" pitchFamily="34" charset="0"/>
                <a:cs typeface="Times New Roman" panose="02020603050405020304" pitchFamily="18" charset="0"/>
              </a:rPr>
              <a:t>SMEs </a:t>
            </a:r>
            <a:r>
              <a:rPr lang="en-US" dirty="0">
                <a:latin typeface="Calibri" panose="020F0502020204030204" pitchFamily="34" charset="0"/>
                <a:ea typeface="Calibri" panose="020F0502020204030204" pitchFamily="34" charset="0"/>
                <a:cs typeface="Times New Roman" panose="02020603050405020304" pitchFamily="18" charset="0"/>
              </a:rPr>
              <a:t>typically get lost in the day-to-day struggle, lacking strategic planning and thinking</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hu-HU"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q"/>
            </a:pPr>
            <a:r>
              <a:rPr lang="en-US" dirty="0" smtClean="0">
                <a:latin typeface="Calibri" panose="020F0502020204030204" pitchFamily="34" charset="0"/>
                <a:ea typeface="Calibri" panose="020F0502020204030204" pitchFamily="34" charset="0"/>
                <a:cs typeface="Times New Roman" panose="02020603050405020304" pitchFamily="18" charset="0"/>
              </a:rPr>
              <a:t>SME </a:t>
            </a:r>
            <a:r>
              <a:rPr lang="en-US" dirty="0">
                <a:latin typeface="Calibri" panose="020F0502020204030204" pitchFamily="34" charset="0"/>
                <a:ea typeface="Calibri" panose="020F0502020204030204" pitchFamily="34" charset="0"/>
                <a:cs typeface="Times New Roman" panose="02020603050405020304" pitchFamily="18" charset="0"/>
              </a:rPr>
              <a:t>managers are often also the owners. Change strategy and change management can depend to a large extent on their personalities and skills.</a:t>
            </a:r>
            <a:r>
              <a:rPr lang="hu-HU" dirty="0" smtClean="0">
                <a:latin typeface="Calibri" panose="020F0502020204030204" pitchFamily="34" charset="0"/>
                <a:ea typeface="Calibri" panose="020F0502020204030204" pitchFamily="34" charset="0"/>
                <a:cs typeface="Times New Roman" panose="02020603050405020304" pitchFamily="18" charset="0"/>
              </a:rPr>
              <a:t> </a:t>
            </a:r>
            <a:endParaRPr lang="hu-H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3797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80290" y="2503055"/>
            <a:ext cx="11602777" cy="1015663"/>
          </a:xfrm>
          <a:prstGeom prst="rect">
            <a:avLst/>
          </a:prstGeom>
          <a:solidFill>
            <a:schemeClr val="accent4"/>
          </a:solidFill>
        </p:spPr>
        <p:txBody>
          <a:bodyPr wrap="square" rtlCol="0">
            <a:spAutoFit/>
          </a:bodyPr>
          <a:lstStyle/>
          <a:p>
            <a:r>
              <a:rPr lang="hu-HU" sz="6000" b="1" dirty="0" smtClean="0"/>
              <a:t>ASSESSMENT</a:t>
            </a:r>
            <a:endParaRPr lang="hu-HU" sz="6000" b="1" dirty="0"/>
          </a:p>
        </p:txBody>
      </p:sp>
    </p:spTree>
    <p:extLst>
      <p:ext uri="{BB962C8B-B14F-4D97-AF65-F5344CB8AC3E}">
        <p14:creationId xmlns:p14="http://schemas.microsoft.com/office/powerpoint/2010/main" val="362723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p:cNvSpPr txBox="1"/>
          <p:nvPr/>
        </p:nvSpPr>
        <p:spPr>
          <a:xfrm>
            <a:off x="138546" y="932873"/>
            <a:ext cx="10871199" cy="4247317"/>
          </a:xfrm>
          <a:prstGeom prst="rect">
            <a:avLst/>
          </a:prstGeom>
          <a:solidFill>
            <a:schemeClr val="accent4">
              <a:lumMod val="20000"/>
              <a:lumOff val="80000"/>
            </a:schemeClr>
          </a:solidFill>
          <a:ln>
            <a:solidFill>
              <a:srgbClr val="7030A0"/>
            </a:solidFill>
          </a:ln>
        </p:spPr>
        <p:txBody>
          <a:bodyPr wrap="square" rtlCol="0">
            <a:spAutoFit/>
          </a:bodyPr>
          <a:lstStyle/>
          <a:p>
            <a:pPr lvl="0" fontAlgn="t"/>
            <a:endParaRPr lang="hu-HU" b="1" dirty="0" smtClean="0"/>
          </a:p>
          <a:p>
            <a:pPr marL="285750" lvl="0" indent="-285750" fontAlgn="t">
              <a:buFont typeface="Arial" panose="020B0604020202020204" pitchFamily="34" charset="0"/>
              <a:buChar char="•"/>
            </a:pPr>
            <a:r>
              <a:rPr lang="en-US" dirty="0"/>
              <a:t>State and play </a:t>
            </a:r>
            <a:r>
              <a:rPr lang="en-US" dirty="0" smtClean="0"/>
              <a:t>assessment</a:t>
            </a:r>
            <a:endParaRPr lang="hu-HU" dirty="0" smtClean="0"/>
          </a:p>
          <a:p>
            <a:pPr marL="285750" lvl="0" indent="-285750" fontAlgn="t">
              <a:buFont typeface="Arial" panose="020B0604020202020204" pitchFamily="34" charset="0"/>
              <a:buChar char="•"/>
            </a:pPr>
            <a:r>
              <a:rPr lang="en-US" dirty="0" smtClean="0"/>
              <a:t>Data </a:t>
            </a:r>
            <a:r>
              <a:rPr lang="en-US" dirty="0"/>
              <a:t>collection and analysis on the current state of the company </a:t>
            </a:r>
            <a:endParaRPr lang="hu-HU" dirty="0" smtClean="0"/>
          </a:p>
          <a:p>
            <a:pPr marL="285750" lvl="0" indent="-285750" fontAlgn="t">
              <a:buFont typeface="Arial" panose="020B0604020202020204" pitchFamily="34" charset="0"/>
              <a:buChar char="•"/>
            </a:pPr>
            <a:endParaRPr lang="hu-HU" dirty="0"/>
          </a:p>
          <a:p>
            <a:pPr marL="285750" lvl="0" indent="-285750" fontAlgn="t">
              <a:buFont typeface="Arial" panose="020B0604020202020204" pitchFamily="34" charset="0"/>
              <a:buChar char="•"/>
            </a:pPr>
            <a:r>
              <a:rPr lang="en-US" dirty="0" smtClean="0"/>
              <a:t>Needs </a:t>
            </a:r>
            <a:r>
              <a:rPr lang="en-US" dirty="0" err="1"/>
              <a:t>assessmentIdentification</a:t>
            </a:r>
            <a:r>
              <a:rPr lang="en-US" dirty="0"/>
              <a:t> of areas for improvement and problems to be solved</a:t>
            </a:r>
            <a:r>
              <a:rPr lang="en-US" dirty="0" smtClean="0"/>
              <a:t>.</a:t>
            </a:r>
            <a:r>
              <a:rPr lang="hu-HU" dirty="0" smtClean="0"/>
              <a:t> </a:t>
            </a:r>
            <a:r>
              <a:rPr lang="en-US" dirty="0" smtClean="0"/>
              <a:t>The </a:t>
            </a:r>
            <a:r>
              <a:rPr lang="en-US" dirty="0"/>
              <a:t>needs assessment should reach out to the relevant employees individually, taking into account their individual skills, abilities, potential and needs  Identification of </a:t>
            </a:r>
            <a:r>
              <a:rPr lang="en-US" dirty="0" smtClean="0"/>
              <a:t>objectives</a:t>
            </a:r>
            <a:endParaRPr lang="hu-HU" dirty="0" smtClean="0"/>
          </a:p>
          <a:p>
            <a:pPr marL="285750" lvl="0" indent="-285750" fontAlgn="t">
              <a:buFont typeface="Arial" panose="020B0604020202020204" pitchFamily="34" charset="0"/>
              <a:buChar char="•"/>
            </a:pPr>
            <a:endParaRPr lang="hu-HU" dirty="0"/>
          </a:p>
          <a:p>
            <a:pPr marL="285750" lvl="0" indent="-285750" fontAlgn="t">
              <a:buFont typeface="Arial" panose="020B0604020202020204" pitchFamily="34" charset="0"/>
              <a:buChar char="•"/>
            </a:pPr>
            <a:r>
              <a:rPr lang="en-US" dirty="0" smtClean="0"/>
              <a:t>What </a:t>
            </a:r>
            <a:r>
              <a:rPr lang="en-US" dirty="0"/>
              <a:t>is the purpose of change? What is the state that the change is intended to achieve? Mapping of the strengths and weaknesses of the </a:t>
            </a:r>
            <a:r>
              <a:rPr lang="en-US" dirty="0" err="1"/>
              <a:t>organisation</a:t>
            </a:r>
            <a:r>
              <a:rPr lang="en-US" dirty="0"/>
              <a:t>. Available internal resources that can be </a:t>
            </a:r>
            <a:r>
              <a:rPr lang="en-US" dirty="0" err="1"/>
              <a:t>mobilised</a:t>
            </a:r>
            <a:r>
              <a:rPr lang="en-US" dirty="0"/>
              <a:t>, external resources that can be </a:t>
            </a:r>
            <a:r>
              <a:rPr lang="en-US" dirty="0" err="1" smtClean="0"/>
              <a:t>mobilised</a:t>
            </a:r>
            <a:r>
              <a:rPr lang="hu-HU" dirty="0" smtClean="0"/>
              <a:t>.</a:t>
            </a:r>
            <a:r>
              <a:rPr lang="en-US" dirty="0" smtClean="0"/>
              <a:t> </a:t>
            </a:r>
            <a:r>
              <a:rPr lang="en-US" dirty="0"/>
              <a:t>Capabilities, advantages  </a:t>
            </a:r>
            <a:endParaRPr lang="hu-HU" dirty="0" smtClean="0"/>
          </a:p>
          <a:p>
            <a:pPr marL="285750" lvl="0" indent="-285750" fontAlgn="t">
              <a:buFont typeface="Arial" panose="020B0604020202020204" pitchFamily="34" charset="0"/>
              <a:buChar char="•"/>
            </a:pPr>
            <a:endParaRPr lang="hu-HU" dirty="0"/>
          </a:p>
          <a:p>
            <a:pPr marL="285750" lvl="0" indent="-285750" fontAlgn="t">
              <a:buFont typeface="Arial" panose="020B0604020202020204" pitchFamily="34" charset="0"/>
              <a:buChar char="•"/>
            </a:pPr>
            <a:r>
              <a:rPr lang="en-US" dirty="0" smtClean="0"/>
              <a:t>Human resources</a:t>
            </a:r>
            <a:endParaRPr lang="hu-HU" dirty="0" smtClean="0"/>
          </a:p>
          <a:p>
            <a:pPr marL="285750" lvl="0" indent="-285750" fontAlgn="t">
              <a:buFont typeface="Arial" panose="020B0604020202020204" pitchFamily="34" charset="0"/>
              <a:buChar char="•"/>
            </a:pPr>
            <a:r>
              <a:rPr lang="en-US" dirty="0" smtClean="0"/>
              <a:t>Are </a:t>
            </a:r>
            <a:r>
              <a:rPr lang="en-US" dirty="0"/>
              <a:t>the available human resources capable of change and adaptation in their current state, or if not, what needs to be done to make them so?</a:t>
            </a:r>
            <a:endParaRPr lang="hu-HU" dirty="0"/>
          </a:p>
        </p:txBody>
      </p:sp>
      <p:sp>
        <p:nvSpPr>
          <p:cNvPr id="4" name="Téglalap 3"/>
          <p:cNvSpPr/>
          <p:nvPr/>
        </p:nvSpPr>
        <p:spPr>
          <a:xfrm>
            <a:off x="1015999" y="73891"/>
            <a:ext cx="9541164" cy="769441"/>
          </a:xfrm>
          <a:prstGeom prst="rect">
            <a:avLst/>
          </a:prstGeom>
          <a:solidFill>
            <a:schemeClr val="accent6">
              <a:lumMod val="20000"/>
              <a:lumOff val="80000"/>
            </a:schemeClr>
          </a:solidFill>
          <a:ln>
            <a:solidFill>
              <a:srgbClr val="7030A0"/>
            </a:solidFill>
          </a:ln>
        </p:spPr>
        <p:txBody>
          <a:bodyPr wrap="square">
            <a:spAutoFit/>
          </a:bodyPr>
          <a:lstStyle/>
          <a:p>
            <a:pPr algn="ctr">
              <a:spcAft>
                <a:spcPts val="0"/>
              </a:spcAft>
            </a:pPr>
            <a:r>
              <a:rPr lang="hu-HU" sz="4400" b="1" dirty="0" err="1">
                <a:latin typeface="Calibri Light" panose="020F0302020204030204" pitchFamily="34" charset="0"/>
                <a:ea typeface="Times New Roman" panose="02020603050405020304" pitchFamily="18" charset="0"/>
                <a:cs typeface="Calibri Light" panose="020F0302020204030204" pitchFamily="34" charset="0"/>
              </a:rPr>
              <a:t>State</a:t>
            </a:r>
            <a:r>
              <a:rPr lang="hu-HU" sz="4400" b="1" dirty="0">
                <a:latin typeface="Calibri Light" panose="020F0302020204030204" pitchFamily="34" charset="0"/>
                <a:ea typeface="Times New Roman" panose="02020603050405020304" pitchFamily="18" charset="0"/>
                <a:cs typeface="Calibri Light" panose="020F0302020204030204" pitchFamily="34" charset="0"/>
              </a:rPr>
              <a:t>- and </a:t>
            </a:r>
            <a:r>
              <a:rPr lang="hu-HU" sz="4400" b="1" dirty="0" err="1">
                <a:latin typeface="Calibri Light" panose="020F0302020204030204" pitchFamily="34" charset="0"/>
                <a:ea typeface="Times New Roman" panose="02020603050405020304" pitchFamily="18" charset="0"/>
                <a:cs typeface="Calibri Light" panose="020F0302020204030204" pitchFamily="34" charset="0"/>
              </a:rPr>
              <a:t>needs</a:t>
            </a:r>
            <a:r>
              <a:rPr lang="hu-HU" sz="4400" b="1" dirty="0">
                <a:latin typeface="Calibri Light" panose="020F0302020204030204" pitchFamily="34" charset="0"/>
                <a:ea typeface="Times New Roman" panose="02020603050405020304" pitchFamily="18" charset="0"/>
                <a:cs typeface="Calibri Light" panose="020F0302020204030204" pitchFamily="34" charset="0"/>
              </a:rPr>
              <a:t> </a:t>
            </a:r>
            <a:r>
              <a:rPr lang="hu-HU" sz="4400" b="1" dirty="0" err="1">
                <a:latin typeface="Calibri Light" panose="020F0302020204030204" pitchFamily="34" charset="0"/>
                <a:ea typeface="Times New Roman" panose="02020603050405020304" pitchFamily="18" charset="0"/>
                <a:cs typeface="Calibri Light" panose="020F0302020204030204" pitchFamily="34" charset="0"/>
              </a:rPr>
              <a:t>assessment</a:t>
            </a:r>
            <a:endParaRPr lang="hu-HU" sz="4400" b="1" dirty="0">
              <a:latin typeface="Calibri Light" panose="020F0302020204030204" pitchFamily="34" charset="0"/>
              <a:ea typeface="Times New Roman" panose="02020603050405020304" pitchFamily="18" charset="0"/>
              <a:cs typeface="Calibri Light" panose="020F0302020204030204" pitchFamily="34" charset="0"/>
            </a:endParaRPr>
          </a:p>
        </p:txBody>
      </p:sp>
    </p:spTree>
    <p:extLst>
      <p:ext uri="{BB962C8B-B14F-4D97-AF65-F5344CB8AC3E}">
        <p14:creationId xmlns:p14="http://schemas.microsoft.com/office/powerpoint/2010/main" val="490776462"/>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1082</TotalTime>
  <Words>3073</Words>
  <Application>Microsoft Office PowerPoint</Application>
  <PresentationFormat>Szélesvásznú</PresentationFormat>
  <Paragraphs>409</Paragraphs>
  <Slides>35</Slides>
  <Notes>1</Notes>
  <HiddenSlides>0</HiddenSlides>
  <MMClips>0</MMClips>
  <ScaleCrop>false</ScaleCrop>
  <HeadingPairs>
    <vt:vector size="6" baseType="variant">
      <vt:variant>
        <vt:lpstr>Használt betűtípusok</vt:lpstr>
      </vt:variant>
      <vt:variant>
        <vt:i4>8</vt:i4>
      </vt:variant>
      <vt:variant>
        <vt:lpstr>Téma</vt:lpstr>
      </vt:variant>
      <vt:variant>
        <vt:i4>1</vt:i4>
      </vt:variant>
      <vt:variant>
        <vt:lpstr>Diacímek</vt:lpstr>
      </vt:variant>
      <vt:variant>
        <vt:i4>35</vt:i4>
      </vt:variant>
    </vt:vector>
  </HeadingPairs>
  <TitlesOfParts>
    <vt:vector size="44" baseType="lpstr">
      <vt:lpstr>Malgun Gothic</vt:lpstr>
      <vt:lpstr>Arial</vt:lpstr>
      <vt:lpstr>Arial Black</vt:lpstr>
      <vt:lpstr>Calibri</vt:lpstr>
      <vt:lpstr>Calibri Light</vt:lpstr>
      <vt:lpstr>Century Gothic</vt:lpstr>
      <vt:lpstr>Times New Roman</vt:lpstr>
      <vt:lpstr>Wingdings</vt:lpstr>
      <vt:lpstr>Office-téma</vt:lpstr>
      <vt:lpstr>Switching  to Local  </vt:lpstr>
      <vt:lpstr>Project: 101048392 — Switching to Local — SOCPL-2021-INFO-WK</vt:lpstr>
      <vt:lpstr>INTRODUCTION</vt:lpstr>
      <vt:lpstr>PowerPoint-bemutató</vt:lpstr>
      <vt:lpstr>PowerPoint-bemutató</vt:lpstr>
      <vt:lpstr>The  principle of the flexible security</vt:lpstr>
      <vt:lpstr>Change management and SMEs</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Counselling - diagnosis, problem solving</vt:lpstr>
      <vt:lpstr>Analysis of the situation</vt:lpstr>
      <vt:lpstr>Solutions</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Szilvia</dc:creator>
  <cp:lastModifiedBy>Szilvia</cp:lastModifiedBy>
  <cp:revision>85</cp:revision>
  <dcterms:created xsi:type="dcterms:W3CDTF">2022-12-14T12:27:17Z</dcterms:created>
  <dcterms:modified xsi:type="dcterms:W3CDTF">2023-04-25T13:22:26Z</dcterms:modified>
</cp:coreProperties>
</file>