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tiff" ContentType="image/tif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6" r:id="rId5"/>
    <p:sldId id="261" r:id="rId6"/>
    <p:sldId id="296" r:id="rId7"/>
    <p:sldId id="297" r:id="rId8"/>
    <p:sldId id="298" r:id="rId9"/>
    <p:sldId id="260" r:id="rId10"/>
    <p:sldId id="262" r:id="rId11"/>
    <p:sldId id="263" r:id="rId12"/>
    <p:sldId id="299" r:id="rId13"/>
    <p:sldId id="264" r:id="rId14"/>
    <p:sldId id="300" r:id="rId15"/>
    <p:sldId id="301" r:id="rId16"/>
    <p:sldId id="267" r:id="rId17"/>
    <p:sldId id="302" r:id="rId18"/>
    <p:sldId id="303" r:id="rId19"/>
    <p:sldId id="274" r:id="rId20"/>
    <p:sldId id="276" r:id="rId21"/>
    <p:sldId id="305" r:id="rId22"/>
    <p:sldId id="304" r:id="rId23"/>
    <p:sldId id="306" r:id="rId24"/>
    <p:sldId id="307" r:id="rId25"/>
    <p:sldId id="308" r:id="rId26"/>
    <p:sldId id="309" r:id="rId27"/>
    <p:sldId id="310" r:id="rId28"/>
    <p:sldId id="311" r:id="rId29"/>
    <p:sldId id="312" r:id="rId30"/>
    <p:sldId id="313" r:id="rId31"/>
    <p:sldId id="314" r:id="rId32"/>
    <p:sldId id="315" r:id="rId33"/>
    <p:sldId id="316" r:id="rId34"/>
    <p:sldId id="317" r:id="rId35"/>
    <p:sldId id="318" r:id="rId36"/>
  </p:sldIdLst>
  <p:sldSz cx="12192000" cy="6858000"/>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özepesen sötét stílus 2 – 1. jelölőszín">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3979" autoAdjust="0"/>
  </p:normalViewPr>
  <p:slideViewPr>
    <p:cSldViewPr snapToGrid="0">
      <p:cViewPr varScale="1">
        <p:scale>
          <a:sx n="65" d="100"/>
          <a:sy n="65" d="100"/>
        </p:scale>
        <p:origin x="72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hu-HU"/>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Kattintson ide az alcím mintájának szerkesztéséhez</a:t>
            </a:r>
            <a:endParaRPr lang="hu-HU"/>
          </a:p>
        </p:txBody>
      </p:sp>
      <p:sp>
        <p:nvSpPr>
          <p:cNvPr id="4" name="Dátum helye 3"/>
          <p:cNvSpPr>
            <a:spLocks noGrp="1"/>
          </p:cNvSpPr>
          <p:nvPr>
            <p:ph type="dt" sz="half" idx="10"/>
          </p:nvPr>
        </p:nvSpPr>
        <p:spPr/>
        <p:txBody>
          <a:bodyPr/>
          <a:lstStyle/>
          <a:p>
            <a:fld id="{05EE0AA3-BCAF-4E3C-949B-24609F0B8B45}" type="datetimeFigureOut">
              <a:rPr lang="hu-HU" smtClean="0"/>
              <a:t>2022. 12. 19.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173989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5EE0AA3-BCAF-4E3C-949B-24609F0B8B45}" type="datetimeFigureOut">
              <a:rPr lang="hu-HU" smtClean="0"/>
              <a:t>2022. 12. 19.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2459245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5EE0AA3-BCAF-4E3C-949B-24609F0B8B45}" type="datetimeFigureOut">
              <a:rPr lang="hu-HU" smtClean="0"/>
              <a:t>2022. 12. 19.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2509245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05EE0AA3-BCAF-4E3C-949B-24609F0B8B45}" type="datetimeFigureOut">
              <a:rPr lang="hu-HU" smtClean="0"/>
              <a:t>2022. 12. 19.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5563749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hu-HU"/>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05EE0AA3-BCAF-4E3C-949B-24609F0B8B45}" type="datetimeFigureOut">
              <a:rPr lang="hu-HU" smtClean="0"/>
              <a:t>2022. 12. 19.</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2211651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05EE0AA3-BCAF-4E3C-949B-24609F0B8B45}" type="datetimeFigureOut">
              <a:rPr lang="hu-HU" smtClean="0"/>
              <a:t>2022. 12. 19.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4202746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hu-HU"/>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05EE0AA3-BCAF-4E3C-949B-24609F0B8B45}" type="datetimeFigureOut">
              <a:rPr lang="hu-HU" smtClean="0"/>
              <a:t>2022. 12. 19.</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24587128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05EE0AA3-BCAF-4E3C-949B-24609F0B8B45}" type="datetimeFigureOut">
              <a:rPr lang="hu-HU" smtClean="0"/>
              <a:t>2022. 12. 19.</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34407888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05EE0AA3-BCAF-4E3C-949B-24609F0B8B45}" type="datetimeFigureOut">
              <a:rPr lang="hu-HU" smtClean="0"/>
              <a:t>2022. 12. 19.</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239206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5EE0AA3-BCAF-4E3C-949B-24609F0B8B45}" type="datetimeFigureOut">
              <a:rPr lang="hu-HU" smtClean="0"/>
              <a:t>2022. 12. 19.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1094491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hu-HU"/>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05EE0AA3-BCAF-4E3C-949B-24609F0B8B45}" type="datetimeFigureOut">
              <a:rPr lang="hu-HU" smtClean="0"/>
              <a:t>2022. 12. 19.</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AC1D3108-2E20-47C5-9769-D31F7DC079BF}" type="slidenum">
              <a:rPr lang="hu-HU" smtClean="0"/>
              <a:t>‹#›</a:t>
            </a:fld>
            <a:endParaRPr lang="hu-HU"/>
          </a:p>
        </p:txBody>
      </p:sp>
    </p:spTree>
    <p:extLst>
      <p:ext uri="{BB962C8B-B14F-4D97-AF65-F5344CB8AC3E}">
        <p14:creationId xmlns:p14="http://schemas.microsoft.com/office/powerpoint/2010/main" val="35083616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5EE0AA3-BCAF-4E3C-949B-24609F0B8B45}" type="datetimeFigureOut">
              <a:rPr lang="hu-HU" smtClean="0"/>
              <a:t>2022. 12. 19.</a:t>
            </a:fld>
            <a:endParaRPr lang="hu-HU"/>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C1D3108-2E20-47C5-9769-D31F7DC079BF}" type="slidenum">
              <a:rPr lang="hu-HU" smtClean="0"/>
              <a:t>‹#›</a:t>
            </a:fld>
            <a:endParaRPr lang="hu-HU"/>
          </a:p>
        </p:txBody>
      </p:sp>
    </p:spTree>
    <p:extLst>
      <p:ext uri="{BB962C8B-B14F-4D97-AF65-F5344CB8AC3E}">
        <p14:creationId xmlns:p14="http://schemas.microsoft.com/office/powerpoint/2010/main" val="22556789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tiff"/><Relationship Id="rId7"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mihr.ca/wp-content/uploads/2020/03/Mining-Workforce-Transition-Kit.pdf" TargetMode="External"/><Relationship Id="rId2" Type="http://schemas.openxmlformats.org/officeDocument/2006/relationships/hyperlink" Target="https://eur-lex.europa.eu/LexUriServ/LexUriServ.do?uri=COM:2007:0359:FIN:EN:PDF" TargetMode="Externa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8" Type="http://schemas.openxmlformats.org/officeDocument/2006/relationships/hyperlink" Target="http://www.hr.lap.hu/" TargetMode="External"/><Relationship Id="rId3" Type="http://schemas.openxmlformats.org/officeDocument/2006/relationships/hyperlink" Target="http://www.onismeret.lap.hu/" TargetMode="External"/><Relationship Id="rId7" Type="http://schemas.openxmlformats.org/officeDocument/2006/relationships/hyperlink" Target="http://www.hrportal.hu/" TargetMode="External"/><Relationship Id="rId2" Type="http://schemas.openxmlformats.org/officeDocument/2006/relationships/hyperlink" Target="http://www.palyaorientacio.lap.hu/" TargetMode="External"/><Relationship Id="rId1" Type="http://schemas.openxmlformats.org/officeDocument/2006/relationships/slideLayout" Target="../slideLayouts/slideLayout7.xml"/><Relationship Id="rId6" Type="http://schemas.openxmlformats.org/officeDocument/2006/relationships/hyperlink" Target="http://www.pszichologia.lap.hu/" TargetMode="External"/><Relationship Id="rId5" Type="http://schemas.openxmlformats.org/officeDocument/2006/relationships/hyperlink" Target="http://www.palyanet.hu/" TargetMode="External"/><Relationship Id="rId4" Type="http://schemas.openxmlformats.org/officeDocument/2006/relationships/hyperlink" Target="http://www.keszsegfejlesztes.lap.hu/" TargetMode="Externa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50778"/>
            <a:ext cx="9144000" cy="2285855"/>
          </a:xfrm>
          <a:solidFill>
            <a:schemeClr val="accent2">
              <a:lumMod val="60000"/>
              <a:lumOff val="40000"/>
            </a:schemeClr>
          </a:solidFill>
          <a:ln>
            <a:solidFill>
              <a:srgbClr val="FFC000"/>
            </a:solidFill>
          </a:ln>
        </p:spPr>
        <p:txBody>
          <a:bodyPr>
            <a:normAutofit fontScale="90000"/>
          </a:bodyPr>
          <a:lstStyle/>
          <a:p>
            <a:r>
              <a:rPr lang="en-US" sz="3600" b="1" dirty="0" smtClean="0">
                <a:latin typeface="Arial Black" panose="020B0A04020102020204" pitchFamily="34" charset="0"/>
              </a:rPr>
              <a:t>Switching</a:t>
            </a:r>
            <a:r>
              <a:rPr lang="hu-HU" sz="3600" b="1" dirty="0" smtClean="0">
                <a:latin typeface="Arial Black" panose="020B0A04020102020204" pitchFamily="34" charset="0"/>
              </a:rPr>
              <a:t> </a:t>
            </a:r>
            <a:br>
              <a:rPr lang="hu-HU" sz="3600" b="1" dirty="0" smtClean="0">
                <a:latin typeface="Arial Black" panose="020B0A04020102020204" pitchFamily="34" charset="0"/>
              </a:rPr>
            </a:br>
            <a:r>
              <a:rPr lang="en-US" sz="3600" b="1" dirty="0" smtClean="0">
                <a:latin typeface="Arial Black" panose="020B0A04020102020204" pitchFamily="34" charset="0"/>
              </a:rPr>
              <a:t>to</a:t>
            </a:r>
            <a:r>
              <a:rPr lang="hu-HU" sz="3600" b="1" dirty="0" smtClean="0">
                <a:latin typeface="Arial Black" panose="020B0A04020102020204" pitchFamily="34" charset="0"/>
              </a:rPr>
              <a:t/>
            </a:r>
            <a:br>
              <a:rPr lang="hu-HU" sz="3600" b="1" dirty="0" smtClean="0">
                <a:latin typeface="Arial Black" panose="020B0A04020102020204" pitchFamily="34" charset="0"/>
              </a:rPr>
            </a:br>
            <a:r>
              <a:rPr lang="en-US" sz="3600" b="1" dirty="0" smtClean="0">
                <a:latin typeface="Arial Black" panose="020B0A04020102020204" pitchFamily="34" charset="0"/>
              </a:rPr>
              <a:t>Loca</a:t>
            </a:r>
            <a:r>
              <a:rPr lang="en-US" sz="3600" dirty="0" smtClean="0">
                <a:latin typeface="Arial Black" panose="020B0A04020102020204" pitchFamily="34" charset="0"/>
              </a:rPr>
              <a:t>l</a:t>
            </a:r>
            <a:r>
              <a:rPr lang="hu-HU" sz="3600" dirty="0" smtClean="0">
                <a:latin typeface="Arial Black" panose="020B0A04020102020204" pitchFamily="34" charset="0"/>
              </a:rPr>
              <a:t/>
            </a:r>
            <a:br>
              <a:rPr lang="hu-HU" sz="3600" dirty="0" smtClean="0">
                <a:latin typeface="Arial Black" panose="020B0A04020102020204" pitchFamily="34" charset="0"/>
              </a:rPr>
            </a:br>
            <a:r>
              <a:rPr lang="hu-HU" sz="3600" dirty="0" smtClean="0"/>
              <a:t/>
            </a:r>
            <a:br>
              <a:rPr lang="hu-HU" sz="3600" dirty="0" smtClean="0"/>
            </a:br>
            <a:endParaRPr lang="hu-HU" sz="3600" dirty="0"/>
          </a:p>
        </p:txBody>
      </p:sp>
      <p:sp>
        <p:nvSpPr>
          <p:cNvPr id="3" name="Alcím 2"/>
          <p:cNvSpPr>
            <a:spLocks noGrp="1"/>
          </p:cNvSpPr>
          <p:nvPr>
            <p:ph type="subTitle" idx="1"/>
          </p:nvPr>
        </p:nvSpPr>
        <p:spPr>
          <a:xfrm>
            <a:off x="1524000" y="3602037"/>
            <a:ext cx="9144000" cy="2623271"/>
          </a:xfrm>
          <a:solidFill>
            <a:schemeClr val="bg2">
              <a:lumMod val="90000"/>
            </a:schemeClr>
          </a:solidFill>
          <a:ln w="38100">
            <a:solidFill>
              <a:srgbClr val="FFC000"/>
            </a:solidFill>
          </a:ln>
        </p:spPr>
        <p:txBody>
          <a:bodyPr>
            <a:normAutofit fontScale="70000" lnSpcReduction="20000"/>
          </a:bodyPr>
          <a:lstStyle/>
          <a:p>
            <a:endParaRPr lang="hu-HU" sz="3200" b="1" dirty="0" smtClean="0"/>
          </a:p>
          <a:p>
            <a:r>
              <a:rPr lang="hu-HU" sz="3400" b="1" dirty="0" smtClean="0"/>
              <a:t>Gyakorlati tudnivalók</a:t>
            </a:r>
          </a:p>
          <a:p>
            <a:r>
              <a:rPr lang="en-GB" sz="3800" b="1" dirty="0" err="1" smtClean="0"/>
              <a:t>Változás-menedzsment</a:t>
            </a:r>
            <a:r>
              <a:rPr lang="en-GB" sz="3800" b="1" dirty="0" smtClean="0"/>
              <a:t> </a:t>
            </a:r>
            <a:r>
              <a:rPr lang="en-GB" sz="3800" b="1" dirty="0"/>
              <a:t>a </a:t>
            </a:r>
            <a:r>
              <a:rPr lang="en-GB" sz="3800" b="1" dirty="0" err="1"/>
              <a:t>munkahelyi</a:t>
            </a:r>
            <a:r>
              <a:rPr lang="en-GB" sz="3800" b="1" dirty="0"/>
              <a:t> </a:t>
            </a:r>
            <a:r>
              <a:rPr lang="en-GB" sz="3800" b="1" dirty="0" err="1"/>
              <a:t>átmenet</a:t>
            </a:r>
            <a:r>
              <a:rPr lang="en-GB" sz="3800" b="1" dirty="0"/>
              <a:t> </a:t>
            </a:r>
            <a:r>
              <a:rPr lang="en-GB" sz="3800" b="1" dirty="0" err="1"/>
              <a:t>könnyítésére</a:t>
            </a:r>
            <a:endParaRPr lang="hu-HU" sz="3800" b="1" dirty="0"/>
          </a:p>
          <a:p>
            <a:r>
              <a:rPr lang="en-US" sz="3200" dirty="0" smtClean="0"/>
              <a:t>  2022 </a:t>
            </a:r>
            <a:r>
              <a:rPr lang="en-US" sz="3200" dirty="0" err="1" smtClean="0"/>
              <a:t>november</a:t>
            </a:r>
            <a:r>
              <a:rPr lang="hu-HU" sz="3200" dirty="0" smtClean="0"/>
              <a:t>-december</a:t>
            </a:r>
          </a:p>
          <a:p>
            <a:r>
              <a:rPr lang="en-US" sz="3200" dirty="0" err="1" smtClean="0"/>
              <a:t>Borbély</a:t>
            </a:r>
            <a:r>
              <a:rPr lang="en-US" sz="3200" dirty="0" smtClean="0"/>
              <a:t> Szilvia</a:t>
            </a:r>
            <a:endParaRPr lang="hu-HU" sz="3200" dirty="0" smtClean="0"/>
          </a:p>
          <a:p>
            <a:endParaRPr lang="hu-HU" sz="3200" b="1" dirty="0">
              <a:solidFill>
                <a:srgbClr val="000000"/>
              </a:solidFill>
              <a:latin typeface="Arial"/>
              <a:ea typeface="맑은 고딕"/>
            </a:endParaRPr>
          </a:p>
          <a:p>
            <a:r>
              <a:rPr lang="en-GB" sz="3200" b="1" dirty="0" smtClean="0">
                <a:solidFill>
                  <a:srgbClr val="000000"/>
                </a:solidFill>
                <a:latin typeface="Arial"/>
                <a:ea typeface="맑은 고딕"/>
              </a:rPr>
              <a:t>Project</a:t>
            </a:r>
            <a:r>
              <a:rPr lang="en-GB" sz="3200" b="1" dirty="0">
                <a:solidFill>
                  <a:srgbClr val="000000"/>
                </a:solidFill>
                <a:latin typeface="Arial"/>
                <a:ea typeface="맑은 고딕"/>
              </a:rPr>
              <a:t>: 101048392 — Switching to Local — SOCPL-2021-INFO-WK</a:t>
            </a:r>
          </a:p>
          <a:p>
            <a:endParaRPr lang="hu-HU" sz="3200" b="1" dirty="0"/>
          </a:p>
          <a:p>
            <a:endParaRPr lang="hu-HU" sz="3200" dirty="0"/>
          </a:p>
          <a:p>
            <a:endParaRPr lang="hu-HU" sz="3200" dirty="0"/>
          </a:p>
          <a:p>
            <a:endParaRPr lang="hu-HU" dirty="0"/>
          </a:p>
        </p:txBody>
      </p:sp>
      <p:pic>
        <p:nvPicPr>
          <p:cNvPr id="10" name="Kép 9" descr="C:\Users\Szilvia\AppData\Local\Temp\IMG_5313.jpg"/>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780146" y="1333480"/>
            <a:ext cx="794328" cy="960227"/>
          </a:xfrm>
          <a:prstGeom prst="rect">
            <a:avLst/>
          </a:prstGeom>
          <a:noFill/>
          <a:ln>
            <a:noFill/>
          </a:ln>
        </p:spPr>
      </p:pic>
      <p:pic>
        <p:nvPicPr>
          <p:cNvPr id="11" name="Kép 10" descr="C:\Users\Szilvia\AppData\Local\Temp\pid-9496\LOGO_fesete.tif"/>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826368" y="1333479"/>
            <a:ext cx="662505" cy="960227"/>
          </a:xfrm>
          <a:prstGeom prst="rect">
            <a:avLst/>
          </a:prstGeom>
          <a:noFill/>
          <a:ln>
            <a:noFill/>
          </a:ln>
        </p:spPr>
      </p:pic>
      <p:pic>
        <p:nvPicPr>
          <p:cNvPr id="12" name="image6.jpeg"/>
          <p:cNvPicPr/>
          <p:nvPr/>
        </p:nvPicPr>
        <p:blipFill>
          <a:blip r:embed="rId4" cstate="print"/>
          <a:stretch>
            <a:fillRect/>
          </a:stretch>
        </p:blipFill>
        <p:spPr>
          <a:xfrm>
            <a:off x="7823200" y="1333479"/>
            <a:ext cx="1099127" cy="1095684"/>
          </a:xfrm>
          <a:prstGeom prst="rect">
            <a:avLst/>
          </a:prstGeom>
        </p:spPr>
      </p:pic>
      <p:pic>
        <p:nvPicPr>
          <p:cNvPr id="13" name="Kép 21" descr="Bánya-. Energia- és Ipari Dolgozók Szakszervezete (BDSZ) - Az érdekképviselet!">
            <a:extLst>
              <a:ext uri="{FF2B5EF4-FFF2-40B4-BE49-F238E27FC236}">
                <a16:creationId xmlns:a16="http://schemas.microsoft.com/office/drawing/2014/main" id="{00000000-0000-0000-0000-000000000000}"/>
              </a:ext>
            </a:extLst>
          </p:cNvPr>
          <p:cNvPicPr>
            <a:picLocks noChangeAspect="1"/>
          </p:cNvPicPr>
          <p:nvPr/>
        </p:nvPicPr>
        <p:blipFill>
          <a:blip r:embed="rId5"/>
          <a:srcRect/>
          <a:stretch>
            <a:fillRect/>
          </a:stretch>
        </p:blipFill>
        <p:spPr>
          <a:xfrm>
            <a:off x="1669272" y="1333480"/>
            <a:ext cx="858980" cy="988383"/>
          </a:xfrm>
          <a:prstGeom prst="rect">
            <a:avLst/>
          </a:prstGeom>
          <a:noFill/>
          <a:ln cap="flat">
            <a:noFill/>
          </a:ln>
        </p:spPr>
      </p:pic>
      <p:pic>
        <p:nvPicPr>
          <p:cNvPr id="2052" name="Kép 12" descr="Bánya-. Energia- és Ipari Dolgozók Szakszervezete (BDSZ) - Az érdekképviselet!"/>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0" y="0"/>
            <a:ext cx="374650" cy="546100"/>
          </a:xfrm>
          <a:prstGeom prst="rect">
            <a:avLst/>
          </a:prstGeom>
          <a:noFill/>
          <a:extLst>
            <a:ext uri="{909E8E84-426E-40DD-AFC4-6F175D3DCCD1}">
              <a14:hiddenFill xmlns:a14="http://schemas.microsoft.com/office/drawing/2010/main">
                <a:solidFill>
                  <a:srgbClr val="FFFFFF"/>
                </a:solidFill>
              </a14:hiddenFill>
            </a:ext>
          </a:extLst>
        </p:spPr>
      </p:pic>
      <p:pic>
        <p:nvPicPr>
          <p:cNvPr id="2051" name="Kép 8" descr="IMG_531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552450" cy="552450"/>
          </a:xfrm>
          <a:prstGeom prst="rect">
            <a:avLst/>
          </a:prstGeom>
          <a:noFill/>
          <a:extLst>
            <a:ext uri="{909E8E84-426E-40DD-AFC4-6F175D3DCCD1}">
              <a14:hiddenFill xmlns:a14="http://schemas.microsoft.com/office/drawing/2010/main">
                <a:solidFill>
                  <a:srgbClr val="FFFFFF"/>
                </a:solidFill>
              </a14:hiddenFill>
            </a:ext>
          </a:extLst>
        </p:spPr>
      </p:pic>
      <p:pic>
        <p:nvPicPr>
          <p:cNvPr id="2050" name="Kép 7" descr="LOGO_fesete"/>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0" y="0"/>
            <a:ext cx="381000" cy="54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56732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églalap 2"/>
          <p:cNvSpPr/>
          <p:nvPr/>
        </p:nvSpPr>
        <p:spPr>
          <a:xfrm>
            <a:off x="206116" y="0"/>
            <a:ext cx="11699557" cy="523220"/>
          </a:xfrm>
          <a:prstGeom prst="rect">
            <a:avLst/>
          </a:prstGeom>
          <a:solidFill>
            <a:schemeClr val="accent6">
              <a:lumMod val="20000"/>
              <a:lumOff val="80000"/>
            </a:schemeClr>
          </a:solidFill>
          <a:ln>
            <a:solidFill>
              <a:srgbClr val="FFC000"/>
            </a:solidFill>
          </a:ln>
        </p:spPr>
        <p:txBody>
          <a:bodyPr wrap="square">
            <a:spAutoFit/>
          </a:bodyPr>
          <a:lstStyle/>
          <a:p>
            <a:pPr algn="ctr"/>
            <a:r>
              <a:rPr lang="hu-HU" sz="2800" b="1" dirty="0"/>
              <a:t>Stratégiai tervezőeszköz – SWOT</a:t>
            </a:r>
          </a:p>
        </p:txBody>
      </p:sp>
      <p:sp>
        <p:nvSpPr>
          <p:cNvPr id="5" name="Szövegdoboz 4"/>
          <p:cNvSpPr txBox="1"/>
          <p:nvPr/>
        </p:nvSpPr>
        <p:spPr>
          <a:xfrm>
            <a:off x="450086" y="649329"/>
            <a:ext cx="11291826" cy="2585323"/>
          </a:xfrm>
          <a:prstGeom prst="rect">
            <a:avLst/>
          </a:prstGeom>
          <a:solidFill>
            <a:schemeClr val="accent3">
              <a:lumMod val="20000"/>
              <a:lumOff val="80000"/>
            </a:schemeClr>
          </a:solidFill>
          <a:ln>
            <a:solidFill>
              <a:srgbClr val="7030A0"/>
            </a:solidFill>
          </a:ln>
        </p:spPr>
        <p:txBody>
          <a:bodyPr wrap="square" rtlCol="0">
            <a:spAutoFit/>
          </a:bodyPr>
          <a:lstStyle/>
          <a:p>
            <a:r>
              <a:rPr lang="hu-HU" dirty="0"/>
              <a:t>A SWOT elemzés olyan stratégiai tervezőeszköz, ami segít értékelni olyan </a:t>
            </a:r>
            <a:endParaRPr lang="hu-HU" dirty="0" smtClean="0"/>
          </a:p>
          <a:p>
            <a:r>
              <a:rPr lang="hu-HU" i="1" dirty="0" smtClean="0"/>
              <a:t>belső </a:t>
            </a:r>
            <a:r>
              <a:rPr lang="hu-HU" i="1" dirty="0"/>
              <a:t>tényezőket</a:t>
            </a:r>
            <a:r>
              <a:rPr lang="hu-HU" dirty="0"/>
              <a:t>, mint a</a:t>
            </a:r>
          </a:p>
          <a:p>
            <a:r>
              <a:rPr lang="hu-HU" dirty="0">
                <a:solidFill>
                  <a:srgbClr val="C00000"/>
                </a:solidFill>
              </a:rPr>
              <a:t>S (</a:t>
            </a:r>
            <a:r>
              <a:rPr lang="hu-HU" dirty="0" err="1">
                <a:solidFill>
                  <a:srgbClr val="C00000"/>
                </a:solidFill>
              </a:rPr>
              <a:t>strengths</a:t>
            </a:r>
            <a:r>
              <a:rPr lang="hu-HU" dirty="0">
                <a:solidFill>
                  <a:srgbClr val="C00000"/>
                </a:solidFill>
              </a:rPr>
              <a:t>): erősségeket, melyekre a fejlesztés alapozható</a:t>
            </a:r>
          </a:p>
          <a:p>
            <a:r>
              <a:rPr lang="hu-HU" dirty="0">
                <a:solidFill>
                  <a:srgbClr val="C00000"/>
                </a:solidFill>
              </a:rPr>
              <a:t>W (</a:t>
            </a:r>
            <a:r>
              <a:rPr lang="hu-HU" dirty="0" err="1">
                <a:solidFill>
                  <a:srgbClr val="C00000"/>
                </a:solidFill>
              </a:rPr>
              <a:t>weaknesses</a:t>
            </a:r>
            <a:r>
              <a:rPr lang="hu-HU" dirty="0">
                <a:solidFill>
                  <a:srgbClr val="C00000"/>
                </a:solidFill>
              </a:rPr>
              <a:t>): gyengeségeket, fejlesztést nem lehet rá alapozni, sőt gátolják azt és </a:t>
            </a:r>
            <a:r>
              <a:rPr lang="hu-HU" dirty="0" smtClean="0">
                <a:solidFill>
                  <a:srgbClr val="C00000"/>
                </a:solidFill>
              </a:rPr>
              <a:t>olyan</a:t>
            </a:r>
          </a:p>
          <a:p>
            <a:endParaRPr lang="hu-HU" i="1" dirty="0" smtClean="0"/>
          </a:p>
          <a:p>
            <a:r>
              <a:rPr lang="hu-HU" i="1" dirty="0" smtClean="0"/>
              <a:t>külső </a:t>
            </a:r>
            <a:r>
              <a:rPr lang="hu-HU" i="1" dirty="0"/>
              <a:t>tényezőket</a:t>
            </a:r>
            <a:r>
              <a:rPr lang="hu-HU" dirty="0"/>
              <a:t>, mint az</a:t>
            </a:r>
          </a:p>
          <a:p>
            <a:r>
              <a:rPr lang="hu-HU" dirty="0">
                <a:solidFill>
                  <a:srgbClr val="C00000"/>
                </a:solidFill>
              </a:rPr>
              <a:t>O (</a:t>
            </a:r>
            <a:r>
              <a:rPr lang="hu-HU" dirty="0" err="1">
                <a:solidFill>
                  <a:srgbClr val="C00000"/>
                </a:solidFill>
              </a:rPr>
              <a:t>opportunities</a:t>
            </a:r>
            <a:r>
              <a:rPr lang="hu-HU" dirty="0">
                <a:solidFill>
                  <a:srgbClr val="C00000"/>
                </a:solidFill>
              </a:rPr>
              <a:t>): lehetőségeket, amelyek kívülről segíthetik, ösztönözhetik a fejlesztést </a:t>
            </a:r>
          </a:p>
          <a:p>
            <a:r>
              <a:rPr lang="hu-HU" dirty="0">
                <a:solidFill>
                  <a:srgbClr val="C00000"/>
                </a:solidFill>
              </a:rPr>
              <a:t>T (</a:t>
            </a:r>
            <a:r>
              <a:rPr lang="hu-HU" dirty="0" err="1">
                <a:solidFill>
                  <a:srgbClr val="C00000"/>
                </a:solidFill>
              </a:rPr>
              <a:t>threats</a:t>
            </a:r>
            <a:r>
              <a:rPr lang="hu-HU" dirty="0">
                <a:solidFill>
                  <a:srgbClr val="C00000"/>
                </a:solidFill>
              </a:rPr>
              <a:t>): veszélyeket, melyek kívülről akadályozhatják a fejlesztés sikerességét</a:t>
            </a:r>
          </a:p>
          <a:p>
            <a:endParaRPr lang="hu-HU" dirty="0"/>
          </a:p>
        </p:txBody>
      </p:sp>
      <p:sp>
        <p:nvSpPr>
          <p:cNvPr id="9" name="Téglalap 8"/>
          <p:cNvSpPr/>
          <p:nvPr/>
        </p:nvSpPr>
        <p:spPr>
          <a:xfrm>
            <a:off x="122827" y="4168303"/>
            <a:ext cx="1725223" cy="388696"/>
          </a:xfrm>
          <a:prstGeom prst="rect">
            <a:avLst/>
          </a:prstGeom>
        </p:spPr>
        <p:txBody>
          <a:bodyPr wrap="square">
            <a:spAutoFit/>
          </a:bodyPr>
          <a:lstStyle/>
          <a:p>
            <a:pPr algn="ctr">
              <a:lnSpc>
                <a:spcPct val="107000"/>
              </a:lnSpc>
              <a:spcAft>
                <a:spcPts val="800"/>
              </a:spcAft>
            </a:pPr>
            <a:r>
              <a:rPr lang="en-GB" b="1" dirty="0">
                <a:latin typeface="Calibri" panose="020F0502020204030204" pitchFamily="34" charset="0"/>
                <a:ea typeface="Calibri" panose="020F0502020204030204" pitchFamily="34" charset="0"/>
                <a:cs typeface="Times New Roman" panose="02020603050405020304" pitchFamily="18" charset="0"/>
              </a:rPr>
              <a:t>SWOT </a:t>
            </a:r>
            <a:r>
              <a:rPr lang="en-GB" b="1" dirty="0" err="1">
                <a:latin typeface="Calibri" panose="020F0502020204030204" pitchFamily="34" charset="0"/>
                <a:ea typeface="Calibri" panose="020F0502020204030204" pitchFamily="34" charset="0"/>
                <a:cs typeface="Times New Roman" panose="02020603050405020304" pitchFamily="18" charset="0"/>
              </a:rPr>
              <a:t>táblázat</a:t>
            </a:r>
            <a:endParaRPr lang="hu-HU" dirty="0">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11" name="Táblázat 10"/>
          <p:cNvGraphicFramePr>
            <a:graphicFrameLocks noGrp="1"/>
          </p:cNvGraphicFramePr>
          <p:nvPr>
            <p:extLst>
              <p:ext uri="{D42A27DB-BD31-4B8C-83A1-F6EECF244321}">
                <p14:modId xmlns:p14="http://schemas.microsoft.com/office/powerpoint/2010/main" val="3130053829"/>
              </p:ext>
            </p:extLst>
          </p:nvPr>
        </p:nvGraphicFramePr>
        <p:xfrm>
          <a:off x="1857675" y="2948757"/>
          <a:ext cx="4321742" cy="3650747"/>
        </p:xfrm>
        <a:graphic>
          <a:graphicData uri="http://schemas.openxmlformats.org/drawingml/2006/table">
            <a:tbl>
              <a:tblPr firstRow="1" firstCol="1" bandRow="1">
                <a:tableStyleId>{5C22544A-7EE6-4342-B048-85BDC9FD1C3A}</a:tableStyleId>
              </a:tblPr>
              <a:tblGrid>
                <a:gridCol w="1207849">
                  <a:extLst>
                    <a:ext uri="{9D8B030D-6E8A-4147-A177-3AD203B41FA5}">
                      <a16:colId xmlns:a16="http://schemas.microsoft.com/office/drawing/2014/main" val="1061831083"/>
                    </a:ext>
                  </a:extLst>
                </a:gridCol>
                <a:gridCol w="1381347">
                  <a:extLst>
                    <a:ext uri="{9D8B030D-6E8A-4147-A177-3AD203B41FA5}">
                      <a16:colId xmlns:a16="http://schemas.microsoft.com/office/drawing/2014/main" val="1884331452"/>
                    </a:ext>
                  </a:extLst>
                </a:gridCol>
                <a:gridCol w="1732546">
                  <a:extLst>
                    <a:ext uri="{9D8B030D-6E8A-4147-A177-3AD203B41FA5}">
                      <a16:colId xmlns:a16="http://schemas.microsoft.com/office/drawing/2014/main" val="1250085899"/>
                    </a:ext>
                  </a:extLst>
                </a:gridCol>
              </a:tblGrid>
              <a:tr h="454791">
                <a:tc>
                  <a:txBody>
                    <a:bodyPr/>
                    <a:lstStyle/>
                    <a:p>
                      <a:pPr>
                        <a:lnSpc>
                          <a:spcPct val="107000"/>
                        </a:lnSpc>
                        <a:spcAft>
                          <a:spcPts val="0"/>
                        </a:spcAft>
                      </a:pPr>
                      <a:r>
                        <a:rPr lang="en-GB" sz="1400" dirty="0">
                          <a:effectLst/>
                        </a:rPr>
                        <a:t> </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rPr>
                        <a:t>Pozitív tényezők</a:t>
                      </a:r>
                      <a:endParaRPr lang="hu-H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a:effectLst/>
                        </a:rPr>
                        <a:t>Negatív tényezők</a:t>
                      </a:r>
                      <a:endParaRPr lang="hu-H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364362262"/>
                  </a:ext>
                </a:extLst>
              </a:tr>
              <a:tr h="1402461">
                <a:tc>
                  <a:txBody>
                    <a:bodyPr/>
                    <a:lstStyle/>
                    <a:p>
                      <a:pPr>
                        <a:lnSpc>
                          <a:spcPct val="107000"/>
                        </a:lnSpc>
                        <a:spcAft>
                          <a:spcPts val="0"/>
                        </a:spcAft>
                      </a:pPr>
                      <a:r>
                        <a:rPr lang="en-GB" sz="1400" dirty="0" err="1">
                          <a:effectLst/>
                        </a:rPr>
                        <a:t>Belső</a:t>
                      </a:r>
                      <a:r>
                        <a:rPr lang="en-GB" sz="1400" dirty="0">
                          <a:effectLst/>
                        </a:rPr>
                        <a:t> </a:t>
                      </a:r>
                      <a:r>
                        <a:rPr lang="en-GB" sz="1400" dirty="0" err="1">
                          <a:effectLst/>
                        </a:rPr>
                        <a:t>tényezők</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err="1">
                          <a:effectLst/>
                        </a:rPr>
                        <a:t>Erősségek</a:t>
                      </a:r>
                      <a:endParaRPr lang="hu-HU" sz="1400" dirty="0">
                        <a:effectLst/>
                      </a:endParaRPr>
                    </a:p>
                    <a:p>
                      <a:pPr>
                        <a:lnSpc>
                          <a:spcPct val="107000"/>
                        </a:lnSpc>
                        <a:spcAft>
                          <a:spcPts val="0"/>
                        </a:spcAft>
                      </a:pPr>
                      <a:r>
                        <a:rPr lang="en-GB" sz="1400" dirty="0">
                          <a:effectLst/>
                        </a:rPr>
                        <a:t>1.</a:t>
                      </a:r>
                      <a:endParaRPr lang="hu-HU" sz="1400" dirty="0">
                        <a:effectLst/>
                      </a:endParaRPr>
                    </a:p>
                    <a:p>
                      <a:pPr>
                        <a:lnSpc>
                          <a:spcPct val="107000"/>
                        </a:lnSpc>
                        <a:spcAft>
                          <a:spcPts val="0"/>
                        </a:spcAft>
                      </a:pPr>
                      <a:r>
                        <a:rPr lang="en-GB" sz="1400" dirty="0">
                          <a:effectLst/>
                        </a:rPr>
                        <a:t>2.</a:t>
                      </a:r>
                      <a:endParaRPr lang="hu-HU" sz="1400" dirty="0">
                        <a:effectLst/>
                      </a:endParaRPr>
                    </a:p>
                    <a:p>
                      <a:pPr>
                        <a:lnSpc>
                          <a:spcPct val="107000"/>
                        </a:lnSpc>
                        <a:spcAft>
                          <a:spcPts val="0"/>
                        </a:spcAft>
                      </a:pPr>
                      <a:r>
                        <a:rPr lang="en-GB" sz="1400" dirty="0">
                          <a:effectLst/>
                        </a:rPr>
                        <a:t>3.</a:t>
                      </a:r>
                      <a:endParaRPr lang="hu-HU" sz="1400" dirty="0">
                        <a:effectLst/>
                      </a:endParaRPr>
                    </a:p>
                    <a:p>
                      <a:pPr>
                        <a:lnSpc>
                          <a:spcPct val="107000"/>
                        </a:lnSpc>
                        <a:spcAft>
                          <a:spcPts val="0"/>
                        </a:spcAft>
                      </a:pPr>
                      <a:r>
                        <a:rPr lang="en-GB" sz="1400" dirty="0">
                          <a:effectLst/>
                        </a:rPr>
                        <a:t>4.</a:t>
                      </a:r>
                      <a:endParaRPr lang="hu-HU" sz="1400" dirty="0">
                        <a:effectLst/>
                      </a:endParaRPr>
                    </a:p>
                    <a:p>
                      <a:pPr>
                        <a:lnSpc>
                          <a:spcPct val="107000"/>
                        </a:lnSpc>
                        <a:spcAft>
                          <a:spcPts val="0"/>
                        </a:spcAft>
                      </a:pPr>
                      <a:r>
                        <a:rPr lang="hu-HU" sz="1400" dirty="0" smtClean="0">
                          <a:effectLst/>
                          <a:latin typeface="Calibri" panose="020F0502020204030204" pitchFamily="34" charset="0"/>
                          <a:ea typeface="Calibri" panose="020F0502020204030204" pitchFamily="34" charset="0"/>
                          <a:cs typeface="Times New Roman" panose="02020603050405020304" pitchFamily="18" charset="0"/>
                        </a:rPr>
                        <a:t>5.</a:t>
                      </a: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err="1">
                          <a:effectLst/>
                        </a:rPr>
                        <a:t>Gyengeségek</a:t>
                      </a:r>
                      <a:endParaRPr lang="hu-HU" sz="1400" dirty="0">
                        <a:effectLst/>
                      </a:endParaRPr>
                    </a:p>
                    <a:p>
                      <a:pPr>
                        <a:lnSpc>
                          <a:spcPct val="107000"/>
                        </a:lnSpc>
                        <a:spcAft>
                          <a:spcPts val="0"/>
                        </a:spcAft>
                      </a:pPr>
                      <a:r>
                        <a:rPr lang="en-GB" sz="1400" dirty="0">
                          <a:effectLst/>
                        </a:rPr>
                        <a:t>1.</a:t>
                      </a:r>
                      <a:endParaRPr lang="hu-HU" sz="1400" dirty="0">
                        <a:effectLst/>
                      </a:endParaRPr>
                    </a:p>
                    <a:p>
                      <a:pPr>
                        <a:lnSpc>
                          <a:spcPct val="107000"/>
                        </a:lnSpc>
                        <a:spcAft>
                          <a:spcPts val="0"/>
                        </a:spcAft>
                      </a:pPr>
                      <a:r>
                        <a:rPr lang="en-GB" sz="1400" dirty="0">
                          <a:effectLst/>
                        </a:rPr>
                        <a:t>2.</a:t>
                      </a:r>
                      <a:endParaRPr lang="hu-HU" sz="1400" dirty="0">
                        <a:effectLst/>
                      </a:endParaRPr>
                    </a:p>
                    <a:p>
                      <a:pPr>
                        <a:lnSpc>
                          <a:spcPct val="107000"/>
                        </a:lnSpc>
                        <a:spcAft>
                          <a:spcPts val="0"/>
                        </a:spcAft>
                      </a:pPr>
                      <a:r>
                        <a:rPr lang="en-GB" sz="1400" dirty="0">
                          <a:effectLst/>
                        </a:rPr>
                        <a:t>3.</a:t>
                      </a:r>
                      <a:endParaRPr lang="hu-HU" sz="1400" dirty="0">
                        <a:effectLst/>
                      </a:endParaRPr>
                    </a:p>
                    <a:p>
                      <a:pPr>
                        <a:lnSpc>
                          <a:spcPct val="107000"/>
                        </a:lnSpc>
                        <a:spcAft>
                          <a:spcPts val="0"/>
                        </a:spcAft>
                      </a:pPr>
                      <a:r>
                        <a:rPr lang="en-GB" sz="1400" dirty="0">
                          <a:effectLst/>
                        </a:rPr>
                        <a:t>4.</a:t>
                      </a:r>
                      <a:endParaRPr lang="hu-HU" sz="1400" dirty="0">
                        <a:effectLst/>
                      </a:endParaRPr>
                    </a:p>
                    <a:p>
                      <a:pPr>
                        <a:lnSpc>
                          <a:spcPct val="107000"/>
                        </a:lnSpc>
                        <a:spcAft>
                          <a:spcPts val="0"/>
                        </a:spcAft>
                      </a:pPr>
                      <a:r>
                        <a:rPr lang="en-GB" sz="1400" dirty="0">
                          <a:effectLst/>
                        </a:rPr>
                        <a:t>5.</a:t>
                      </a:r>
                      <a:endParaRPr lang="hu-HU" sz="1400" dirty="0">
                        <a:effectLst/>
                      </a:endParaRPr>
                    </a:p>
                    <a:p>
                      <a:pPr>
                        <a:lnSpc>
                          <a:spcPct val="107000"/>
                        </a:lnSpc>
                        <a:spcAft>
                          <a:spcPts val="0"/>
                        </a:spcAft>
                      </a:pP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21413437"/>
                  </a:ext>
                </a:extLst>
              </a:tr>
              <a:tr h="1519154">
                <a:tc>
                  <a:txBody>
                    <a:bodyPr/>
                    <a:lstStyle/>
                    <a:p>
                      <a:pPr>
                        <a:lnSpc>
                          <a:spcPct val="107000"/>
                        </a:lnSpc>
                        <a:spcAft>
                          <a:spcPts val="0"/>
                        </a:spcAft>
                      </a:pPr>
                      <a:r>
                        <a:rPr lang="en-GB" sz="1400">
                          <a:effectLst/>
                        </a:rPr>
                        <a:t>Külső tényezők</a:t>
                      </a:r>
                      <a:endParaRPr lang="hu-HU"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err="1">
                          <a:effectLst/>
                        </a:rPr>
                        <a:t>Lehetőségek</a:t>
                      </a:r>
                      <a:endParaRPr lang="hu-HU" sz="1400" dirty="0">
                        <a:effectLst/>
                      </a:endParaRPr>
                    </a:p>
                    <a:p>
                      <a:pPr>
                        <a:lnSpc>
                          <a:spcPct val="107000"/>
                        </a:lnSpc>
                        <a:spcAft>
                          <a:spcPts val="0"/>
                        </a:spcAft>
                      </a:pPr>
                      <a:r>
                        <a:rPr lang="en-GB" sz="1400" dirty="0">
                          <a:effectLst/>
                        </a:rPr>
                        <a:t>1.</a:t>
                      </a:r>
                      <a:endParaRPr lang="hu-HU" sz="1400" dirty="0">
                        <a:effectLst/>
                      </a:endParaRPr>
                    </a:p>
                    <a:p>
                      <a:pPr>
                        <a:lnSpc>
                          <a:spcPct val="107000"/>
                        </a:lnSpc>
                        <a:spcAft>
                          <a:spcPts val="0"/>
                        </a:spcAft>
                      </a:pPr>
                      <a:r>
                        <a:rPr lang="en-GB" sz="1400" dirty="0">
                          <a:effectLst/>
                        </a:rPr>
                        <a:t>2.</a:t>
                      </a:r>
                      <a:endParaRPr lang="hu-HU" sz="1400" dirty="0">
                        <a:effectLst/>
                      </a:endParaRPr>
                    </a:p>
                    <a:p>
                      <a:pPr>
                        <a:lnSpc>
                          <a:spcPct val="107000"/>
                        </a:lnSpc>
                        <a:spcAft>
                          <a:spcPts val="0"/>
                        </a:spcAft>
                      </a:pPr>
                      <a:r>
                        <a:rPr lang="en-GB" sz="1400" dirty="0">
                          <a:effectLst/>
                        </a:rPr>
                        <a:t>3.</a:t>
                      </a:r>
                      <a:endParaRPr lang="hu-HU" sz="1400" dirty="0">
                        <a:effectLst/>
                      </a:endParaRPr>
                    </a:p>
                    <a:p>
                      <a:pPr>
                        <a:lnSpc>
                          <a:spcPct val="107000"/>
                        </a:lnSpc>
                        <a:spcAft>
                          <a:spcPts val="0"/>
                        </a:spcAft>
                      </a:pPr>
                      <a:r>
                        <a:rPr lang="en-GB" sz="1400" dirty="0">
                          <a:effectLst/>
                        </a:rPr>
                        <a:t>4.</a:t>
                      </a:r>
                      <a:endParaRPr lang="hu-HU" sz="1400" dirty="0">
                        <a:effectLst/>
                      </a:endParaRPr>
                    </a:p>
                    <a:p>
                      <a:pPr>
                        <a:lnSpc>
                          <a:spcPct val="107000"/>
                        </a:lnSpc>
                        <a:spcAft>
                          <a:spcPts val="0"/>
                        </a:spcAft>
                      </a:pPr>
                      <a:r>
                        <a:rPr lang="en-GB" sz="1400" dirty="0">
                          <a:effectLst/>
                        </a:rPr>
                        <a:t>5.</a:t>
                      </a:r>
                      <a:endParaRPr lang="hu-HU" sz="1400" dirty="0">
                        <a:effectLst/>
                      </a:endParaRPr>
                    </a:p>
                    <a:p>
                      <a:pPr>
                        <a:lnSpc>
                          <a:spcPct val="107000"/>
                        </a:lnSpc>
                        <a:spcAft>
                          <a:spcPts val="0"/>
                        </a:spcAft>
                      </a:pP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400" dirty="0" err="1">
                          <a:effectLst/>
                        </a:rPr>
                        <a:t>Veszélyek</a:t>
                      </a:r>
                      <a:endParaRPr lang="hu-HU" sz="1400" dirty="0">
                        <a:effectLst/>
                      </a:endParaRPr>
                    </a:p>
                    <a:p>
                      <a:pPr>
                        <a:lnSpc>
                          <a:spcPct val="107000"/>
                        </a:lnSpc>
                        <a:spcAft>
                          <a:spcPts val="0"/>
                        </a:spcAft>
                      </a:pPr>
                      <a:r>
                        <a:rPr lang="en-GB" sz="1400" dirty="0">
                          <a:effectLst/>
                        </a:rPr>
                        <a:t>1.</a:t>
                      </a:r>
                      <a:endParaRPr lang="hu-HU" sz="1400" dirty="0">
                        <a:effectLst/>
                      </a:endParaRPr>
                    </a:p>
                    <a:p>
                      <a:pPr>
                        <a:lnSpc>
                          <a:spcPct val="107000"/>
                        </a:lnSpc>
                        <a:spcAft>
                          <a:spcPts val="0"/>
                        </a:spcAft>
                      </a:pPr>
                      <a:r>
                        <a:rPr lang="en-GB" sz="1400" dirty="0">
                          <a:effectLst/>
                        </a:rPr>
                        <a:t>2.</a:t>
                      </a:r>
                      <a:endParaRPr lang="hu-HU" sz="1400" dirty="0">
                        <a:effectLst/>
                      </a:endParaRPr>
                    </a:p>
                    <a:p>
                      <a:pPr>
                        <a:lnSpc>
                          <a:spcPct val="107000"/>
                        </a:lnSpc>
                        <a:spcAft>
                          <a:spcPts val="0"/>
                        </a:spcAft>
                      </a:pPr>
                      <a:r>
                        <a:rPr lang="en-GB" sz="1400" dirty="0">
                          <a:effectLst/>
                        </a:rPr>
                        <a:t>3.</a:t>
                      </a:r>
                      <a:endParaRPr lang="hu-HU" sz="1400" dirty="0">
                        <a:effectLst/>
                      </a:endParaRPr>
                    </a:p>
                    <a:p>
                      <a:pPr>
                        <a:lnSpc>
                          <a:spcPct val="107000"/>
                        </a:lnSpc>
                        <a:spcAft>
                          <a:spcPts val="0"/>
                        </a:spcAft>
                      </a:pPr>
                      <a:r>
                        <a:rPr lang="en-GB" sz="1400" dirty="0">
                          <a:effectLst/>
                        </a:rPr>
                        <a:t>4.</a:t>
                      </a:r>
                      <a:endParaRPr lang="hu-HU" sz="1400" dirty="0">
                        <a:effectLst/>
                      </a:endParaRPr>
                    </a:p>
                    <a:p>
                      <a:pPr>
                        <a:lnSpc>
                          <a:spcPct val="107000"/>
                        </a:lnSpc>
                        <a:spcAft>
                          <a:spcPts val="0"/>
                        </a:spcAft>
                      </a:pPr>
                      <a:r>
                        <a:rPr lang="en-GB" sz="1400" dirty="0">
                          <a:effectLst/>
                        </a:rPr>
                        <a:t>5.</a:t>
                      </a:r>
                      <a:endParaRPr lang="hu-HU" sz="1400" dirty="0">
                        <a:effectLst/>
                      </a:endParaRPr>
                    </a:p>
                    <a:p>
                      <a:pPr>
                        <a:lnSpc>
                          <a:spcPct val="107000"/>
                        </a:lnSpc>
                        <a:spcAft>
                          <a:spcPts val="0"/>
                        </a:spcAft>
                      </a:pPr>
                      <a:endParaRPr lang="hu-H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5642752"/>
                  </a:ext>
                </a:extLst>
              </a:tr>
            </a:tbl>
          </a:graphicData>
        </a:graphic>
      </p:graphicFrame>
      <p:sp>
        <p:nvSpPr>
          <p:cNvPr id="12" name="Jobbra nyíl 11"/>
          <p:cNvSpPr/>
          <p:nvPr/>
        </p:nvSpPr>
        <p:spPr>
          <a:xfrm>
            <a:off x="789272" y="4774131"/>
            <a:ext cx="978408" cy="484632"/>
          </a:xfrm>
          <a:prstGeom prst="rightArrow">
            <a:avLst>
              <a:gd name="adj1" fmla="val 46028"/>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3" name="Szövegdoboz 12"/>
          <p:cNvSpPr txBox="1"/>
          <p:nvPr/>
        </p:nvSpPr>
        <p:spPr>
          <a:xfrm>
            <a:off x="6622180" y="3705727"/>
            <a:ext cx="4976261" cy="646331"/>
          </a:xfrm>
          <a:prstGeom prst="rect">
            <a:avLst/>
          </a:prstGeom>
          <a:noFill/>
          <a:ln w="38100">
            <a:solidFill>
              <a:schemeClr val="accent2">
                <a:lumMod val="75000"/>
              </a:schemeClr>
            </a:solidFill>
          </a:ln>
        </p:spPr>
        <p:txBody>
          <a:bodyPr wrap="square" rtlCol="0">
            <a:spAutoFit/>
          </a:bodyPr>
          <a:lstStyle/>
          <a:p>
            <a:r>
              <a:rPr lang="hu-HU" dirty="0" smtClean="0"/>
              <a:t>I</a:t>
            </a:r>
            <a:r>
              <a:rPr lang="en-GB" dirty="0" err="1" smtClean="0"/>
              <a:t>deális</a:t>
            </a:r>
            <a:r>
              <a:rPr lang="en-GB" dirty="0" smtClean="0"/>
              <a:t> </a:t>
            </a:r>
            <a:r>
              <a:rPr lang="en-GB" dirty="0" err="1"/>
              <a:t>esetben</a:t>
            </a:r>
            <a:r>
              <a:rPr lang="en-GB" dirty="0"/>
              <a:t> </a:t>
            </a:r>
            <a:r>
              <a:rPr lang="en-GB" dirty="0" err="1"/>
              <a:t>műhelyfoglalkozás</a:t>
            </a:r>
            <a:r>
              <a:rPr lang="en-GB" dirty="0"/>
              <a:t> </a:t>
            </a:r>
            <a:endParaRPr lang="hu-HU" dirty="0" smtClean="0"/>
          </a:p>
          <a:p>
            <a:r>
              <a:rPr lang="en-GB" dirty="0" smtClean="0"/>
              <a:t>(„</a:t>
            </a:r>
            <a:r>
              <a:rPr lang="en-GB" dirty="0"/>
              <a:t>workshop”) </a:t>
            </a:r>
            <a:r>
              <a:rPr lang="en-GB" dirty="0" err="1"/>
              <a:t>keretében</a:t>
            </a:r>
            <a:r>
              <a:rPr lang="en-GB" dirty="0"/>
              <a:t> </a:t>
            </a:r>
            <a:r>
              <a:rPr lang="en-GB" dirty="0" err="1"/>
              <a:t>készül</a:t>
            </a:r>
            <a:endParaRPr lang="hu-HU" dirty="0"/>
          </a:p>
        </p:txBody>
      </p:sp>
      <p:sp>
        <p:nvSpPr>
          <p:cNvPr id="14" name="Szövegdoboz 13"/>
          <p:cNvSpPr txBox="1"/>
          <p:nvPr/>
        </p:nvSpPr>
        <p:spPr>
          <a:xfrm>
            <a:off x="6628298" y="4774130"/>
            <a:ext cx="4970143" cy="1200329"/>
          </a:xfrm>
          <a:prstGeom prst="rect">
            <a:avLst/>
          </a:prstGeom>
          <a:noFill/>
          <a:ln w="38100">
            <a:solidFill>
              <a:schemeClr val="accent2">
                <a:lumMod val="75000"/>
              </a:schemeClr>
            </a:solidFill>
          </a:ln>
        </p:spPr>
        <p:txBody>
          <a:bodyPr wrap="none" rtlCol="0">
            <a:spAutoFit/>
          </a:bodyPr>
          <a:lstStyle/>
          <a:p>
            <a:r>
              <a:rPr lang="en-GB" dirty="0" err="1"/>
              <a:t>Meghatározott</a:t>
            </a:r>
            <a:r>
              <a:rPr lang="en-GB" dirty="0"/>
              <a:t> </a:t>
            </a:r>
            <a:r>
              <a:rPr lang="en-GB" dirty="0" err="1"/>
              <a:t>időkereteken</a:t>
            </a:r>
            <a:r>
              <a:rPr lang="en-GB" dirty="0"/>
              <a:t> </a:t>
            </a:r>
            <a:r>
              <a:rPr lang="en-GB" dirty="0" err="1"/>
              <a:t>belül</a:t>
            </a:r>
            <a:r>
              <a:rPr lang="en-GB" dirty="0"/>
              <a:t> </a:t>
            </a:r>
            <a:endParaRPr lang="hu-HU" dirty="0" smtClean="0"/>
          </a:p>
          <a:p>
            <a:r>
              <a:rPr lang="en-GB" dirty="0" smtClean="0"/>
              <a:t>(</a:t>
            </a:r>
            <a:r>
              <a:rPr lang="en-GB" dirty="0"/>
              <a:t>pl. </a:t>
            </a:r>
            <a:r>
              <a:rPr lang="en-GB" dirty="0" err="1"/>
              <a:t>szempontonként</a:t>
            </a:r>
            <a:r>
              <a:rPr lang="en-GB" dirty="0"/>
              <a:t> 10-20 </a:t>
            </a:r>
            <a:r>
              <a:rPr lang="en-GB" dirty="0" err="1"/>
              <a:t>perc</a:t>
            </a:r>
            <a:r>
              <a:rPr lang="en-GB" dirty="0"/>
              <a:t>) </a:t>
            </a:r>
            <a:r>
              <a:rPr lang="en-GB" dirty="0" err="1"/>
              <a:t>szabad</a:t>
            </a:r>
            <a:r>
              <a:rPr lang="en-GB" dirty="0"/>
              <a:t> </a:t>
            </a:r>
            <a:r>
              <a:rPr lang="en-GB" dirty="0" err="1"/>
              <a:t>ötletelés</a:t>
            </a:r>
            <a:r>
              <a:rPr lang="en-GB" dirty="0"/>
              <a:t> </a:t>
            </a:r>
            <a:endParaRPr lang="hu-HU" dirty="0" smtClean="0"/>
          </a:p>
          <a:p>
            <a:r>
              <a:rPr lang="en-GB" dirty="0" smtClean="0"/>
              <a:t>(„</a:t>
            </a:r>
            <a:r>
              <a:rPr lang="en-GB" dirty="0"/>
              <a:t>brainstorming”) </a:t>
            </a:r>
            <a:r>
              <a:rPr lang="en-GB" dirty="0" err="1"/>
              <a:t>keretében</a:t>
            </a:r>
            <a:r>
              <a:rPr lang="en-GB" dirty="0"/>
              <a:t> </a:t>
            </a:r>
            <a:r>
              <a:rPr lang="en-GB" dirty="0" err="1"/>
              <a:t>minden</a:t>
            </a:r>
            <a:r>
              <a:rPr lang="en-GB" dirty="0"/>
              <a:t> </a:t>
            </a:r>
            <a:r>
              <a:rPr lang="en-GB" dirty="0" err="1"/>
              <a:t>szemponthoz</a:t>
            </a:r>
            <a:r>
              <a:rPr lang="en-GB" dirty="0"/>
              <a:t> </a:t>
            </a:r>
            <a:endParaRPr lang="hu-HU" dirty="0" smtClean="0"/>
          </a:p>
          <a:p>
            <a:r>
              <a:rPr lang="en-GB" dirty="0" smtClean="0"/>
              <a:t>min</a:t>
            </a:r>
            <a:r>
              <a:rPr lang="en-GB" dirty="0"/>
              <a:t>. 20-25 </a:t>
            </a:r>
            <a:r>
              <a:rPr lang="en-GB" dirty="0" err="1"/>
              <a:t>javaslatot</a:t>
            </a:r>
            <a:r>
              <a:rPr lang="en-GB" dirty="0"/>
              <a:t> </a:t>
            </a:r>
            <a:r>
              <a:rPr lang="en-GB" dirty="0" err="1"/>
              <a:t>gyűjtsünk</a:t>
            </a:r>
            <a:r>
              <a:rPr lang="en-GB" dirty="0"/>
              <a:t> </a:t>
            </a:r>
            <a:r>
              <a:rPr lang="en-GB" dirty="0" err="1"/>
              <a:t>össze</a:t>
            </a:r>
            <a:endParaRPr lang="hu-HU" dirty="0"/>
          </a:p>
        </p:txBody>
      </p:sp>
    </p:spTree>
    <p:extLst>
      <p:ext uri="{BB962C8B-B14F-4D97-AF65-F5344CB8AC3E}">
        <p14:creationId xmlns:p14="http://schemas.microsoft.com/office/powerpoint/2010/main" val="9646679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526473" y="591127"/>
            <a:ext cx="749757" cy="369332"/>
          </a:xfrm>
          <a:prstGeom prst="rect">
            <a:avLst/>
          </a:prstGeom>
          <a:solidFill>
            <a:schemeClr val="accent6">
              <a:lumMod val="20000"/>
              <a:lumOff val="80000"/>
            </a:schemeClr>
          </a:solidFill>
          <a:ln w="28575">
            <a:solidFill>
              <a:schemeClr val="accent2">
                <a:lumMod val="75000"/>
              </a:schemeClr>
            </a:solidFill>
          </a:ln>
        </p:spPr>
        <p:txBody>
          <a:bodyPr wrap="none" rtlCol="0">
            <a:spAutoFit/>
          </a:bodyPr>
          <a:lstStyle/>
          <a:p>
            <a:r>
              <a:rPr lang="hu-HU" dirty="0" smtClean="0"/>
              <a:t>SWOT</a:t>
            </a:r>
            <a:endParaRPr lang="hu-HU" dirty="0"/>
          </a:p>
        </p:txBody>
      </p:sp>
      <p:sp>
        <p:nvSpPr>
          <p:cNvPr id="5" name="Téglalap 4"/>
          <p:cNvSpPr/>
          <p:nvPr/>
        </p:nvSpPr>
        <p:spPr>
          <a:xfrm>
            <a:off x="1703673" y="1491916"/>
            <a:ext cx="10054218" cy="5078313"/>
          </a:xfrm>
          <a:prstGeom prst="rect">
            <a:avLst/>
          </a:prstGeom>
          <a:solidFill>
            <a:schemeClr val="accent2">
              <a:lumMod val="20000"/>
              <a:lumOff val="80000"/>
            </a:schemeClr>
          </a:solidFill>
          <a:ln w="38100">
            <a:solidFill>
              <a:schemeClr val="accent2">
                <a:lumMod val="75000"/>
              </a:schemeClr>
            </a:solidFill>
          </a:ln>
        </p:spPr>
        <p:txBody>
          <a:bodyPr wrap="square">
            <a:spAutoFit/>
          </a:bodyPr>
          <a:lstStyle/>
          <a:p>
            <a:r>
              <a:rPr lang="hu-HU" b="1" dirty="0"/>
              <a:t>Védekező stratégia</a:t>
            </a:r>
            <a:endParaRPr lang="hu-HU" dirty="0"/>
          </a:p>
          <a:p>
            <a:r>
              <a:rPr lang="hu-HU" dirty="0"/>
              <a:t>Nem feltétlenül tartalmaz gyengeségeket és veszélyeket is, de legalább az egyiket igen. Nem tartalmazhat viszont olyan gyengeséget, ami várhatóan „magától” – külső tényezı vagy más politika hatására – javul.</a:t>
            </a:r>
          </a:p>
          <a:p>
            <a:r>
              <a:rPr lang="hu-HU" dirty="0"/>
              <a:t> </a:t>
            </a:r>
          </a:p>
          <a:p>
            <a:r>
              <a:rPr lang="hu-HU" b="1" dirty="0"/>
              <a:t>Támadó stratégia</a:t>
            </a:r>
            <a:endParaRPr lang="hu-HU" dirty="0"/>
          </a:p>
          <a:p>
            <a:r>
              <a:rPr lang="hu-HU" dirty="0"/>
              <a:t>A támadó stratégia az erősségeket veszi számba, és épít az ezek kiaknázását segítő esélyekre. Olyan erősség azonban nem jelentheti a támadó stratégia részét, amelyet külső tényezők (veszélyek) várhatóan erodálnak.</a:t>
            </a:r>
          </a:p>
          <a:p>
            <a:r>
              <a:rPr lang="hu-HU" dirty="0"/>
              <a:t> </a:t>
            </a:r>
          </a:p>
          <a:p>
            <a:r>
              <a:rPr lang="hu-HU" b="1" dirty="0"/>
              <a:t>Változásorientált stratégia</a:t>
            </a:r>
            <a:endParaRPr lang="hu-HU" dirty="0"/>
          </a:p>
          <a:p>
            <a:r>
              <a:rPr lang="hu-HU" dirty="0"/>
              <a:t>A kedvező külső lehetőségek és a gyengeségek által bezárt negyedbe sorolható „változásorientált” célokkal, stratégiákkal csakis jól meghatározott preferencia-sorrend alapján szabad változásokat kezdeményezni a kedvezı külső trendekre építve, a meghatározó gyengeségek teljes vagy részleges felszámolását követően.</a:t>
            </a:r>
          </a:p>
          <a:p>
            <a:r>
              <a:rPr lang="hu-HU" dirty="0"/>
              <a:t> </a:t>
            </a:r>
          </a:p>
          <a:p>
            <a:r>
              <a:rPr lang="hu-HU" b="1" dirty="0"/>
              <a:t>Diverzifikált stratégia</a:t>
            </a:r>
            <a:endParaRPr lang="hu-HU" dirty="0"/>
          </a:p>
          <a:p>
            <a:r>
              <a:rPr lang="en-GB" dirty="0"/>
              <a:t>A „</a:t>
            </a:r>
            <a:r>
              <a:rPr lang="en-GB" dirty="0" err="1"/>
              <a:t>diverzifikált</a:t>
            </a:r>
            <a:r>
              <a:rPr lang="en-GB" dirty="0"/>
              <a:t>” </a:t>
            </a:r>
            <a:r>
              <a:rPr lang="en-GB" dirty="0" err="1"/>
              <a:t>fejlesztések</a:t>
            </a:r>
            <a:r>
              <a:rPr lang="en-GB" dirty="0"/>
              <a:t> </a:t>
            </a:r>
            <a:r>
              <a:rPr lang="en-GB" dirty="0" err="1"/>
              <a:t>kockázatosak</a:t>
            </a:r>
            <a:r>
              <a:rPr lang="en-GB" dirty="0"/>
              <a:t>, a </a:t>
            </a:r>
            <a:r>
              <a:rPr lang="en-GB" dirty="0" err="1"/>
              <a:t>fejlesztés</a:t>
            </a:r>
            <a:r>
              <a:rPr lang="en-GB" dirty="0"/>
              <a:t> </a:t>
            </a:r>
            <a:r>
              <a:rPr lang="en-GB" dirty="0" err="1"/>
              <a:t>nagy</a:t>
            </a:r>
            <a:r>
              <a:rPr lang="en-GB" dirty="0"/>
              <a:t> </a:t>
            </a:r>
            <a:r>
              <a:rPr lang="en-GB" dirty="0" err="1"/>
              <a:t>körültekintést</a:t>
            </a:r>
            <a:r>
              <a:rPr lang="en-GB" dirty="0"/>
              <a:t> </a:t>
            </a:r>
            <a:r>
              <a:rPr lang="en-GB" dirty="0" err="1"/>
              <a:t>igényel</a:t>
            </a:r>
            <a:r>
              <a:rPr lang="en-GB" dirty="0"/>
              <a:t>. </a:t>
            </a:r>
            <a:r>
              <a:rPr lang="en-GB" dirty="0" err="1"/>
              <a:t>Főként</a:t>
            </a:r>
            <a:r>
              <a:rPr lang="en-GB" dirty="0"/>
              <a:t> </a:t>
            </a:r>
            <a:r>
              <a:rPr lang="en-GB" dirty="0" err="1"/>
              <a:t>akkor</a:t>
            </a:r>
            <a:r>
              <a:rPr lang="en-GB" dirty="0"/>
              <a:t> </a:t>
            </a:r>
            <a:r>
              <a:rPr lang="en-GB" dirty="0" err="1"/>
              <a:t>jöhet</a:t>
            </a:r>
            <a:r>
              <a:rPr lang="en-GB" dirty="0"/>
              <a:t> </a:t>
            </a:r>
            <a:r>
              <a:rPr lang="en-GB" dirty="0" err="1"/>
              <a:t>szóba</a:t>
            </a:r>
            <a:r>
              <a:rPr lang="en-GB" dirty="0"/>
              <a:t>, ha </a:t>
            </a:r>
            <a:r>
              <a:rPr lang="en-GB" dirty="0" err="1"/>
              <a:t>az</a:t>
            </a:r>
            <a:r>
              <a:rPr lang="en-GB" dirty="0"/>
              <a:t> </a:t>
            </a:r>
            <a:r>
              <a:rPr lang="en-GB" dirty="0" err="1"/>
              <a:t>első</a:t>
            </a:r>
            <a:r>
              <a:rPr lang="en-GB" dirty="0"/>
              <a:t> </a:t>
            </a:r>
            <a:r>
              <a:rPr lang="en-GB" dirty="0" err="1"/>
              <a:t>negyedbe</a:t>
            </a:r>
            <a:r>
              <a:rPr lang="en-GB" dirty="0"/>
              <a:t> </a:t>
            </a:r>
            <a:r>
              <a:rPr lang="en-GB" dirty="0" err="1"/>
              <a:t>tartozó</a:t>
            </a:r>
            <a:r>
              <a:rPr lang="en-GB" dirty="0"/>
              <a:t> </a:t>
            </a:r>
            <a:r>
              <a:rPr lang="en-GB" dirty="0" err="1"/>
              <a:t>offenzív</a:t>
            </a:r>
            <a:r>
              <a:rPr lang="en-GB" dirty="0"/>
              <a:t> </a:t>
            </a:r>
            <a:r>
              <a:rPr lang="en-GB" dirty="0" err="1"/>
              <a:t>stratégiát</a:t>
            </a:r>
            <a:r>
              <a:rPr lang="en-GB" dirty="0"/>
              <a:t> </a:t>
            </a:r>
            <a:r>
              <a:rPr lang="en-GB" dirty="0" err="1"/>
              <a:t>igénylő</a:t>
            </a:r>
            <a:r>
              <a:rPr lang="en-GB" dirty="0"/>
              <a:t> </a:t>
            </a:r>
            <a:r>
              <a:rPr lang="en-GB" dirty="0" err="1"/>
              <a:t>területek</a:t>
            </a:r>
            <a:r>
              <a:rPr lang="en-GB" dirty="0"/>
              <a:t> </a:t>
            </a:r>
            <a:r>
              <a:rPr lang="en-GB" dirty="0" err="1"/>
              <a:t>nem</a:t>
            </a:r>
            <a:r>
              <a:rPr lang="en-GB" dirty="0"/>
              <a:t> </a:t>
            </a:r>
            <a:r>
              <a:rPr lang="en-GB" dirty="0" err="1"/>
              <a:t>nagyon</a:t>
            </a:r>
            <a:r>
              <a:rPr lang="en-GB" dirty="0"/>
              <a:t> </a:t>
            </a:r>
            <a:r>
              <a:rPr lang="en-GB" dirty="0" err="1"/>
              <a:t>léteznek</a:t>
            </a:r>
            <a:r>
              <a:rPr lang="en-GB" dirty="0"/>
              <a:t>.</a:t>
            </a:r>
            <a:endParaRPr lang="hu-HU" b="1" i="1" dirty="0"/>
          </a:p>
        </p:txBody>
      </p:sp>
      <p:sp>
        <p:nvSpPr>
          <p:cNvPr id="3" name="Jobbra nyíl 2"/>
          <p:cNvSpPr/>
          <p:nvPr/>
        </p:nvSpPr>
        <p:spPr>
          <a:xfrm>
            <a:off x="1568918" y="591127"/>
            <a:ext cx="978408" cy="484632"/>
          </a:xfrm>
          <a:prstGeom prst="rightArrow">
            <a:avLst>
              <a:gd name="adj1" fmla="val 53972"/>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 name="Szövegdoboz 3"/>
          <p:cNvSpPr txBox="1"/>
          <p:nvPr/>
        </p:nvSpPr>
        <p:spPr>
          <a:xfrm>
            <a:off x="2840014" y="577547"/>
            <a:ext cx="5810501" cy="369332"/>
          </a:xfrm>
          <a:prstGeom prst="rect">
            <a:avLst/>
          </a:prstGeom>
          <a:noFill/>
          <a:ln w="38100">
            <a:solidFill>
              <a:schemeClr val="accent2">
                <a:lumMod val="75000"/>
              </a:schemeClr>
            </a:solidFill>
          </a:ln>
        </p:spPr>
        <p:txBody>
          <a:bodyPr wrap="none" rtlCol="0">
            <a:spAutoFit/>
          </a:bodyPr>
          <a:lstStyle/>
          <a:p>
            <a:r>
              <a:rPr lang="hu-HU" dirty="0" smtClean="0"/>
              <a:t>Lehetséges stratégiák a SWOT elemzés eredménye alapján:  </a:t>
            </a:r>
            <a:endParaRPr lang="hu-HU" dirty="0"/>
          </a:p>
        </p:txBody>
      </p:sp>
    </p:spTree>
    <p:extLst>
      <p:ext uri="{BB962C8B-B14F-4D97-AF65-F5344CB8AC3E}">
        <p14:creationId xmlns:p14="http://schemas.microsoft.com/office/powerpoint/2010/main" val="9184789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015663"/>
          </a:xfrm>
          <a:prstGeom prst="rect">
            <a:avLst/>
          </a:prstGeom>
          <a:solidFill>
            <a:schemeClr val="accent4"/>
          </a:solidFill>
        </p:spPr>
        <p:txBody>
          <a:bodyPr wrap="square" rtlCol="0">
            <a:spAutoFit/>
          </a:bodyPr>
          <a:lstStyle/>
          <a:p>
            <a:r>
              <a:rPr lang="hu-HU" sz="6000" b="1" dirty="0" smtClean="0"/>
              <a:t>TERVEZÉS</a:t>
            </a:r>
            <a:endParaRPr lang="hu-HU" sz="6000" b="1" dirty="0"/>
          </a:p>
        </p:txBody>
      </p:sp>
    </p:spTree>
    <p:extLst>
      <p:ext uri="{BB962C8B-B14F-4D97-AF65-F5344CB8AC3E}">
        <p14:creationId xmlns:p14="http://schemas.microsoft.com/office/powerpoint/2010/main" val="12448549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609600" y="877455"/>
            <a:ext cx="4946547" cy="523220"/>
          </a:xfrm>
          <a:prstGeom prst="rect">
            <a:avLst/>
          </a:prstGeom>
          <a:solidFill>
            <a:schemeClr val="accent6">
              <a:lumMod val="20000"/>
              <a:lumOff val="80000"/>
            </a:schemeClr>
          </a:solidFill>
          <a:ln>
            <a:solidFill>
              <a:schemeClr val="accent2">
                <a:lumMod val="75000"/>
              </a:schemeClr>
            </a:solidFill>
          </a:ln>
        </p:spPr>
        <p:txBody>
          <a:bodyPr wrap="none" rtlCol="0">
            <a:spAutoFit/>
          </a:bodyPr>
          <a:lstStyle/>
          <a:p>
            <a:pPr algn="ctr"/>
            <a:r>
              <a:rPr lang="en-GB" sz="2800" b="1" dirty="0" err="1"/>
              <a:t>Változáskezelési</a:t>
            </a:r>
            <a:r>
              <a:rPr lang="en-GB" sz="2800" b="1" dirty="0"/>
              <a:t> </a:t>
            </a:r>
            <a:r>
              <a:rPr lang="en-GB" sz="2800" b="1" dirty="0" err="1"/>
              <a:t>terv</a:t>
            </a:r>
            <a:r>
              <a:rPr lang="en-GB" sz="2800" b="1" dirty="0"/>
              <a:t> </a:t>
            </a:r>
            <a:r>
              <a:rPr lang="en-GB" sz="2800" b="1" dirty="0" err="1"/>
              <a:t>elkészítése</a:t>
            </a:r>
            <a:endParaRPr lang="hu-HU" sz="2800" b="1" dirty="0"/>
          </a:p>
        </p:txBody>
      </p:sp>
      <p:sp>
        <p:nvSpPr>
          <p:cNvPr id="6" name="Szövegdoboz 5"/>
          <p:cNvSpPr txBox="1"/>
          <p:nvPr/>
        </p:nvSpPr>
        <p:spPr>
          <a:xfrm>
            <a:off x="794327" y="2346036"/>
            <a:ext cx="1546642" cy="646331"/>
          </a:xfrm>
          <a:prstGeom prst="rect">
            <a:avLst/>
          </a:prstGeom>
          <a:solidFill>
            <a:schemeClr val="accent4">
              <a:lumMod val="20000"/>
              <a:lumOff val="80000"/>
            </a:schemeClr>
          </a:solidFill>
        </p:spPr>
        <p:txBody>
          <a:bodyPr wrap="none" rtlCol="0">
            <a:spAutoFit/>
          </a:bodyPr>
          <a:lstStyle/>
          <a:p>
            <a:r>
              <a:rPr lang="hu-HU" b="1" dirty="0"/>
              <a:t>Konkrétumok </a:t>
            </a:r>
            <a:endParaRPr lang="hu-HU" b="1" dirty="0" smtClean="0"/>
          </a:p>
          <a:p>
            <a:r>
              <a:rPr lang="hu-HU" b="1" dirty="0" smtClean="0"/>
              <a:t>szükségessége</a:t>
            </a:r>
            <a:endParaRPr lang="hu-HU" dirty="0"/>
          </a:p>
        </p:txBody>
      </p:sp>
      <p:sp>
        <p:nvSpPr>
          <p:cNvPr id="8" name="Szövegdoboz 7"/>
          <p:cNvSpPr txBox="1"/>
          <p:nvPr/>
        </p:nvSpPr>
        <p:spPr>
          <a:xfrm>
            <a:off x="4276436" y="2133600"/>
            <a:ext cx="7749309" cy="646331"/>
          </a:xfrm>
          <a:prstGeom prst="rect">
            <a:avLst/>
          </a:prstGeom>
          <a:solidFill>
            <a:schemeClr val="tx2">
              <a:lumMod val="20000"/>
              <a:lumOff val="80000"/>
            </a:schemeClr>
          </a:solidFill>
        </p:spPr>
        <p:txBody>
          <a:bodyPr wrap="square" rtlCol="0">
            <a:spAutoFit/>
          </a:bodyPr>
          <a:lstStyle/>
          <a:p>
            <a:pPr marL="285750" lvl="0" indent="-285750">
              <a:buFont typeface="Wingdings" panose="05000000000000000000" pitchFamily="2" charset="2"/>
              <a:buChar char="§"/>
            </a:pPr>
            <a:r>
              <a:rPr lang="hu-HU" dirty="0"/>
              <a:t>Időbeli ütemezés, ütemterv – tényleges határidőkkel és mérföldkövekkel</a:t>
            </a:r>
          </a:p>
          <a:p>
            <a:pPr marL="285750" lvl="0" indent="-285750">
              <a:buFont typeface="Wingdings" panose="05000000000000000000" pitchFamily="2" charset="2"/>
              <a:buChar char="§"/>
            </a:pPr>
            <a:r>
              <a:rPr lang="hu-HU" dirty="0"/>
              <a:t>Felelősök megjelölése</a:t>
            </a:r>
          </a:p>
        </p:txBody>
      </p:sp>
      <p:sp>
        <p:nvSpPr>
          <p:cNvPr id="9" name="Szövegdoboz 8"/>
          <p:cNvSpPr txBox="1"/>
          <p:nvPr/>
        </p:nvSpPr>
        <p:spPr>
          <a:xfrm>
            <a:off x="652784" y="3426691"/>
            <a:ext cx="2430089" cy="2031325"/>
          </a:xfrm>
          <a:prstGeom prst="rect">
            <a:avLst/>
          </a:prstGeom>
          <a:solidFill>
            <a:schemeClr val="accent4">
              <a:lumMod val="20000"/>
              <a:lumOff val="80000"/>
            </a:schemeClr>
          </a:solidFill>
        </p:spPr>
        <p:txBody>
          <a:bodyPr wrap="none" rtlCol="0">
            <a:spAutoFit/>
          </a:bodyPr>
          <a:lstStyle/>
          <a:p>
            <a:r>
              <a:rPr lang="en-GB" b="1" dirty="0" err="1"/>
              <a:t>Érintettek</a:t>
            </a:r>
            <a:r>
              <a:rPr lang="en-GB" b="1" dirty="0"/>
              <a:t> </a:t>
            </a:r>
            <a:r>
              <a:rPr lang="en-GB" b="1" dirty="0" err="1" smtClean="0"/>
              <a:t>bevonása</a:t>
            </a:r>
            <a:endParaRPr lang="hu-HU" b="1" dirty="0" smtClean="0"/>
          </a:p>
          <a:p>
            <a:r>
              <a:rPr lang="en-GB" b="1" dirty="0" smtClean="0"/>
              <a:t> </a:t>
            </a:r>
            <a:r>
              <a:rPr lang="en-GB" b="1" dirty="0"/>
              <a:t>a </a:t>
            </a:r>
            <a:r>
              <a:rPr lang="en-GB" b="1" dirty="0" err="1"/>
              <a:t>tervezésbe</a:t>
            </a:r>
            <a:r>
              <a:rPr lang="en-GB" dirty="0"/>
              <a:t> </a:t>
            </a:r>
            <a:r>
              <a:rPr lang="hu-HU" dirty="0" smtClean="0"/>
              <a:t>– </a:t>
            </a:r>
          </a:p>
          <a:p>
            <a:r>
              <a:rPr lang="en-GB" dirty="0" smtClean="0"/>
              <a:t>a </a:t>
            </a:r>
            <a:r>
              <a:rPr lang="en-GB" dirty="0" err="1"/>
              <a:t>változással</a:t>
            </a:r>
            <a:r>
              <a:rPr lang="en-GB" dirty="0"/>
              <a:t> </a:t>
            </a:r>
            <a:r>
              <a:rPr lang="en-GB" dirty="0" err="1"/>
              <a:t>szembeni</a:t>
            </a:r>
            <a:r>
              <a:rPr lang="en-GB" dirty="0"/>
              <a:t> </a:t>
            </a:r>
            <a:endParaRPr lang="hu-HU" dirty="0" smtClean="0"/>
          </a:p>
          <a:p>
            <a:r>
              <a:rPr lang="en-GB" dirty="0" err="1" smtClean="0"/>
              <a:t>ellenállás</a:t>
            </a:r>
            <a:r>
              <a:rPr lang="en-GB" dirty="0" smtClean="0"/>
              <a:t> </a:t>
            </a:r>
            <a:r>
              <a:rPr lang="en-GB" dirty="0" err="1"/>
              <a:t>leküzdésének</a:t>
            </a:r>
            <a:r>
              <a:rPr lang="en-GB" dirty="0"/>
              <a:t> </a:t>
            </a:r>
            <a:endParaRPr lang="hu-HU" dirty="0" smtClean="0"/>
          </a:p>
          <a:p>
            <a:r>
              <a:rPr lang="en-GB" dirty="0" err="1" smtClean="0"/>
              <a:t>és</a:t>
            </a:r>
            <a:r>
              <a:rPr lang="en-GB" dirty="0" smtClean="0"/>
              <a:t> </a:t>
            </a:r>
            <a:r>
              <a:rPr lang="en-GB" dirty="0"/>
              <a:t>a </a:t>
            </a:r>
            <a:r>
              <a:rPr lang="en-GB" dirty="0" err="1"/>
              <a:t>tervezés</a:t>
            </a:r>
            <a:r>
              <a:rPr lang="en-GB" dirty="0"/>
              <a:t> </a:t>
            </a:r>
            <a:endParaRPr lang="hu-HU" dirty="0" smtClean="0"/>
          </a:p>
          <a:p>
            <a:r>
              <a:rPr lang="en-GB" dirty="0" err="1" smtClean="0"/>
              <a:t>pontosságának</a:t>
            </a:r>
            <a:r>
              <a:rPr lang="en-GB" dirty="0" smtClean="0"/>
              <a:t> </a:t>
            </a:r>
            <a:endParaRPr lang="hu-HU" dirty="0" smtClean="0"/>
          </a:p>
          <a:p>
            <a:r>
              <a:rPr lang="en-GB" dirty="0" err="1" smtClean="0"/>
              <a:t>elősegítésére</a:t>
            </a:r>
            <a:r>
              <a:rPr lang="en-GB" dirty="0" smtClean="0"/>
              <a:t> </a:t>
            </a:r>
            <a:endParaRPr lang="hu-HU" dirty="0"/>
          </a:p>
        </p:txBody>
      </p:sp>
      <p:sp>
        <p:nvSpPr>
          <p:cNvPr id="10" name="Jobbra nyíl 9"/>
          <p:cNvSpPr/>
          <p:nvPr/>
        </p:nvSpPr>
        <p:spPr>
          <a:xfrm>
            <a:off x="3171977" y="3664542"/>
            <a:ext cx="111695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3" name="Szövegdoboz 12"/>
          <p:cNvSpPr txBox="1"/>
          <p:nvPr/>
        </p:nvSpPr>
        <p:spPr>
          <a:xfrm>
            <a:off x="4378036" y="3590652"/>
            <a:ext cx="7813965" cy="2031325"/>
          </a:xfrm>
          <a:prstGeom prst="rect">
            <a:avLst/>
          </a:prstGeom>
          <a:solidFill>
            <a:schemeClr val="accent4">
              <a:lumMod val="20000"/>
              <a:lumOff val="80000"/>
            </a:schemeClr>
          </a:solidFill>
        </p:spPr>
        <p:txBody>
          <a:bodyPr wrap="square" rtlCol="0">
            <a:spAutoFit/>
          </a:bodyPr>
          <a:lstStyle/>
          <a:p>
            <a:pPr marL="285750" lvl="0" indent="-285750">
              <a:buFont typeface="Wingdings" panose="05000000000000000000" pitchFamily="2" charset="2"/>
              <a:buChar char="§"/>
            </a:pPr>
            <a:r>
              <a:rPr lang="hu-HU" dirty="0"/>
              <a:t>Stratégia meghatározása, szervezetfejlesztés/átalakítás irányának kijelölése</a:t>
            </a:r>
          </a:p>
          <a:p>
            <a:pPr marL="285750" lvl="0" indent="-285750">
              <a:buFont typeface="Wingdings" panose="05000000000000000000" pitchFamily="2" charset="2"/>
              <a:buChar char="§"/>
            </a:pPr>
            <a:r>
              <a:rPr lang="hu-HU" dirty="0"/>
              <a:t>Humánerőforrás fejlesztési terv a szervezetnél tovább foglalkoztatottak számára </a:t>
            </a:r>
          </a:p>
          <a:p>
            <a:pPr marL="285750" lvl="0" indent="-285750">
              <a:buFont typeface="Wingdings" panose="05000000000000000000" pitchFamily="2" charset="2"/>
              <a:buChar char="§"/>
            </a:pPr>
            <a:r>
              <a:rPr lang="hu-HU" dirty="0" err="1"/>
              <a:t>Outplacement</a:t>
            </a:r>
            <a:r>
              <a:rPr lang="hu-HU" dirty="0"/>
              <a:t> terv a feleslegessé váló munkaerőt illetően </a:t>
            </a:r>
          </a:p>
          <a:p>
            <a:pPr marL="285750" lvl="0" indent="-285750">
              <a:buFont typeface="Wingdings" panose="05000000000000000000" pitchFamily="2" charset="2"/>
              <a:buChar char="§"/>
            </a:pPr>
            <a:r>
              <a:rPr lang="hu-HU" dirty="0"/>
              <a:t>Egyéni és/vagy csoportos fejlesztési/képzési terv</a:t>
            </a:r>
          </a:p>
          <a:p>
            <a:pPr marL="285750" lvl="0" indent="-285750">
              <a:buFont typeface="Wingdings" panose="05000000000000000000" pitchFamily="2" charset="2"/>
              <a:buChar char="§"/>
            </a:pPr>
            <a:r>
              <a:rPr lang="hu-HU" dirty="0"/>
              <a:t>Csoportos létszámleépítési megállapodás a szakszervezet és a munkáltató között </a:t>
            </a:r>
          </a:p>
        </p:txBody>
      </p:sp>
      <p:sp>
        <p:nvSpPr>
          <p:cNvPr id="3" name="Jobbra nyíl 2"/>
          <p:cNvSpPr/>
          <p:nvPr/>
        </p:nvSpPr>
        <p:spPr>
          <a:xfrm>
            <a:off x="2821858" y="244823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40257337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1239265" y="877455"/>
            <a:ext cx="3687228" cy="523220"/>
          </a:xfrm>
          <a:prstGeom prst="rect">
            <a:avLst/>
          </a:prstGeom>
          <a:solidFill>
            <a:schemeClr val="accent6">
              <a:lumMod val="20000"/>
              <a:lumOff val="80000"/>
            </a:schemeClr>
          </a:solidFill>
          <a:ln>
            <a:solidFill>
              <a:schemeClr val="accent2">
                <a:lumMod val="75000"/>
              </a:schemeClr>
            </a:solidFill>
          </a:ln>
        </p:spPr>
        <p:txBody>
          <a:bodyPr wrap="none" rtlCol="0">
            <a:spAutoFit/>
          </a:bodyPr>
          <a:lstStyle/>
          <a:p>
            <a:pPr algn="ctr"/>
            <a:r>
              <a:rPr lang="hu-HU" sz="2800" b="1" dirty="0" smtClean="0"/>
              <a:t>Változáskezelési </a:t>
            </a:r>
            <a:r>
              <a:rPr lang="en-GB" sz="2800" b="1" dirty="0" err="1" smtClean="0"/>
              <a:t>terv</a:t>
            </a:r>
            <a:r>
              <a:rPr lang="hu-HU" sz="2800" b="1" dirty="0" err="1" smtClean="0"/>
              <a:t>ek</a:t>
            </a:r>
            <a:r>
              <a:rPr lang="en-GB" sz="2800" b="1" dirty="0" smtClean="0"/>
              <a:t> </a:t>
            </a:r>
            <a:endParaRPr lang="hu-HU" sz="2800" b="1" dirty="0"/>
          </a:p>
        </p:txBody>
      </p:sp>
      <p:sp>
        <p:nvSpPr>
          <p:cNvPr id="6" name="Szövegdoboz 5"/>
          <p:cNvSpPr txBox="1"/>
          <p:nvPr/>
        </p:nvSpPr>
        <p:spPr>
          <a:xfrm>
            <a:off x="673591" y="2364324"/>
            <a:ext cx="2194127" cy="369332"/>
          </a:xfrm>
          <a:prstGeom prst="rect">
            <a:avLst/>
          </a:prstGeom>
          <a:solidFill>
            <a:schemeClr val="accent4">
              <a:lumMod val="20000"/>
              <a:lumOff val="80000"/>
            </a:schemeClr>
          </a:solidFill>
          <a:ln>
            <a:solidFill>
              <a:schemeClr val="accent2">
                <a:lumMod val="75000"/>
              </a:schemeClr>
            </a:solidFill>
          </a:ln>
        </p:spPr>
        <p:txBody>
          <a:bodyPr wrap="none" rtlCol="0">
            <a:spAutoFit/>
          </a:bodyPr>
          <a:lstStyle/>
          <a:p>
            <a:r>
              <a:rPr lang="hu-HU" dirty="0" smtClean="0"/>
              <a:t>Egyéni fejlesztési terv</a:t>
            </a:r>
            <a:endParaRPr lang="hu-HU" dirty="0"/>
          </a:p>
        </p:txBody>
      </p:sp>
      <p:sp>
        <p:nvSpPr>
          <p:cNvPr id="8" name="Szövegdoboz 7"/>
          <p:cNvSpPr txBox="1"/>
          <p:nvPr/>
        </p:nvSpPr>
        <p:spPr>
          <a:xfrm>
            <a:off x="4353586" y="1717993"/>
            <a:ext cx="3284887" cy="2031325"/>
          </a:xfrm>
          <a:prstGeom prst="rect">
            <a:avLst/>
          </a:prstGeom>
          <a:solidFill>
            <a:schemeClr val="tx2">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hu-HU" dirty="0"/>
              <a:t>Kompetencia mérések elvégzése - egyéni kompetencia mérés elvégzése az egyéni fejlesztési terv megalapozására. </a:t>
            </a:r>
          </a:p>
          <a:p>
            <a:pPr marL="285750" indent="-285750">
              <a:buFont typeface="Wingdings" panose="05000000000000000000" pitchFamily="2" charset="2"/>
              <a:buChar char="§"/>
            </a:pPr>
            <a:r>
              <a:rPr lang="en-GB" dirty="0" err="1"/>
              <a:t>Az</a:t>
            </a:r>
            <a:r>
              <a:rPr lang="en-GB" dirty="0"/>
              <a:t> </a:t>
            </a:r>
            <a:r>
              <a:rPr lang="en-GB" dirty="0" err="1"/>
              <a:t>egyéni</a:t>
            </a:r>
            <a:r>
              <a:rPr lang="en-GB" dirty="0"/>
              <a:t> </a:t>
            </a:r>
            <a:r>
              <a:rPr lang="en-GB" dirty="0" err="1"/>
              <a:t>fejlesztési</a:t>
            </a:r>
            <a:r>
              <a:rPr lang="en-GB" dirty="0"/>
              <a:t> </a:t>
            </a:r>
            <a:r>
              <a:rPr lang="en-GB" dirty="0" err="1"/>
              <a:t>terv</a:t>
            </a:r>
            <a:r>
              <a:rPr lang="en-GB" b="1" dirty="0"/>
              <a:t> </a:t>
            </a:r>
            <a:r>
              <a:rPr lang="hu-HU" dirty="0" smtClean="0"/>
              <a:t>el</a:t>
            </a:r>
            <a:r>
              <a:rPr lang="en-GB" dirty="0" err="1" smtClean="0"/>
              <a:t>készítése</a:t>
            </a:r>
            <a:endParaRPr lang="hu-HU" dirty="0"/>
          </a:p>
        </p:txBody>
      </p:sp>
      <p:sp>
        <p:nvSpPr>
          <p:cNvPr id="9" name="Szövegdoboz 8"/>
          <p:cNvSpPr txBox="1"/>
          <p:nvPr/>
        </p:nvSpPr>
        <p:spPr>
          <a:xfrm>
            <a:off x="434108" y="5516946"/>
            <a:ext cx="2327887" cy="369332"/>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r>
              <a:rPr lang="hu-HU" dirty="0" smtClean="0"/>
              <a:t>Egyéb tervek</a:t>
            </a:r>
            <a:endParaRPr lang="hu-HU" dirty="0"/>
          </a:p>
        </p:txBody>
      </p:sp>
      <p:sp>
        <p:nvSpPr>
          <p:cNvPr id="10" name="Jobbra nyíl 9"/>
          <p:cNvSpPr/>
          <p:nvPr/>
        </p:nvSpPr>
        <p:spPr>
          <a:xfrm>
            <a:off x="2890095" y="5459296"/>
            <a:ext cx="1116954"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3" name="Szövegdoboz 12"/>
          <p:cNvSpPr txBox="1"/>
          <p:nvPr/>
        </p:nvSpPr>
        <p:spPr>
          <a:xfrm>
            <a:off x="4054763" y="5101448"/>
            <a:ext cx="7813965" cy="1200329"/>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hu-HU" dirty="0" err="1"/>
              <a:t>Pszichoszociális</a:t>
            </a:r>
            <a:r>
              <a:rPr lang="hu-HU" dirty="0"/>
              <a:t> támogatás terv mindkét csoport (mind a megmaradó, mind az elbocsátás előtt állók) számára </a:t>
            </a:r>
          </a:p>
          <a:p>
            <a:pPr marL="285750" lvl="0" indent="-285750">
              <a:buFont typeface="Wingdings" panose="05000000000000000000" pitchFamily="2" charset="2"/>
              <a:buChar char="§"/>
            </a:pPr>
            <a:r>
              <a:rPr lang="hu-HU" dirty="0"/>
              <a:t>Felkutatási, toborzási, elérési, kiválasztási, bevonási terv</a:t>
            </a:r>
          </a:p>
          <a:p>
            <a:pPr marL="285750" lvl="0" indent="-285750">
              <a:buFont typeface="Wingdings" panose="05000000000000000000" pitchFamily="2" charset="2"/>
              <a:buChar char="§"/>
            </a:pPr>
            <a:r>
              <a:rPr lang="hu-HU" dirty="0"/>
              <a:t>Kommunikációs terv (külső és belső)</a:t>
            </a:r>
          </a:p>
        </p:txBody>
      </p:sp>
      <p:sp>
        <p:nvSpPr>
          <p:cNvPr id="3" name="Jobbra nyíl 2"/>
          <p:cNvSpPr/>
          <p:nvPr/>
        </p:nvSpPr>
        <p:spPr>
          <a:xfrm>
            <a:off x="3171977" y="2352949"/>
            <a:ext cx="1033826"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 name="Ellipszis 3"/>
          <p:cNvSpPr/>
          <p:nvPr/>
        </p:nvSpPr>
        <p:spPr>
          <a:xfrm>
            <a:off x="7786256" y="138545"/>
            <a:ext cx="3990107" cy="4516582"/>
          </a:xfrm>
          <a:prstGeom prst="ellipse">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Figyelem!</a:t>
            </a:r>
          </a:p>
          <a:p>
            <a:pPr algn="ctr"/>
            <a:r>
              <a:rPr lang="en-GB" dirty="0" err="1" smtClean="0"/>
              <a:t>Az</a:t>
            </a:r>
            <a:r>
              <a:rPr lang="en-GB" dirty="0" smtClean="0"/>
              <a:t> </a:t>
            </a:r>
            <a:r>
              <a:rPr lang="en-GB" dirty="0" err="1"/>
              <a:t>egyéni</a:t>
            </a:r>
            <a:r>
              <a:rPr lang="en-GB" dirty="0"/>
              <a:t> </a:t>
            </a:r>
            <a:r>
              <a:rPr lang="en-GB" dirty="0" err="1"/>
              <a:t>fejlesztési</a:t>
            </a:r>
            <a:r>
              <a:rPr lang="en-GB" dirty="0"/>
              <a:t> </a:t>
            </a:r>
            <a:r>
              <a:rPr lang="en-GB" dirty="0" err="1"/>
              <a:t>terv</a:t>
            </a:r>
            <a:r>
              <a:rPr lang="en-GB" dirty="0"/>
              <a:t> </a:t>
            </a:r>
            <a:r>
              <a:rPr lang="en-GB" dirty="0" err="1"/>
              <a:t>az</a:t>
            </a:r>
            <a:r>
              <a:rPr lang="en-GB" dirty="0"/>
              <a:t> </a:t>
            </a:r>
            <a:r>
              <a:rPr lang="en-GB" dirty="0" err="1"/>
              <a:t>egyén</a:t>
            </a:r>
            <a:r>
              <a:rPr lang="en-GB" dirty="0"/>
              <a:t> </a:t>
            </a:r>
            <a:r>
              <a:rPr lang="en-GB" dirty="0" err="1"/>
              <a:t>meglévő</a:t>
            </a:r>
            <a:r>
              <a:rPr lang="en-GB" dirty="0"/>
              <a:t> </a:t>
            </a:r>
            <a:r>
              <a:rPr lang="en-GB" dirty="0" err="1"/>
              <a:t>képességein</a:t>
            </a:r>
            <a:r>
              <a:rPr lang="en-GB" dirty="0"/>
              <a:t> </a:t>
            </a:r>
            <a:r>
              <a:rPr lang="en-GB" dirty="0" err="1"/>
              <a:t>és</a:t>
            </a:r>
            <a:r>
              <a:rPr lang="en-GB" dirty="0"/>
              <a:t> </a:t>
            </a:r>
            <a:r>
              <a:rPr lang="en-GB" dirty="0" err="1"/>
              <a:t>lehetőségein</a:t>
            </a:r>
            <a:r>
              <a:rPr lang="en-GB" dirty="0"/>
              <a:t> </a:t>
            </a:r>
            <a:r>
              <a:rPr lang="en-GB" dirty="0" err="1"/>
              <a:t>alapuló</a:t>
            </a:r>
            <a:r>
              <a:rPr lang="en-GB" dirty="0"/>
              <a:t>, </a:t>
            </a:r>
            <a:r>
              <a:rPr lang="en-GB" dirty="0" err="1"/>
              <a:t>egész</a:t>
            </a:r>
            <a:r>
              <a:rPr lang="en-GB" dirty="0"/>
              <a:t> </a:t>
            </a:r>
            <a:r>
              <a:rPr lang="en-GB" dirty="0" err="1"/>
              <a:t>személyiségére</a:t>
            </a:r>
            <a:r>
              <a:rPr lang="en-GB" dirty="0"/>
              <a:t> </a:t>
            </a:r>
            <a:r>
              <a:rPr lang="en-GB" dirty="0" err="1"/>
              <a:t>ható</a:t>
            </a:r>
            <a:r>
              <a:rPr lang="en-GB" dirty="0"/>
              <a:t> </a:t>
            </a:r>
            <a:r>
              <a:rPr lang="en-GB" dirty="0" err="1"/>
              <a:t>tanulási</a:t>
            </a:r>
            <a:r>
              <a:rPr lang="en-GB" dirty="0"/>
              <a:t> </a:t>
            </a:r>
            <a:r>
              <a:rPr lang="en-GB" dirty="0" err="1"/>
              <a:t>és</a:t>
            </a:r>
            <a:r>
              <a:rPr lang="en-GB" dirty="0"/>
              <a:t> </a:t>
            </a:r>
            <a:r>
              <a:rPr lang="en-GB" dirty="0" err="1"/>
              <a:t>tanítási</a:t>
            </a:r>
            <a:r>
              <a:rPr lang="en-GB" dirty="0"/>
              <a:t> </a:t>
            </a:r>
            <a:r>
              <a:rPr lang="en-GB" dirty="0" err="1"/>
              <a:t>folyamat</a:t>
            </a:r>
            <a:r>
              <a:rPr lang="en-GB" dirty="0"/>
              <a:t> </a:t>
            </a:r>
            <a:r>
              <a:rPr lang="en-GB" dirty="0" err="1"/>
              <a:t>tervezésének</a:t>
            </a:r>
            <a:r>
              <a:rPr lang="en-GB" dirty="0"/>
              <a:t> </a:t>
            </a:r>
            <a:r>
              <a:rPr lang="en-GB" dirty="0" err="1"/>
              <a:t>dokumentációja</a:t>
            </a:r>
            <a:r>
              <a:rPr lang="en-GB" dirty="0"/>
              <a:t>. </a:t>
            </a:r>
            <a:r>
              <a:rPr lang="en-GB" dirty="0" err="1"/>
              <a:t>Az</a:t>
            </a:r>
            <a:r>
              <a:rPr lang="en-GB" dirty="0"/>
              <a:t> </a:t>
            </a:r>
            <a:r>
              <a:rPr lang="en-GB" dirty="0" err="1"/>
              <a:t>egyéni</a:t>
            </a:r>
            <a:r>
              <a:rPr lang="en-GB" dirty="0"/>
              <a:t> </a:t>
            </a:r>
            <a:r>
              <a:rPr lang="en-GB" dirty="0" err="1"/>
              <a:t>fejlesztési</a:t>
            </a:r>
            <a:r>
              <a:rPr lang="en-GB" dirty="0"/>
              <a:t> </a:t>
            </a:r>
            <a:r>
              <a:rPr lang="en-GB" dirty="0" err="1"/>
              <a:t>terv</a:t>
            </a:r>
            <a:r>
              <a:rPr lang="en-GB" dirty="0"/>
              <a:t> </a:t>
            </a:r>
            <a:r>
              <a:rPr lang="en-GB" dirty="0" err="1"/>
              <a:t>ugyanakkor</a:t>
            </a:r>
            <a:r>
              <a:rPr lang="en-GB" dirty="0"/>
              <a:t> </a:t>
            </a:r>
            <a:r>
              <a:rPr lang="en-GB" dirty="0" err="1"/>
              <a:t>nem</a:t>
            </a:r>
            <a:r>
              <a:rPr lang="en-GB" dirty="0"/>
              <a:t> </a:t>
            </a:r>
            <a:r>
              <a:rPr lang="en-GB" dirty="0" err="1"/>
              <a:t>egyszerűen</a:t>
            </a:r>
            <a:r>
              <a:rPr lang="en-GB" dirty="0"/>
              <a:t> </a:t>
            </a:r>
            <a:r>
              <a:rPr lang="en-GB" dirty="0" err="1"/>
              <a:t>dokumentum</a:t>
            </a:r>
            <a:r>
              <a:rPr lang="en-GB" dirty="0"/>
              <a:t>, </a:t>
            </a:r>
            <a:r>
              <a:rPr lang="en-GB" dirty="0" err="1"/>
              <a:t>hanem</a:t>
            </a:r>
            <a:r>
              <a:rPr lang="en-GB" dirty="0"/>
              <a:t> </a:t>
            </a:r>
            <a:r>
              <a:rPr lang="en-GB" dirty="0" err="1"/>
              <a:t>egyben</a:t>
            </a:r>
            <a:r>
              <a:rPr lang="en-GB" dirty="0"/>
              <a:t> </a:t>
            </a:r>
            <a:r>
              <a:rPr lang="en-GB" dirty="0" err="1"/>
              <a:t>tervezési</a:t>
            </a:r>
            <a:r>
              <a:rPr lang="en-GB" dirty="0"/>
              <a:t> </a:t>
            </a:r>
            <a:r>
              <a:rPr lang="en-GB" dirty="0" err="1"/>
              <a:t>folyamat</a:t>
            </a:r>
            <a:r>
              <a:rPr lang="en-GB" dirty="0"/>
              <a:t> </a:t>
            </a:r>
            <a:r>
              <a:rPr lang="en-GB" dirty="0" smtClean="0"/>
              <a:t>is</a:t>
            </a:r>
            <a:endParaRPr lang="hu-HU" dirty="0"/>
          </a:p>
        </p:txBody>
      </p:sp>
    </p:spTree>
    <p:extLst>
      <p:ext uri="{BB962C8B-B14F-4D97-AF65-F5344CB8AC3E}">
        <p14:creationId xmlns:p14="http://schemas.microsoft.com/office/powerpoint/2010/main" val="35305032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015663"/>
          </a:xfrm>
          <a:prstGeom prst="rect">
            <a:avLst/>
          </a:prstGeom>
          <a:solidFill>
            <a:schemeClr val="accent4"/>
          </a:solidFill>
        </p:spPr>
        <p:txBody>
          <a:bodyPr wrap="square" rtlCol="0">
            <a:spAutoFit/>
          </a:bodyPr>
          <a:lstStyle/>
          <a:p>
            <a:r>
              <a:rPr lang="hu-HU" sz="6000" b="1" dirty="0" smtClean="0"/>
              <a:t>VÉGREHAJTÁS</a:t>
            </a:r>
            <a:endParaRPr lang="hu-HU" sz="6000" b="1" dirty="0"/>
          </a:p>
        </p:txBody>
      </p:sp>
    </p:spTree>
    <p:extLst>
      <p:ext uri="{BB962C8B-B14F-4D97-AF65-F5344CB8AC3E}">
        <p14:creationId xmlns:p14="http://schemas.microsoft.com/office/powerpoint/2010/main" val="6761013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3" y="433610"/>
            <a:ext cx="4858326" cy="369332"/>
          </a:xfrm>
          <a:prstGeom prst="rect">
            <a:avLst/>
          </a:prstGeom>
          <a:solidFill>
            <a:schemeClr val="accent6">
              <a:lumMod val="20000"/>
              <a:lumOff val="80000"/>
            </a:schemeClr>
          </a:solidFill>
          <a:ln>
            <a:solidFill>
              <a:schemeClr val="accent2">
                <a:lumMod val="75000"/>
              </a:schemeClr>
            </a:solidFill>
          </a:ln>
        </p:spPr>
        <p:txBody>
          <a:bodyPr wrap="square" rtlCol="0">
            <a:spAutoFit/>
          </a:bodyPr>
          <a:lstStyle/>
          <a:p>
            <a:r>
              <a:rPr lang="hu-HU" dirty="0" smtClean="0"/>
              <a:t>A v</a:t>
            </a:r>
            <a:r>
              <a:rPr lang="en-GB" dirty="0" err="1" smtClean="0"/>
              <a:t>áltozásmenedzsment</a:t>
            </a:r>
            <a:r>
              <a:rPr lang="hu-HU" dirty="0" smtClean="0"/>
              <a:t> megvalósítása</a:t>
            </a:r>
            <a:endParaRPr lang="hu-HU" b="1" i="1" dirty="0" smtClean="0"/>
          </a:p>
        </p:txBody>
      </p:sp>
      <p:sp>
        <p:nvSpPr>
          <p:cNvPr id="3" name="Téglalap 2"/>
          <p:cNvSpPr/>
          <p:nvPr/>
        </p:nvSpPr>
        <p:spPr>
          <a:xfrm>
            <a:off x="387927" y="1302327"/>
            <a:ext cx="3722255" cy="6515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hu-HU" dirty="0"/>
              <a:t>Változáskezelési felelős/munkacsoport létrejön</a:t>
            </a:r>
          </a:p>
        </p:txBody>
      </p:sp>
      <p:sp>
        <p:nvSpPr>
          <p:cNvPr id="4" name="Jobbra nyíl 3"/>
          <p:cNvSpPr/>
          <p:nvPr/>
        </p:nvSpPr>
        <p:spPr>
          <a:xfrm>
            <a:off x="4225959" y="142437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Szövegdoboz 4"/>
          <p:cNvSpPr txBox="1"/>
          <p:nvPr/>
        </p:nvSpPr>
        <p:spPr>
          <a:xfrm>
            <a:off x="5646812" y="1148658"/>
            <a:ext cx="6258861" cy="1754326"/>
          </a:xfrm>
          <a:prstGeom prst="rect">
            <a:avLst/>
          </a:prstGeom>
          <a:solidFill>
            <a:schemeClr val="accent6">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hu-HU" dirty="0"/>
              <a:t>Munkavállalói képviselő(k) (szakszervezeti bizalmi, üzemi tanács) bevonása a munkacsoportba</a:t>
            </a:r>
          </a:p>
          <a:p>
            <a:pPr marL="285750" lvl="0" indent="-285750">
              <a:buFont typeface="Wingdings" panose="05000000000000000000" pitchFamily="2" charset="2"/>
              <a:buChar char="§"/>
            </a:pPr>
            <a:r>
              <a:rPr lang="hu-HU" dirty="0"/>
              <a:t>A változáskezelési tervek elkészítői – kik legyenek (vezetők, munkatársak, külső szakemberek)?</a:t>
            </a:r>
          </a:p>
          <a:p>
            <a:pPr marL="285750" lvl="0" indent="-285750">
              <a:buFont typeface="Wingdings" panose="05000000000000000000" pitchFamily="2" charset="2"/>
              <a:buChar char="§"/>
            </a:pPr>
            <a:r>
              <a:rPr lang="hu-HU" dirty="0"/>
              <a:t>A változás </a:t>
            </a:r>
            <a:r>
              <a:rPr lang="hu-HU" dirty="0" err="1"/>
              <a:t>lebonyolítói</a:t>
            </a:r>
            <a:r>
              <a:rPr lang="hu-HU" dirty="0"/>
              <a:t> – kik legyenek (vezetők, munkatársak, külső szakember, változásmenedzser?</a:t>
            </a:r>
          </a:p>
        </p:txBody>
      </p:sp>
      <p:sp>
        <p:nvSpPr>
          <p:cNvPr id="7" name="Szövegdoboz 6"/>
          <p:cNvSpPr txBox="1"/>
          <p:nvPr/>
        </p:nvSpPr>
        <p:spPr>
          <a:xfrm>
            <a:off x="757381" y="3370643"/>
            <a:ext cx="5367751" cy="369332"/>
          </a:xfrm>
          <a:prstGeom prst="rect">
            <a:avLst/>
          </a:prstGeom>
          <a:solidFill>
            <a:schemeClr val="accent6">
              <a:lumMod val="20000"/>
              <a:lumOff val="80000"/>
            </a:schemeClr>
          </a:solidFill>
          <a:ln>
            <a:solidFill>
              <a:srgbClr val="C00000"/>
            </a:solidFill>
          </a:ln>
        </p:spPr>
        <p:txBody>
          <a:bodyPr wrap="none" rtlCol="0">
            <a:spAutoFit/>
          </a:bodyPr>
          <a:lstStyle/>
          <a:p>
            <a:pPr lvl="0"/>
            <a:r>
              <a:rPr lang="hu-HU" dirty="0"/>
              <a:t>Belső – külső szakemberek (</a:t>
            </a:r>
            <a:r>
              <a:rPr lang="hu-HU" dirty="0" err="1"/>
              <a:t>change</a:t>
            </a:r>
            <a:r>
              <a:rPr lang="hu-HU" dirty="0"/>
              <a:t> </a:t>
            </a:r>
            <a:r>
              <a:rPr lang="hu-HU" dirty="0" err="1"/>
              <a:t>manager</a:t>
            </a:r>
            <a:r>
              <a:rPr lang="hu-HU" dirty="0"/>
              <a:t>) bevonása</a:t>
            </a:r>
          </a:p>
        </p:txBody>
      </p:sp>
      <p:sp>
        <p:nvSpPr>
          <p:cNvPr id="9" name="Szövegdoboz 8"/>
          <p:cNvSpPr txBox="1"/>
          <p:nvPr/>
        </p:nvSpPr>
        <p:spPr>
          <a:xfrm>
            <a:off x="757381" y="3915483"/>
            <a:ext cx="5367751" cy="1754326"/>
          </a:xfrm>
          <a:prstGeom prst="rect">
            <a:avLst/>
          </a:prstGeom>
          <a:solidFill>
            <a:schemeClr val="accent6">
              <a:lumMod val="20000"/>
              <a:lumOff val="80000"/>
            </a:schemeClr>
          </a:solidFill>
          <a:ln>
            <a:solidFill>
              <a:srgbClr val="C00000"/>
            </a:solidFill>
          </a:ln>
        </p:spPr>
        <p:txBody>
          <a:bodyPr wrap="square" rtlCol="0">
            <a:spAutoFit/>
          </a:bodyPr>
          <a:lstStyle/>
          <a:p>
            <a:pPr lvl="0"/>
            <a:r>
              <a:rPr lang="hu-HU" dirty="0"/>
              <a:t>A feladatok végrehajtóinak kijelölése és a felelősök </a:t>
            </a:r>
            <a:r>
              <a:rPr lang="hu-HU" dirty="0" smtClean="0"/>
              <a:t>kinevezése </a:t>
            </a:r>
          </a:p>
          <a:p>
            <a:pPr marL="285750" lvl="0" indent="-285750">
              <a:buFont typeface="Wingdings" panose="05000000000000000000" pitchFamily="2" charset="2"/>
              <a:buChar char="§"/>
            </a:pPr>
            <a:r>
              <a:rPr lang="hu-HU" dirty="0" smtClean="0"/>
              <a:t>ki </a:t>
            </a:r>
            <a:r>
              <a:rPr lang="hu-HU" dirty="0"/>
              <a:t>fogja operatívan levezényelni az átalakítást, </a:t>
            </a:r>
            <a:endParaRPr lang="hu-HU" dirty="0" smtClean="0"/>
          </a:p>
          <a:p>
            <a:pPr marL="285750" lvl="0" indent="-285750">
              <a:buFont typeface="Wingdings" panose="05000000000000000000" pitchFamily="2" charset="2"/>
              <a:buChar char="§"/>
            </a:pPr>
            <a:r>
              <a:rPr lang="hu-HU" dirty="0"/>
              <a:t>k</a:t>
            </a:r>
            <a:r>
              <a:rPr lang="hu-HU" dirty="0" smtClean="0"/>
              <a:t>i </a:t>
            </a:r>
            <a:r>
              <a:rPr lang="hu-HU" dirty="0"/>
              <a:t>tud/ki jogosult operatív döntéseket hozni az átalakítási terv szem előtt tartásával, </a:t>
            </a:r>
            <a:endParaRPr lang="hu-HU" dirty="0" smtClean="0"/>
          </a:p>
          <a:p>
            <a:pPr marL="285750" lvl="0" indent="-285750">
              <a:buFont typeface="Wingdings" panose="05000000000000000000" pitchFamily="2" charset="2"/>
              <a:buChar char="§"/>
            </a:pPr>
            <a:r>
              <a:rPr lang="hu-HU" dirty="0" smtClean="0"/>
              <a:t>ki </a:t>
            </a:r>
            <a:r>
              <a:rPr lang="hu-HU" dirty="0"/>
              <a:t>lesz mindig </a:t>
            </a:r>
            <a:r>
              <a:rPr lang="hu-HU" dirty="0" smtClean="0"/>
              <a:t>elérhető </a:t>
            </a:r>
            <a:endParaRPr lang="hu-HU" dirty="0"/>
          </a:p>
        </p:txBody>
      </p:sp>
      <p:sp>
        <p:nvSpPr>
          <p:cNvPr id="11" name="Lefelé nyíl 10"/>
          <p:cNvSpPr/>
          <p:nvPr/>
        </p:nvSpPr>
        <p:spPr>
          <a:xfrm>
            <a:off x="2854036" y="221672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Jobbra nyíl 14"/>
          <p:cNvSpPr/>
          <p:nvPr/>
        </p:nvSpPr>
        <p:spPr>
          <a:xfrm>
            <a:off x="6400800" y="465414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 name="Szövegdoboz 15"/>
          <p:cNvSpPr txBox="1"/>
          <p:nvPr/>
        </p:nvSpPr>
        <p:spPr>
          <a:xfrm>
            <a:off x="7570839" y="3222986"/>
            <a:ext cx="4227871" cy="2308324"/>
          </a:xfrm>
          <a:prstGeom prst="rect">
            <a:avLst/>
          </a:prstGeom>
          <a:solidFill>
            <a:srgbClr val="FFFF00"/>
          </a:solidFill>
          <a:ln>
            <a:solidFill>
              <a:schemeClr val="accent2">
                <a:lumMod val="75000"/>
              </a:schemeClr>
            </a:solidFill>
          </a:ln>
        </p:spPr>
        <p:txBody>
          <a:bodyPr wrap="square" rtlCol="0">
            <a:spAutoFit/>
          </a:bodyPr>
          <a:lstStyle/>
          <a:p>
            <a:pPr lvl="0" algn="ctr"/>
            <a:r>
              <a:rPr lang="hu-HU" b="1" dirty="0" smtClean="0"/>
              <a:t>Buktató </a:t>
            </a:r>
          </a:p>
          <a:p>
            <a:pPr lvl="0"/>
            <a:r>
              <a:rPr lang="hu-HU" dirty="0" smtClean="0"/>
              <a:t>A </a:t>
            </a:r>
            <a:r>
              <a:rPr lang="hu-HU" dirty="0"/>
              <a:t>tanácsadó elvileg rendelkezésre áll, de operatív intézkedéseket nem hoz, csak ösztönözi az ügyvezetőt, az ügyvezető már nem jogosult nagyobb döntések megtételére vagy már felmond. A vezető személyének változása esetén is biztosítani kell a zökkenőmentes munkavégzést.)</a:t>
            </a:r>
          </a:p>
        </p:txBody>
      </p:sp>
      <p:sp>
        <p:nvSpPr>
          <p:cNvPr id="17" name="Jobbra nyíl 16"/>
          <p:cNvSpPr/>
          <p:nvPr/>
        </p:nvSpPr>
        <p:spPr>
          <a:xfrm>
            <a:off x="6430297" y="3394024"/>
            <a:ext cx="948911" cy="46496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25351335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3" y="433610"/>
            <a:ext cx="4858326" cy="369332"/>
          </a:xfrm>
          <a:prstGeom prst="rect">
            <a:avLst/>
          </a:prstGeom>
          <a:solidFill>
            <a:schemeClr val="accent6">
              <a:lumMod val="20000"/>
              <a:lumOff val="80000"/>
            </a:schemeClr>
          </a:solidFill>
          <a:ln>
            <a:solidFill>
              <a:schemeClr val="accent2">
                <a:lumMod val="75000"/>
              </a:schemeClr>
            </a:solidFill>
          </a:ln>
        </p:spPr>
        <p:txBody>
          <a:bodyPr wrap="square" rtlCol="0">
            <a:spAutoFit/>
          </a:bodyPr>
          <a:lstStyle/>
          <a:p>
            <a:r>
              <a:rPr lang="hu-HU" dirty="0" smtClean="0"/>
              <a:t>A v</a:t>
            </a:r>
            <a:r>
              <a:rPr lang="en-GB" dirty="0" err="1" smtClean="0"/>
              <a:t>áltozásmenedzsment</a:t>
            </a:r>
            <a:r>
              <a:rPr lang="hu-HU" dirty="0" smtClean="0"/>
              <a:t> megvalósítása</a:t>
            </a:r>
            <a:endParaRPr lang="hu-HU" b="1" i="1" dirty="0" smtClean="0"/>
          </a:p>
        </p:txBody>
      </p:sp>
      <p:sp>
        <p:nvSpPr>
          <p:cNvPr id="3" name="Téglalap 2"/>
          <p:cNvSpPr/>
          <p:nvPr/>
        </p:nvSpPr>
        <p:spPr>
          <a:xfrm>
            <a:off x="387927" y="1302327"/>
            <a:ext cx="7881002" cy="65151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r>
              <a:rPr lang="hu-HU" dirty="0" smtClean="0"/>
              <a:t>A </a:t>
            </a:r>
            <a:r>
              <a:rPr lang="en-GB" dirty="0" err="1" smtClean="0"/>
              <a:t>változás</a:t>
            </a:r>
            <a:r>
              <a:rPr lang="en-GB" dirty="0" smtClean="0"/>
              <a:t> </a:t>
            </a:r>
            <a:r>
              <a:rPr lang="en-GB" dirty="0" err="1"/>
              <a:t>pénzügyi</a:t>
            </a:r>
            <a:r>
              <a:rPr lang="en-GB" dirty="0"/>
              <a:t> </a:t>
            </a:r>
            <a:r>
              <a:rPr lang="en-GB" dirty="0" err="1"/>
              <a:t>szükségleteinek</a:t>
            </a:r>
            <a:r>
              <a:rPr lang="en-GB" dirty="0"/>
              <a:t> </a:t>
            </a:r>
            <a:r>
              <a:rPr lang="en-GB" dirty="0" err="1"/>
              <a:t>felmérése</a:t>
            </a:r>
            <a:r>
              <a:rPr lang="en-GB" dirty="0"/>
              <a:t> </a:t>
            </a:r>
            <a:r>
              <a:rPr lang="en-GB" dirty="0" err="1"/>
              <a:t>és</a:t>
            </a:r>
            <a:r>
              <a:rPr lang="en-GB" dirty="0"/>
              <a:t> a </a:t>
            </a:r>
            <a:r>
              <a:rPr lang="en-GB" dirty="0" err="1"/>
              <a:t>lehetséges</a:t>
            </a:r>
            <a:r>
              <a:rPr lang="en-GB" dirty="0"/>
              <a:t> </a:t>
            </a:r>
            <a:r>
              <a:rPr lang="en-GB" dirty="0" err="1"/>
              <a:t>források</a:t>
            </a:r>
            <a:r>
              <a:rPr lang="en-GB" dirty="0"/>
              <a:t> </a:t>
            </a:r>
            <a:r>
              <a:rPr lang="en-GB" dirty="0" err="1"/>
              <a:t>feltárása</a:t>
            </a:r>
            <a:endParaRPr lang="hu-HU" dirty="0"/>
          </a:p>
        </p:txBody>
      </p:sp>
      <p:sp>
        <p:nvSpPr>
          <p:cNvPr id="9" name="Szövegdoboz 8"/>
          <p:cNvSpPr txBox="1"/>
          <p:nvPr/>
        </p:nvSpPr>
        <p:spPr>
          <a:xfrm>
            <a:off x="654792" y="3758167"/>
            <a:ext cx="9846060" cy="1477328"/>
          </a:xfrm>
          <a:prstGeom prst="rect">
            <a:avLst/>
          </a:prstGeom>
          <a:solidFill>
            <a:schemeClr val="accent6">
              <a:lumMod val="20000"/>
              <a:lumOff val="80000"/>
            </a:schemeClr>
          </a:solidFill>
          <a:ln>
            <a:solidFill>
              <a:srgbClr val="C00000"/>
            </a:solidFill>
          </a:ln>
        </p:spPr>
        <p:txBody>
          <a:bodyPr wrap="square" rtlCol="0">
            <a:spAutoFit/>
          </a:bodyPr>
          <a:lstStyle/>
          <a:p>
            <a:r>
              <a:rPr lang="en-GB" dirty="0"/>
              <a:t>A </a:t>
            </a:r>
            <a:r>
              <a:rPr lang="en-GB" dirty="0" err="1"/>
              <a:t>változás</a:t>
            </a:r>
            <a:r>
              <a:rPr lang="en-GB" dirty="0"/>
              <a:t> </a:t>
            </a:r>
            <a:r>
              <a:rPr lang="en-GB" dirty="0" err="1" smtClean="0"/>
              <a:t>lemenedz</a:t>
            </a:r>
            <a:r>
              <a:rPr lang="hu-HU" dirty="0" smtClean="0"/>
              <a:t>s</a:t>
            </a:r>
            <a:r>
              <a:rPr lang="en-GB" dirty="0" err="1" smtClean="0"/>
              <a:t>elése</a:t>
            </a:r>
            <a:r>
              <a:rPr lang="en-GB" dirty="0" smtClean="0"/>
              <a:t> </a:t>
            </a:r>
            <a:r>
              <a:rPr lang="en-GB" dirty="0" err="1"/>
              <a:t>úgy</a:t>
            </a:r>
            <a:r>
              <a:rPr lang="en-GB" dirty="0"/>
              <a:t>, </a:t>
            </a:r>
            <a:r>
              <a:rPr lang="en-GB" dirty="0" err="1"/>
              <a:t>hogy</a:t>
            </a:r>
            <a:r>
              <a:rPr lang="en-GB" dirty="0"/>
              <a:t> a </a:t>
            </a:r>
            <a:r>
              <a:rPr lang="en-GB" dirty="0" err="1"/>
              <a:t>lehető</a:t>
            </a:r>
            <a:r>
              <a:rPr lang="en-GB" dirty="0"/>
              <a:t> </a:t>
            </a:r>
            <a:r>
              <a:rPr lang="en-GB" dirty="0" err="1"/>
              <a:t>legkisebb</a:t>
            </a:r>
            <a:r>
              <a:rPr lang="en-GB" dirty="0"/>
              <a:t> </a:t>
            </a:r>
            <a:r>
              <a:rPr lang="en-GB" dirty="0" err="1"/>
              <a:t>fájdalommal</a:t>
            </a:r>
            <a:r>
              <a:rPr lang="en-GB" dirty="0"/>
              <a:t> </a:t>
            </a:r>
            <a:r>
              <a:rPr lang="en-GB" dirty="0" err="1"/>
              <a:t>járjon</a:t>
            </a:r>
            <a:r>
              <a:rPr lang="en-GB" dirty="0"/>
              <a:t> a benne </a:t>
            </a:r>
            <a:r>
              <a:rPr lang="en-GB" dirty="0" err="1"/>
              <a:t>résztvevőknek</a:t>
            </a:r>
            <a:r>
              <a:rPr lang="en-GB" dirty="0"/>
              <a:t>, </a:t>
            </a:r>
            <a:r>
              <a:rPr lang="en-GB" dirty="0" err="1"/>
              <a:t>illetve</a:t>
            </a:r>
            <a:r>
              <a:rPr lang="en-GB" dirty="0"/>
              <a:t> </a:t>
            </a:r>
            <a:r>
              <a:rPr lang="en-GB" dirty="0" err="1" smtClean="0"/>
              <a:t>azoknak</a:t>
            </a:r>
            <a:r>
              <a:rPr lang="hu-HU" dirty="0" smtClean="0"/>
              <a:t>,</a:t>
            </a:r>
            <a:r>
              <a:rPr lang="en-GB" dirty="0" smtClean="0"/>
              <a:t> </a:t>
            </a:r>
            <a:r>
              <a:rPr lang="en-GB" dirty="0" err="1"/>
              <a:t>akiket</a:t>
            </a:r>
            <a:r>
              <a:rPr lang="en-GB" dirty="0"/>
              <a:t> </a:t>
            </a:r>
            <a:r>
              <a:rPr lang="en-GB" dirty="0" err="1"/>
              <a:t>ez</a:t>
            </a:r>
            <a:r>
              <a:rPr lang="en-GB" dirty="0"/>
              <a:t> </a:t>
            </a:r>
            <a:r>
              <a:rPr lang="en-GB" dirty="0" err="1"/>
              <a:t>személyesen</a:t>
            </a:r>
            <a:r>
              <a:rPr lang="en-GB" dirty="0"/>
              <a:t> (</a:t>
            </a:r>
            <a:r>
              <a:rPr lang="en-GB" dirty="0" err="1"/>
              <a:t>negatívan</a:t>
            </a:r>
            <a:r>
              <a:rPr lang="en-GB" dirty="0"/>
              <a:t>) </a:t>
            </a:r>
            <a:r>
              <a:rPr lang="en-GB" dirty="0" err="1"/>
              <a:t>érint</a:t>
            </a:r>
            <a:r>
              <a:rPr lang="en-GB" dirty="0"/>
              <a:t> </a:t>
            </a:r>
            <a:r>
              <a:rPr lang="en-GB" dirty="0" err="1"/>
              <a:t>anyagi</a:t>
            </a:r>
            <a:r>
              <a:rPr lang="en-GB" dirty="0"/>
              <a:t> </a:t>
            </a:r>
            <a:r>
              <a:rPr lang="en-GB" dirty="0" err="1"/>
              <a:t>forrásigényes</a:t>
            </a:r>
            <a:r>
              <a:rPr lang="en-GB" dirty="0"/>
              <a:t>. </a:t>
            </a:r>
            <a:endParaRPr lang="hu-HU" dirty="0" smtClean="0"/>
          </a:p>
          <a:p>
            <a:endParaRPr lang="hu-HU" dirty="0"/>
          </a:p>
          <a:p>
            <a:r>
              <a:rPr lang="en-GB" dirty="0" err="1" smtClean="0"/>
              <a:t>Első</a:t>
            </a:r>
            <a:r>
              <a:rPr lang="en-GB" dirty="0" smtClean="0"/>
              <a:t> </a:t>
            </a:r>
            <a:r>
              <a:rPr lang="en-GB" dirty="0" err="1"/>
              <a:t>lépésben</a:t>
            </a:r>
            <a:r>
              <a:rPr lang="en-GB" dirty="0"/>
              <a:t> </a:t>
            </a:r>
            <a:r>
              <a:rPr lang="en-GB" dirty="0" err="1"/>
              <a:t>fel</a:t>
            </a:r>
            <a:r>
              <a:rPr lang="en-GB" dirty="0"/>
              <a:t> </a:t>
            </a:r>
            <a:r>
              <a:rPr lang="en-GB" dirty="0" err="1"/>
              <a:t>kell</a:t>
            </a:r>
            <a:r>
              <a:rPr lang="en-GB" dirty="0"/>
              <a:t> </a:t>
            </a:r>
            <a:r>
              <a:rPr lang="en-GB" dirty="0" err="1"/>
              <a:t>mérni</a:t>
            </a:r>
            <a:r>
              <a:rPr lang="en-GB" dirty="0"/>
              <a:t> a (</a:t>
            </a:r>
            <a:r>
              <a:rPr lang="en-GB" dirty="0" err="1"/>
              <a:t>többlet</a:t>
            </a:r>
            <a:r>
              <a:rPr lang="en-GB" dirty="0"/>
              <a:t>) </a:t>
            </a:r>
            <a:r>
              <a:rPr lang="en-GB" dirty="0" err="1"/>
              <a:t>forrásigényt</a:t>
            </a:r>
            <a:r>
              <a:rPr lang="en-GB" dirty="0"/>
              <a:t>, </a:t>
            </a:r>
            <a:r>
              <a:rPr lang="en-GB" dirty="0" err="1"/>
              <a:t>majd</a:t>
            </a:r>
            <a:r>
              <a:rPr lang="en-GB" dirty="0"/>
              <a:t> </a:t>
            </a:r>
            <a:r>
              <a:rPr lang="en-GB" dirty="0" err="1"/>
              <a:t>körbe</a:t>
            </a:r>
            <a:r>
              <a:rPr lang="en-GB" dirty="0"/>
              <a:t> </a:t>
            </a:r>
            <a:r>
              <a:rPr lang="en-GB" dirty="0" err="1"/>
              <a:t>nézni</a:t>
            </a:r>
            <a:r>
              <a:rPr lang="en-GB" dirty="0"/>
              <a:t>, </a:t>
            </a:r>
            <a:r>
              <a:rPr lang="en-GB" dirty="0" err="1"/>
              <a:t>honnan</a:t>
            </a:r>
            <a:r>
              <a:rPr lang="en-GB" dirty="0"/>
              <a:t> (</a:t>
            </a:r>
            <a:r>
              <a:rPr lang="en-GB" dirty="0" err="1"/>
              <a:t>milyen</a:t>
            </a:r>
            <a:r>
              <a:rPr lang="en-GB" dirty="0"/>
              <a:t> </a:t>
            </a:r>
            <a:r>
              <a:rPr lang="en-GB" dirty="0" err="1"/>
              <a:t>szevezettől</a:t>
            </a:r>
            <a:r>
              <a:rPr lang="en-GB" dirty="0"/>
              <a:t>, </a:t>
            </a:r>
            <a:r>
              <a:rPr lang="en-GB" dirty="0" err="1"/>
              <a:t>milyen</a:t>
            </a:r>
            <a:r>
              <a:rPr lang="en-GB" dirty="0"/>
              <a:t> </a:t>
            </a:r>
            <a:r>
              <a:rPr lang="en-GB" dirty="0" err="1"/>
              <a:t>alapból</a:t>
            </a:r>
            <a:r>
              <a:rPr lang="en-GB" dirty="0"/>
              <a:t>, </a:t>
            </a:r>
            <a:r>
              <a:rPr lang="en-GB" dirty="0" err="1"/>
              <a:t>milyen</a:t>
            </a:r>
            <a:r>
              <a:rPr lang="en-GB" dirty="0"/>
              <a:t> </a:t>
            </a:r>
            <a:r>
              <a:rPr lang="en-GB" dirty="0" err="1"/>
              <a:t>pályázatból</a:t>
            </a:r>
            <a:r>
              <a:rPr lang="en-GB" dirty="0"/>
              <a:t>) </a:t>
            </a:r>
            <a:r>
              <a:rPr lang="en-GB" dirty="0" err="1"/>
              <a:t>lehetne</a:t>
            </a:r>
            <a:r>
              <a:rPr lang="en-GB" dirty="0"/>
              <a:t> </a:t>
            </a:r>
            <a:r>
              <a:rPr lang="en-GB" dirty="0" err="1"/>
              <a:t>ehhez</a:t>
            </a:r>
            <a:r>
              <a:rPr lang="en-GB" dirty="0"/>
              <a:t> </a:t>
            </a:r>
            <a:r>
              <a:rPr lang="en-GB" dirty="0" err="1"/>
              <a:t>segítséget</a:t>
            </a:r>
            <a:r>
              <a:rPr lang="en-GB" dirty="0"/>
              <a:t> </a:t>
            </a:r>
            <a:r>
              <a:rPr lang="en-GB" dirty="0" err="1"/>
              <a:t>kapni</a:t>
            </a:r>
            <a:r>
              <a:rPr lang="en-GB" dirty="0"/>
              <a:t>.</a:t>
            </a:r>
            <a:endParaRPr lang="hu-HU" dirty="0"/>
          </a:p>
        </p:txBody>
      </p:sp>
      <p:sp>
        <p:nvSpPr>
          <p:cNvPr id="11" name="Lefelé nyíl 10"/>
          <p:cNvSpPr/>
          <p:nvPr/>
        </p:nvSpPr>
        <p:spPr>
          <a:xfrm>
            <a:off x="5335506" y="2551554"/>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5620297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015663"/>
          </a:xfrm>
          <a:prstGeom prst="rect">
            <a:avLst/>
          </a:prstGeom>
          <a:solidFill>
            <a:schemeClr val="accent4"/>
          </a:solidFill>
        </p:spPr>
        <p:txBody>
          <a:bodyPr wrap="square" rtlCol="0">
            <a:spAutoFit/>
          </a:bodyPr>
          <a:lstStyle/>
          <a:p>
            <a:r>
              <a:rPr lang="hu-HU" sz="6000" b="1" dirty="0" smtClean="0"/>
              <a:t>LEÉPÍTÉS</a:t>
            </a:r>
            <a:endParaRPr lang="hu-HU" sz="6000" b="1" dirty="0"/>
          </a:p>
        </p:txBody>
      </p:sp>
    </p:spTree>
    <p:extLst>
      <p:ext uri="{BB962C8B-B14F-4D97-AF65-F5344CB8AC3E}">
        <p14:creationId xmlns:p14="http://schemas.microsoft.com/office/powerpoint/2010/main" val="28203632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737419" y="345042"/>
            <a:ext cx="9271820" cy="400110"/>
          </a:xfrm>
          <a:prstGeom prst="rect">
            <a:avLst/>
          </a:prstGeom>
          <a:solidFill>
            <a:schemeClr val="accent6">
              <a:lumMod val="20000"/>
              <a:lumOff val="80000"/>
            </a:schemeClr>
          </a:solidFill>
          <a:ln>
            <a:solidFill>
              <a:srgbClr val="C00000"/>
            </a:solidFill>
          </a:ln>
        </p:spPr>
        <p:txBody>
          <a:bodyPr wrap="square" rtlCol="0">
            <a:spAutoFit/>
          </a:bodyPr>
          <a:lstStyle/>
          <a:p>
            <a:pPr lvl="0"/>
            <a:r>
              <a:rPr lang="hu-HU" sz="2000" b="1" dirty="0" smtClean="0"/>
              <a:t>LEÉPÍTÉS – OUTPLACEMENT</a:t>
            </a:r>
          </a:p>
        </p:txBody>
      </p:sp>
      <p:sp>
        <p:nvSpPr>
          <p:cNvPr id="4" name="Szövegdoboz 3"/>
          <p:cNvSpPr txBox="1"/>
          <p:nvPr/>
        </p:nvSpPr>
        <p:spPr>
          <a:xfrm>
            <a:off x="737419" y="1388450"/>
            <a:ext cx="11214405" cy="2585323"/>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hu-HU" dirty="0"/>
              <a:t>segítse a munkát keresőt abban, hogy feldolgozza az elbocsátás pszichés következményeit, </a:t>
            </a:r>
          </a:p>
          <a:p>
            <a:pPr marL="285750" lvl="0" indent="-285750">
              <a:buFont typeface="Wingdings" panose="05000000000000000000" pitchFamily="2" charset="2"/>
              <a:buChar char="§"/>
            </a:pPr>
            <a:r>
              <a:rPr lang="hu-HU" dirty="0"/>
              <a:t>helyreállítsa megrendült önbizalmát, </a:t>
            </a:r>
          </a:p>
          <a:p>
            <a:pPr marL="285750" lvl="0" indent="-285750">
              <a:buFont typeface="Wingdings" panose="05000000000000000000" pitchFamily="2" charset="2"/>
              <a:buChar char="§"/>
            </a:pPr>
            <a:r>
              <a:rPr lang="hu-HU" dirty="0"/>
              <a:t>segítsen reálisan felmérni erősségeit és gyengéit, a munkáját elvesztő dolgozó reális képet alakítson ki önmagáról,</a:t>
            </a:r>
          </a:p>
          <a:p>
            <a:pPr marL="285750" lvl="0" indent="-285750">
              <a:buFont typeface="Wingdings" panose="05000000000000000000" pitchFamily="2" charset="2"/>
              <a:buChar char="§"/>
            </a:pPr>
            <a:r>
              <a:rPr lang="hu-HU" dirty="0"/>
              <a:t>növelje a változásra való hajlandóságát, rugalmasságát és </a:t>
            </a:r>
            <a:r>
              <a:rPr lang="hu-HU" dirty="0" smtClean="0"/>
              <a:t>mobilitását,</a:t>
            </a:r>
            <a:endParaRPr lang="hu-HU" dirty="0"/>
          </a:p>
          <a:p>
            <a:pPr marL="285750" lvl="0" indent="-285750">
              <a:buFont typeface="Wingdings" panose="05000000000000000000" pitchFamily="2" charset="2"/>
              <a:buChar char="§"/>
            </a:pPr>
            <a:r>
              <a:rPr lang="hu-HU" dirty="0"/>
              <a:t> új célokat határozzon meg, </a:t>
            </a:r>
          </a:p>
          <a:p>
            <a:pPr marL="285750" lvl="0" indent="-285750">
              <a:buFont typeface="Wingdings" panose="05000000000000000000" pitchFamily="2" charset="2"/>
              <a:buChar char="§"/>
            </a:pPr>
            <a:r>
              <a:rPr lang="hu-HU" dirty="0"/>
              <a:t>ébren tartsa álláskeresési aktivitását és </a:t>
            </a:r>
          </a:p>
          <a:p>
            <a:pPr marL="285750" lvl="0" indent="-285750">
              <a:buFont typeface="Wingdings" panose="05000000000000000000" pitchFamily="2" charset="2"/>
              <a:buChar char="§"/>
            </a:pPr>
            <a:r>
              <a:rPr lang="hu-HU" dirty="0"/>
              <a:t>kidolgozza az álláskeresés stratégiáját. Ennek része a gyakorlati ismeretek elsajátítása, az önéletrajz és a motivációs levél megírása.</a:t>
            </a:r>
          </a:p>
          <a:p>
            <a:endParaRPr lang="hu-HU" dirty="0"/>
          </a:p>
        </p:txBody>
      </p:sp>
      <p:sp>
        <p:nvSpPr>
          <p:cNvPr id="6" name="Téglalap 5"/>
          <p:cNvSpPr/>
          <p:nvPr/>
        </p:nvSpPr>
        <p:spPr>
          <a:xfrm>
            <a:off x="737419" y="4310791"/>
            <a:ext cx="3018503" cy="2286653"/>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b="1" dirty="0" smtClean="0"/>
              <a:t>Figyelem! Alapvető a</a:t>
            </a:r>
            <a:r>
              <a:rPr lang="en-GB" sz="2400" b="1" dirty="0" smtClean="0"/>
              <a:t> </a:t>
            </a:r>
            <a:r>
              <a:rPr lang="en-GB" sz="2400" b="1" dirty="0" err="1"/>
              <a:t>dolgozók</a:t>
            </a:r>
            <a:r>
              <a:rPr lang="en-GB" sz="2400" b="1" dirty="0"/>
              <a:t> </a:t>
            </a:r>
            <a:r>
              <a:rPr lang="en-GB" sz="2400" b="1" dirty="0" err="1"/>
              <a:t>és</a:t>
            </a:r>
            <a:r>
              <a:rPr lang="en-GB" sz="2400" b="1" dirty="0"/>
              <a:t> a </a:t>
            </a:r>
            <a:r>
              <a:rPr lang="en-GB" sz="2400" b="1" dirty="0" err="1"/>
              <a:t>szakszervezetek</a:t>
            </a:r>
            <a:r>
              <a:rPr lang="en-GB" sz="2400" b="1" dirty="0"/>
              <a:t> </a:t>
            </a:r>
            <a:r>
              <a:rPr lang="en-GB" sz="2400" b="1" dirty="0" err="1"/>
              <a:t>átfogó</a:t>
            </a:r>
            <a:r>
              <a:rPr lang="en-GB" sz="2400" b="1" dirty="0"/>
              <a:t> </a:t>
            </a:r>
            <a:r>
              <a:rPr lang="en-GB" sz="2400" b="1" dirty="0" err="1"/>
              <a:t>tájékoztatása</a:t>
            </a:r>
            <a:r>
              <a:rPr lang="en-GB" sz="2400" b="1" dirty="0"/>
              <a:t> </a:t>
            </a:r>
            <a:r>
              <a:rPr lang="en-GB" sz="2400" b="1" dirty="0" err="1"/>
              <a:t>jóval</a:t>
            </a:r>
            <a:r>
              <a:rPr lang="en-GB" sz="2400" b="1" dirty="0"/>
              <a:t> a </a:t>
            </a:r>
            <a:r>
              <a:rPr lang="en-GB" sz="2400" b="1" dirty="0" err="1"/>
              <a:t>leépítések</a:t>
            </a:r>
            <a:r>
              <a:rPr lang="en-GB" sz="2400" b="1" dirty="0"/>
              <a:t> </a:t>
            </a:r>
            <a:r>
              <a:rPr lang="en-GB" sz="2400" b="1" dirty="0" err="1" smtClean="0"/>
              <a:t>előtt</a:t>
            </a:r>
            <a:r>
              <a:rPr lang="hu-HU" sz="2400" b="1" dirty="0" smtClean="0"/>
              <a:t>!!!!</a:t>
            </a:r>
            <a:endParaRPr lang="hu-HU" sz="2400" b="1" dirty="0"/>
          </a:p>
        </p:txBody>
      </p:sp>
      <p:sp>
        <p:nvSpPr>
          <p:cNvPr id="9" name="Téglalap 8"/>
          <p:cNvSpPr/>
          <p:nvPr/>
        </p:nvSpPr>
        <p:spPr>
          <a:xfrm>
            <a:off x="737419" y="914401"/>
            <a:ext cx="4955458" cy="304800"/>
          </a:xfrm>
          <a:prstGeom prst="rect">
            <a:avLst/>
          </a:prstGeom>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Céljai</a:t>
            </a:r>
            <a:endParaRPr lang="hu-HU" dirty="0"/>
          </a:p>
        </p:txBody>
      </p:sp>
      <p:sp>
        <p:nvSpPr>
          <p:cNvPr id="10" name="Jobbra nyíl 9"/>
          <p:cNvSpPr/>
          <p:nvPr/>
        </p:nvSpPr>
        <p:spPr>
          <a:xfrm>
            <a:off x="4277032" y="508327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Szövegdoboz 10"/>
          <p:cNvSpPr txBox="1"/>
          <p:nvPr/>
        </p:nvSpPr>
        <p:spPr>
          <a:xfrm>
            <a:off x="5604387" y="4289120"/>
            <a:ext cx="6347437" cy="2031325"/>
          </a:xfrm>
          <a:prstGeom prst="rect">
            <a:avLst/>
          </a:prstGeom>
          <a:solidFill>
            <a:schemeClr val="accent4">
              <a:lumMod val="20000"/>
              <a:lumOff val="80000"/>
            </a:schemeClr>
          </a:solidFill>
          <a:ln>
            <a:solidFill>
              <a:srgbClr val="C00000"/>
            </a:solidFill>
          </a:ln>
        </p:spPr>
        <p:txBody>
          <a:bodyPr wrap="square" rtlCol="0">
            <a:spAutoFit/>
          </a:bodyPr>
          <a:lstStyle/>
          <a:p>
            <a:pPr marL="285750" indent="-285750">
              <a:buFont typeface="Wingdings" panose="05000000000000000000" pitchFamily="2" charset="2"/>
              <a:buChar char="§"/>
            </a:pPr>
            <a:r>
              <a:rPr lang="en-GB" dirty="0" err="1"/>
              <a:t>Az</a:t>
            </a:r>
            <a:r>
              <a:rPr lang="en-GB" dirty="0"/>
              <a:t> </a:t>
            </a:r>
            <a:r>
              <a:rPr lang="en-GB" dirty="0" err="1"/>
              <a:t>elbocsátásokról</a:t>
            </a:r>
            <a:r>
              <a:rPr lang="en-GB" dirty="0"/>
              <a:t> </a:t>
            </a:r>
            <a:r>
              <a:rPr lang="en-GB" dirty="0" err="1"/>
              <a:t>szóló</a:t>
            </a:r>
            <a:r>
              <a:rPr lang="en-GB" dirty="0"/>
              <a:t> </a:t>
            </a:r>
            <a:r>
              <a:rPr lang="en-GB" dirty="0" err="1"/>
              <a:t>döntés</a:t>
            </a:r>
            <a:r>
              <a:rPr lang="en-GB" dirty="0"/>
              <a:t> </a:t>
            </a:r>
            <a:r>
              <a:rPr lang="en-GB" dirty="0" err="1"/>
              <a:t>és</a:t>
            </a:r>
            <a:r>
              <a:rPr lang="en-GB" dirty="0"/>
              <a:t> </a:t>
            </a:r>
            <a:r>
              <a:rPr lang="en-GB" dirty="0" err="1"/>
              <a:t>azok</a:t>
            </a:r>
            <a:r>
              <a:rPr lang="en-GB" dirty="0"/>
              <a:t> </a:t>
            </a:r>
            <a:r>
              <a:rPr lang="en-GB" dirty="0" err="1"/>
              <a:t>megvalósítása</a:t>
            </a:r>
            <a:r>
              <a:rPr lang="en-GB" dirty="0"/>
              <a:t> </a:t>
            </a:r>
            <a:r>
              <a:rPr lang="en-GB" dirty="0" err="1"/>
              <a:t>között</a:t>
            </a:r>
            <a:r>
              <a:rPr lang="en-GB" dirty="0"/>
              <a:t> </a:t>
            </a:r>
            <a:r>
              <a:rPr lang="en-GB" dirty="0" err="1"/>
              <a:t>eltelő</a:t>
            </a:r>
            <a:r>
              <a:rPr lang="en-GB" dirty="0"/>
              <a:t> </a:t>
            </a:r>
            <a:r>
              <a:rPr lang="en-GB" dirty="0" err="1"/>
              <a:t>időszak</a:t>
            </a:r>
            <a:r>
              <a:rPr lang="en-GB" dirty="0"/>
              <a:t> a </a:t>
            </a:r>
            <a:r>
              <a:rPr lang="en-GB" dirty="0" err="1"/>
              <a:t>legnehezebb</a:t>
            </a:r>
            <a:r>
              <a:rPr lang="en-GB" dirty="0"/>
              <a:t> </a:t>
            </a:r>
            <a:r>
              <a:rPr lang="en-GB" dirty="0" err="1"/>
              <a:t>az</a:t>
            </a:r>
            <a:r>
              <a:rPr lang="en-GB" dirty="0"/>
              <a:t> </a:t>
            </a:r>
            <a:r>
              <a:rPr lang="en-GB" dirty="0" err="1"/>
              <a:t>érintettek</a:t>
            </a:r>
            <a:r>
              <a:rPr lang="en-GB" dirty="0"/>
              <a:t> </a:t>
            </a:r>
            <a:r>
              <a:rPr lang="en-GB" dirty="0" err="1"/>
              <a:t>számára</a:t>
            </a:r>
            <a:r>
              <a:rPr lang="en-GB" dirty="0"/>
              <a:t>. </a:t>
            </a:r>
            <a:endParaRPr lang="hu-HU" dirty="0" smtClean="0"/>
          </a:p>
          <a:p>
            <a:pPr marL="285750" indent="-285750">
              <a:buFont typeface="Wingdings" panose="05000000000000000000" pitchFamily="2" charset="2"/>
              <a:buChar char="§"/>
            </a:pPr>
            <a:endParaRPr lang="hu-HU" dirty="0"/>
          </a:p>
          <a:p>
            <a:pPr marL="285750" indent="-285750">
              <a:buFont typeface="Wingdings" panose="05000000000000000000" pitchFamily="2" charset="2"/>
              <a:buChar char="§"/>
            </a:pPr>
            <a:r>
              <a:rPr lang="en-GB" dirty="0" smtClean="0"/>
              <a:t>A </a:t>
            </a:r>
            <a:r>
              <a:rPr lang="en-GB" dirty="0" err="1"/>
              <a:t>dolgozók</a:t>
            </a:r>
            <a:r>
              <a:rPr lang="en-GB" dirty="0"/>
              <a:t> </a:t>
            </a:r>
            <a:r>
              <a:rPr lang="en-GB" dirty="0" err="1"/>
              <a:t>és</a:t>
            </a:r>
            <a:r>
              <a:rPr lang="en-GB" dirty="0"/>
              <a:t> a </a:t>
            </a:r>
            <a:r>
              <a:rPr lang="en-GB" dirty="0" err="1"/>
              <a:t>szakszervezetek</a:t>
            </a:r>
            <a:r>
              <a:rPr lang="en-GB" dirty="0"/>
              <a:t> </a:t>
            </a:r>
            <a:r>
              <a:rPr lang="en-GB" dirty="0" err="1"/>
              <a:t>és</a:t>
            </a:r>
            <a:r>
              <a:rPr lang="en-GB" dirty="0"/>
              <a:t> </a:t>
            </a:r>
            <a:r>
              <a:rPr lang="en-GB" dirty="0" err="1"/>
              <a:t>más</a:t>
            </a:r>
            <a:r>
              <a:rPr lang="en-GB" dirty="0"/>
              <a:t> </a:t>
            </a:r>
            <a:r>
              <a:rPr lang="en-GB" dirty="0" err="1"/>
              <a:t>érintettek</a:t>
            </a:r>
            <a:r>
              <a:rPr lang="en-GB" dirty="0"/>
              <a:t> </a:t>
            </a:r>
            <a:r>
              <a:rPr lang="en-GB" dirty="0" err="1"/>
              <a:t>számára</a:t>
            </a:r>
            <a:r>
              <a:rPr lang="en-GB" dirty="0"/>
              <a:t> </a:t>
            </a:r>
            <a:r>
              <a:rPr lang="en-GB" i="1" dirty="0" err="1"/>
              <a:t>nyújtott</a:t>
            </a:r>
            <a:r>
              <a:rPr lang="en-GB" i="1" dirty="0"/>
              <a:t> korai, </a:t>
            </a:r>
            <a:r>
              <a:rPr lang="en-GB" i="1" dirty="0" err="1"/>
              <a:t>őszinte</a:t>
            </a:r>
            <a:r>
              <a:rPr lang="en-GB" i="1" dirty="0"/>
              <a:t> </a:t>
            </a:r>
            <a:r>
              <a:rPr lang="en-GB" i="1" dirty="0" err="1"/>
              <a:t>és</a:t>
            </a:r>
            <a:r>
              <a:rPr lang="en-GB" i="1" dirty="0"/>
              <a:t> </a:t>
            </a:r>
            <a:r>
              <a:rPr lang="en-GB" i="1" dirty="0" err="1"/>
              <a:t>átfogó</a:t>
            </a:r>
            <a:r>
              <a:rPr lang="en-GB" i="1" dirty="0"/>
              <a:t> </a:t>
            </a:r>
            <a:r>
              <a:rPr lang="en-GB" i="1" dirty="0" err="1"/>
              <a:t>tájékoztatás</a:t>
            </a:r>
            <a:r>
              <a:rPr lang="en-GB" i="1" dirty="0"/>
              <a:t> </a:t>
            </a:r>
            <a:r>
              <a:rPr lang="en-GB" dirty="0" err="1"/>
              <a:t>nagyon</a:t>
            </a:r>
            <a:r>
              <a:rPr lang="en-GB" dirty="0"/>
              <a:t> </a:t>
            </a:r>
            <a:r>
              <a:rPr lang="en-GB" dirty="0" err="1"/>
              <a:t>fontos</a:t>
            </a:r>
            <a:r>
              <a:rPr lang="en-GB" dirty="0"/>
              <a:t> a </a:t>
            </a:r>
            <a:r>
              <a:rPr lang="en-GB" dirty="0" err="1"/>
              <a:t>feszültség</a:t>
            </a:r>
            <a:r>
              <a:rPr lang="en-GB" dirty="0"/>
              <a:t> </a:t>
            </a:r>
            <a:r>
              <a:rPr lang="en-GB" dirty="0" err="1"/>
              <a:t>csökkentéséhez</a:t>
            </a:r>
            <a:r>
              <a:rPr lang="en-GB" dirty="0"/>
              <a:t>.</a:t>
            </a:r>
            <a:endParaRPr lang="hu-HU" dirty="0"/>
          </a:p>
          <a:p>
            <a:endParaRPr lang="hu-HU" dirty="0"/>
          </a:p>
        </p:txBody>
      </p:sp>
    </p:spTree>
    <p:extLst>
      <p:ext uri="{BB962C8B-B14F-4D97-AF65-F5344CB8AC3E}">
        <p14:creationId xmlns:p14="http://schemas.microsoft.com/office/powerpoint/2010/main" val="3940427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838200" y="2398279"/>
            <a:ext cx="10515600" cy="3392921"/>
          </a:xfrm>
          <a:solidFill>
            <a:schemeClr val="accent2">
              <a:lumMod val="40000"/>
              <a:lumOff val="60000"/>
            </a:schemeClr>
          </a:solidFill>
          <a:ln w="38100">
            <a:solidFill>
              <a:srgbClr val="FFC000"/>
            </a:solidFill>
          </a:ln>
        </p:spPr>
        <p:txBody>
          <a:bodyPr>
            <a:normAutofit fontScale="70000" lnSpcReduction="20000"/>
          </a:bodyPr>
          <a:lstStyle/>
          <a:p>
            <a:r>
              <a:rPr lang="hu-HU" dirty="0" smtClean="0"/>
              <a:t>BEVEZETÉS</a:t>
            </a:r>
          </a:p>
          <a:p>
            <a:r>
              <a:rPr lang="hu-HU" dirty="0" smtClean="0"/>
              <a:t>ALAPELVEK</a:t>
            </a:r>
          </a:p>
          <a:p>
            <a:r>
              <a:rPr lang="hu-HU" dirty="0" smtClean="0"/>
              <a:t>FELMÉRÉS</a:t>
            </a:r>
          </a:p>
          <a:p>
            <a:r>
              <a:rPr lang="hu-HU" dirty="0" smtClean="0"/>
              <a:t>TERVEZÉS</a:t>
            </a:r>
          </a:p>
          <a:p>
            <a:r>
              <a:rPr lang="hu-HU" dirty="0" smtClean="0"/>
              <a:t>VÉGREHAJTÁS</a:t>
            </a:r>
          </a:p>
          <a:p>
            <a:r>
              <a:rPr lang="hu-HU" dirty="0" smtClean="0"/>
              <a:t>LEÉPÍTÉS</a:t>
            </a:r>
          </a:p>
          <a:p>
            <a:r>
              <a:rPr lang="hu-HU" dirty="0" smtClean="0"/>
              <a:t>SZOLGÁLTATÁSOK AZ ELBOCSÁTÁS ELŐTT</a:t>
            </a:r>
          </a:p>
          <a:p>
            <a:r>
              <a:rPr lang="hu-HU" dirty="0" smtClean="0"/>
              <a:t>A VÁLTOZÁSSAL VALÓ MEGKÜZDÉS</a:t>
            </a:r>
          </a:p>
          <a:p>
            <a:r>
              <a:rPr lang="hu-HU" dirty="0" smtClean="0"/>
              <a:t>TUDÁSTÁR</a:t>
            </a:r>
          </a:p>
          <a:p>
            <a:r>
              <a:rPr lang="hu-HU" dirty="0" smtClean="0"/>
              <a:t>PRÓBÁLD KI MAGAD!</a:t>
            </a:r>
          </a:p>
          <a:p>
            <a:endParaRPr lang="hu-HU" dirty="0"/>
          </a:p>
        </p:txBody>
      </p:sp>
      <p:sp>
        <p:nvSpPr>
          <p:cNvPr id="4" name="Cím 1"/>
          <p:cNvSpPr>
            <a:spLocks noGrp="1"/>
          </p:cNvSpPr>
          <p:nvPr>
            <p:ph type="title"/>
          </p:nvPr>
        </p:nvSpPr>
        <p:spPr>
          <a:xfrm>
            <a:off x="838200" y="129310"/>
            <a:ext cx="10515600" cy="1265382"/>
          </a:xfrm>
          <a:solidFill>
            <a:schemeClr val="accent6">
              <a:lumMod val="20000"/>
              <a:lumOff val="80000"/>
            </a:schemeClr>
          </a:solidFill>
          <a:ln>
            <a:solidFill>
              <a:srgbClr val="FFC000"/>
            </a:solidFill>
          </a:ln>
        </p:spPr>
        <p:txBody>
          <a:bodyPr>
            <a:normAutofit/>
          </a:bodyPr>
          <a:lstStyle/>
          <a:p>
            <a:r>
              <a:rPr lang="en-GB" sz="2400" b="1" smtClean="0">
                <a:solidFill>
                  <a:srgbClr val="000000"/>
                </a:solidFill>
                <a:latin typeface="Arial"/>
                <a:ea typeface="맑은 고딕"/>
              </a:rPr>
              <a:t>Project: 101048392 — Switching to Local — SOCPL-2021-INFO-WK</a:t>
            </a:r>
            <a:endParaRPr lang="en-GB" sz="2400" b="1" dirty="0">
              <a:solidFill>
                <a:srgbClr val="000000"/>
              </a:solidFill>
              <a:latin typeface="Arial"/>
              <a:ea typeface="맑은 고딕"/>
            </a:endParaRPr>
          </a:p>
        </p:txBody>
      </p:sp>
    </p:spTree>
    <p:extLst>
      <p:ext uri="{BB962C8B-B14F-4D97-AF65-F5344CB8AC3E}">
        <p14:creationId xmlns:p14="http://schemas.microsoft.com/office/powerpoint/2010/main" val="8171761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382177" y="322406"/>
            <a:ext cx="2752436" cy="369332"/>
          </a:xfrm>
          <a:prstGeom prst="rect">
            <a:avLst/>
          </a:prstGeom>
          <a:solidFill>
            <a:schemeClr val="accent6">
              <a:lumMod val="20000"/>
              <a:lumOff val="80000"/>
            </a:schemeClr>
          </a:solidFill>
        </p:spPr>
        <p:txBody>
          <a:bodyPr wrap="square">
            <a:spAutoFit/>
          </a:bodyPr>
          <a:lstStyle/>
          <a:p>
            <a:pPr marL="457200">
              <a:spcAft>
                <a:spcPts val="0"/>
              </a:spcAft>
            </a:pPr>
            <a:r>
              <a:rPr lang="hu-HU" b="1" i="1" dirty="0" smtClean="0">
                <a:latin typeface="Calibri" panose="020F0502020204030204" pitchFamily="34" charset="0"/>
                <a:ea typeface="Times New Roman" panose="02020603050405020304" pitchFamily="18" charset="0"/>
              </a:rPr>
              <a:t>EU szabályozás</a:t>
            </a:r>
            <a:endParaRPr lang="hu-HU" dirty="0">
              <a:latin typeface="Times New Roman" panose="02020603050405020304" pitchFamily="18" charset="0"/>
              <a:ea typeface="Times New Roman" panose="02020603050405020304" pitchFamily="18" charset="0"/>
            </a:endParaRPr>
          </a:p>
        </p:txBody>
      </p:sp>
      <p:sp>
        <p:nvSpPr>
          <p:cNvPr id="4" name="Szövegdoboz 3"/>
          <p:cNvSpPr txBox="1"/>
          <p:nvPr/>
        </p:nvSpPr>
        <p:spPr>
          <a:xfrm>
            <a:off x="1592826" y="1729273"/>
            <a:ext cx="9625780" cy="3693319"/>
          </a:xfrm>
          <a:prstGeom prst="rect">
            <a:avLst/>
          </a:prstGeom>
          <a:solidFill>
            <a:schemeClr val="accent4">
              <a:lumMod val="20000"/>
              <a:lumOff val="80000"/>
            </a:schemeClr>
          </a:solidFill>
          <a:ln w="28575">
            <a:solidFill>
              <a:srgbClr val="FFC000"/>
            </a:solidFill>
          </a:ln>
        </p:spPr>
        <p:txBody>
          <a:bodyPr wrap="square" rtlCol="0">
            <a:spAutoFit/>
          </a:bodyPr>
          <a:lstStyle/>
          <a:p>
            <a:r>
              <a:rPr lang="hu-HU" i="1" dirty="0"/>
              <a:t>Az Európai Parlament és a Tanács 2002/14/EK irányelve</a:t>
            </a:r>
            <a:r>
              <a:rPr lang="hu-HU" dirty="0"/>
              <a:t> (2002. március 11.) az Európai Közösség munkavállalóinak tájékoztatása és a velük folytatott konzultáció általános keretének létrehozásáról arról (is) rendelkezik, hogy a tájékoztatás és a konzultáció a következő területekre terjed ki</a:t>
            </a:r>
            <a:r>
              <a:rPr lang="hu-HU" dirty="0" smtClean="0"/>
              <a:t>:</a:t>
            </a:r>
          </a:p>
          <a:p>
            <a:endParaRPr lang="hu-HU" dirty="0"/>
          </a:p>
          <a:p>
            <a:pPr marL="342900" indent="-342900">
              <a:buAutoNum type="alphaLcParenR"/>
            </a:pPr>
            <a:r>
              <a:rPr lang="hu-HU" dirty="0" smtClean="0"/>
              <a:t>tájékoztatás </a:t>
            </a:r>
            <a:r>
              <a:rPr lang="hu-HU" dirty="0"/>
              <a:t>a vállalkozás vagy üzem tevékenységének és gazdasági helyzetének jelenlegi helyzetéről és várható alakulásáról</a:t>
            </a:r>
            <a:r>
              <a:rPr lang="hu-HU" dirty="0" smtClean="0"/>
              <a:t>;</a:t>
            </a:r>
          </a:p>
          <a:p>
            <a:pPr marL="342900" indent="-342900">
              <a:buAutoNum type="alphaLcParenR"/>
            </a:pPr>
            <a:endParaRPr lang="hu-HU" dirty="0"/>
          </a:p>
          <a:p>
            <a:r>
              <a:rPr lang="hu-HU" dirty="0"/>
              <a:t>b) tájékoztatás és konzultáció a foglalkoztatásnak a vállalkozáson vagy üzemen belüli jelenlegi helyzetéről, szerkezetéről és várható alakulásáról, bármely várható tervezett intézkedésről, különösen abban az esetben, ha a foglalkoztatást veszély fenyegeti</a:t>
            </a:r>
            <a:r>
              <a:rPr lang="hu-HU" dirty="0" smtClean="0"/>
              <a:t>;</a:t>
            </a:r>
          </a:p>
          <a:p>
            <a:endParaRPr lang="hu-HU" dirty="0"/>
          </a:p>
          <a:p>
            <a:r>
              <a:rPr lang="en-GB" dirty="0"/>
              <a:t>c) </a:t>
            </a:r>
            <a:r>
              <a:rPr lang="en-GB" dirty="0" err="1"/>
              <a:t>tájékoztatás</a:t>
            </a:r>
            <a:r>
              <a:rPr lang="en-GB" dirty="0"/>
              <a:t> </a:t>
            </a:r>
            <a:r>
              <a:rPr lang="en-GB" dirty="0" err="1"/>
              <a:t>és</a:t>
            </a:r>
            <a:r>
              <a:rPr lang="en-GB" dirty="0"/>
              <a:t> </a:t>
            </a:r>
            <a:r>
              <a:rPr lang="en-GB" dirty="0" err="1"/>
              <a:t>konzultáció</a:t>
            </a:r>
            <a:r>
              <a:rPr lang="en-GB" dirty="0"/>
              <a:t> </a:t>
            </a:r>
            <a:r>
              <a:rPr lang="en-GB" dirty="0" err="1"/>
              <a:t>az</a:t>
            </a:r>
            <a:r>
              <a:rPr lang="en-GB" dirty="0"/>
              <a:t> </a:t>
            </a:r>
            <a:r>
              <a:rPr lang="en-GB" dirty="0" err="1"/>
              <a:t>olyan</a:t>
            </a:r>
            <a:r>
              <a:rPr lang="en-GB" dirty="0"/>
              <a:t> </a:t>
            </a:r>
            <a:r>
              <a:rPr lang="en-GB" dirty="0" err="1"/>
              <a:t>döntésekről</a:t>
            </a:r>
            <a:r>
              <a:rPr lang="en-GB" dirty="0"/>
              <a:t>, </a:t>
            </a:r>
            <a:r>
              <a:rPr lang="en-GB" dirty="0" err="1"/>
              <a:t>amelyek</a:t>
            </a:r>
            <a:r>
              <a:rPr lang="en-GB" dirty="0"/>
              <a:t> </a:t>
            </a:r>
            <a:r>
              <a:rPr lang="en-GB" dirty="0" err="1"/>
              <a:t>várhatóan</a:t>
            </a:r>
            <a:r>
              <a:rPr lang="en-GB" dirty="0"/>
              <a:t> a </a:t>
            </a:r>
            <a:r>
              <a:rPr lang="en-GB" dirty="0" err="1"/>
              <a:t>munkaszervezés</a:t>
            </a:r>
            <a:r>
              <a:rPr lang="en-GB" dirty="0"/>
              <a:t> </a:t>
            </a:r>
            <a:r>
              <a:rPr lang="en-GB" dirty="0" err="1"/>
              <a:t>vagy</a:t>
            </a:r>
            <a:r>
              <a:rPr lang="en-GB" dirty="0"/>
              <a:t> a </a:t>
            </a:r>
            <a:r>
              <a:rPr lang="en-GB" dirty="0" err="1"/>
              <a:t>szerződéses</a:t>
            </a:r>
            <a:r>
              <a:rPr lang="en-GB" dirty="0"/>
              <a:t> </a:t>
            </a:r>
            <a:r>
              <a:rPr lang="en-GB" dirty="0" err="1"/>
              <a:t>viszonyok</a:t>
            </a:r>
            <a:r>
              <a:rPr lang="en-GB" dirty="0"/>
              <a:t> </a:t>
            </a:r>
            <a:r>
              <a:rPr lang="en-GB" dirty="0" err="1"/>
              <a:t>lényeges</a:t>
            </a:r>
            <a:r>
              <a:rPr lang="en-GB" dirty="0"/>
              <a:t> </a:t>
            </a:r>
            <a:r>
              <a:rPr lang="en-GB" dirty="0" err="1"/>
              <a:t>változásához</a:t>
            </a:r>
            <a:r>
              <a:rPr lang="en-GB" dirty="0"/>
              <a:t> </a:t>
            </a:r>
            <a:r>
              <a:rPr lang="en-GB" dirty="0" err="1"/>
              <a:t>vezetnek</a:t>
            </a:r>
            <a:r>
              <a:rPr lang="en-GB" dirty="0"/>
              <a:t>.</a:t>
            </a:r>
            <a:endParaRPr lang="hu-HU" dirty="0"/>
          </a:p>
        </p:txBody>
      </p:sp>
      <p:sp>
        <p:nvSpPr>
          <p:cNvPr id="3" name="Lefelé nyíl 2"/>
          <p:cNvSpPr/>
          <p:nvPr/>
        </p:nvSpPr>
        <p:spPr>
          <a:xfrm>
            <a:off x="4630994" y="507072"/>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5337105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1382177" y="322406"/>
            <a:ext cx="9551294" cy="369332"/>
          </a:xfrm>
          <a:prstGeom prst="rect">
            <a:avLst/>
          </a:prstGeom>
          <a:solidFill>
            <a:schemeClr val="accent6">
              <a:lumMod val="20000"/>
              <a:lumOff val="80000"/>
            </a:schemeClr>
          </a:solidFill>
        </p:spPr>
        <p:txBody>
          <a:bodyPr wrap="square">
            <a:spAutoFit/>
          </a:bodyPr>
          <a:lstStyle/>
          <a:p>
            <a:pPr lvl="0" algn="ctr"/>
            <a:r>
              <a:rPr lang="hu-HU" b="1" dirty="0"/>
              <a:t>A munkaadó és a dolgozók képviselői közötti, az átmenetre irányuló megállapodás</a:t>
            </a:r>
          </a:p>
        </p:txBody>
      </p:sp>
      <p:sp>
        <p:nvSpPr>
          <p:cNvPr id="4" name="Szövegdoboz 3"/>
          <p:cNvSpPr txBox="1"/>
          <p:nvPr/>
        </p:nvSpPr>
        <p:spPr>
          <a:xfrm>
            <a:off x="1671483" y="1170105"/>
            <a:ext cx="9625780" cy="646331"/>
          </a:xfrm>
          <a:prstGeom prst="rect">
            <a:avLst/>
          </a:prstGeom>
          <a:solidFill>
            <a:schemeClr val="accent4">
              <a:lumMod val="20000"/>
              <a:lumOff val="80000"/>
            </a:schemeClr>
          </a:solidFill>
          <a:ln w="28575">
            <a:solidFill>
              <a:srgbClr val="FFC000"/>
            </a:solidFill>
          </a:ln>
        </p:spPr>
        <p:txBody>
          <a:bodyPr wrap="square" rtlCol="0">
            <a:spAutoFit/>
          </a:bodyPr>
          <a:lstStyle/>
          <a:p>
            <a:pPr algn="ctr"/>
            <a:r>
              <a:rPr lang="en-GB" dirty="0"/>
              <a:t>A </a:t>
            </a:r>
            <a:r>
              <a:rPr lang="en-GB" dirty="0" err="1"/>
              <a:t>munkaadó</a:t>
            </a:r>
            <a:r>
              <a:rPr lang="en-GB" dirty="0"/>
              <a:t> </a:t>
            </a:r>
            <a:r>
              <a:rPr lang="en-GB" dirty="0" err="1"/>
              <a:t>és</a:t>
            </a:r>
            <a:r>
              <a:rPr lang="en-GB" dirty="0"/>
              <a:t> a </a:t>
            </a:r>
            <a:r>
              <a:rPr lang="en-GB" dirty="0" err="1"/>
              <a:t>dolgozók</a:t>
            </a:r>
            <a:r>
              <a:rPr lang="en-GB" dirty="0"/>
              <a:t> </a:t>
            </a:r>
            <a:r>
              <a:rPr lang="en-GB" dirty="0" err="1"/>
              <a:t>képviselői</a:t>
            </a:r>
            <a:r>
              <a:rPr lang="en-GB" dirty="0"/>
              <a:t> </a:t>
            </a:r>
            <a:r>
              <a:rPr lang="en-GB" dirty="0" err="1"/>
              <a:t>közötti</a:t>
            </a:r>
            <a:r>
              <a:rPr lang="en-GB" dirty="0"/>
              <a:t>, </a:t>
            </a:r>
            <a:r>
              <a:rPr lang="en-GB" dirty="0" err="1"/>
              <a:t>az</a:t>
            </a:r>
            <a:r>
              <a:rPr lang="en-GB" dirty="0"/>
              <a:t> </a:t>
            </a:r>
            <a:r>
              <a:rPr lang="en-GB" i="1" dirty="0" err="1"/>
              <a:t>átmenetre</a:t>
            </a:r>
            <a:r>
              <a:rPr lang="en-GB" i="1" dirty="0"/>
              <a:t> </a:t>
            </a:r>
            <a:r>
              <a:rPr lang="en-GB" i="1" dirty="0" err="1"/>
              <a:t>irányuló</a:t>
            </a:r>
            <a:r>
              <a:rPr lang="en-GB" i="1" dirty="0"/>
              <a:t> </a:t>
            </a:r>
            <a:r>
              <a:rPr lang="en-GB" i="1" dirty="0" err="1"/>
              <a:t>megállapo</a:t>
            </a:r>
            <a:r>
              <a:rPr lang="en-GB" dirty="0" err="1"/>
              <a:t>dás</a:t>
            </a:r>
            <a:r>
              <a:rPr lang="en-GB" dirty="0"/>
              <a:t> </a:t>
            </a:r>
            <a:r>
              <a:rPr lang="en-GB" dirty="0" err="1"/>
              <a:t>aláírása</a:t>
            </a:r>
            <a:r>
              <a:rPr lang="en-GB" dirty="0"/>
              <a:t> </a:t>
            </a:r>
            <a:r>
              <a:rPr lang="en-GB" dirty="0" err="1"/>
              <a:t>előtt</a:t>
            </a:r>
            <a:r>
              <a:rPr lang="en-GB" dirty="0"/>
              <a:t> a </a:t>
            </a:r>
            <a:r>
              <a:rPr lang="en-GB" dirty="0" err="1"/>
              <a:t>következő</a:t>
            </a:r>
            <a:r>
              <a:rPr lang="en-GB" dirty="0"/>
              <a:t> </a:t>
            </a:r>
            <a:r>
              <a:rPr lang="en-GB" dirty="0" err="1" smtClean="0"/>
              <a:t>kérdések</a:t>
            </a:r>
            <a:r>
              <a:rPr lang="hu-HU" dirty="0" smtClean="0"/>
              <a:t>et </a:t>
            </a:r>
            <a:r>
              <a:rPr lang="en-GB" dirty="0" err="1" smtClean="0"/>
              <a:t>mérlegelését</a:t>
            </a:r>
            <a:r>
              <a:rPr lang="en-GB" dirty="0" smtClean="0"/>
              <a:t> </a:t>
            </a:r>
            <a:r>
              <a:rPr lang="en-GB" dirty="0" err="1"/>
              <a:t>javasolják</a:t>
            </a:r>
            <a:r>
              <a:rPr lang="en-GB" dirty="0"/>
              <a:t> a </a:t>
            </a:r>
            <a:r>
              <a:rPr lang="en-GB" dirty="0" err="1" smtClean="0"/>
              <a:t>munkáltató</a:t>
            </a:r>
            <a:r>
              <a:rPr lang="hu-HU" dirty="0" smtClean="0"/>
              <a:t> részéről</a:t>
            </a:r>
            <a:endParaRPr lang="hu-HU" dirty="0"/>
          </a:p>
        </p:txBody>
      </p:sp>
      <p:sp>
        <p:nvSpPr>
          <p:cNvPr id="3" name="Lefelé nyíl 2"/>
          <p:cNvSpPr/>
          <p:nvPr/>
        </p:nvSpPr>
        <p:spPr>
          <a:xfrm>
            <a:off x="5594556" y="721301"/>
            <a:ext cx="484632" cy="41924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Szövegdoboz 5"/>
          <p:cNvSpPr txBox="1"/>
          <p:nvPr/>
        </p:nvSpPr>
        <p:spPr>
          <a:xfrm>
            <a:off x="1750142" y="2020197"/>
            <a:ext cx="9625780" cy="1200329"/>
          </a:xfrm>
          <a:prstGeom prst="rect">
            <a:avLst/>
          </a:prstGeom>
          <a:solidFill>
            <a:schemeClr val="accent4">
              <a:lumMod val="20000"/>
              <a:lumOff val="80000"/>
            </a:schemeClr>
          </a:solidFill>
          <a:ln w="28575">
            <a:solidFill>
              <a:srgbClr val="FFC000"/>
            </a:solidFill>
          </a:ln>
        </p:spPr>
        <p:txBody>
          <a:bodyPr wrap="square" rtlCol="0">
            <a:spAutoFit/>
          </a:bodyPr>
          <a:lstStyle/>
          <a:p>
            <a:r>
              <a:rPr lang="hu-HU" dirty="0"/>
              <a:t>Mennyibe fog ez kerülni? (Egyebek mellett itt olyan tényezőket érdemes figyelembe venni, mint az érintett létszámot, az érintett dolgozók demográfiai adatait, az aktuális munkaerőpiaci viszonyokat (munkaerőpiaci kereslet és kínálat jellemzőit), stb</a:t>
            </a:r>
            <a:r>
              <a:rPr lang="hu-HU" dirty="0" smtClean="0"/>
              <a:t>.. </a:t>
            </a:r>
          </a:p>
          <a:p>
            <a:r>
              <a:rPr lang="hu-HU" dirty="0" smtClean="0"/>
              <a:t>Hogy lehet </a:t>
            </a:r>
            <a:r>
              <a:rPr lang="hu-HU" dirty="0"/>
              <a:t>majd biztosítani az ár-érték arányt a finanszírozást illetően</a:t>
            </a:r>
            <a:r>
              <a:rPr lang="hu-HU" dirty="0" smtClean="0"/>
              <a:t>?</a:t>
            </a:r>
            <a:endParaRPr lang="hu-HU" dirty="0"/>
          </a:p>
        </p:txBody>
      </p:sp>
      <p:sp>
        <p:nvSpPr>
          <p:cNvPr id="7" name="Szövegdoboz 6"/>
          <p:cNvSpPr txBox="1"/>
          <p:nvPr/>
        </p:nvSpPr>
        <p:spPr>
          <a:xfrm>
            <a:off x="1838633" y="3388677"/>
            <a:ext cx="9625780" cy="646331"/>
          </a:xfrm>
          <a:prstGeom prst="rect">
            <a:avLst/>
          </a:prstGeom>
          <a:solidFill>
            <a:schemeClr val="accent4">
              <a:lumMod val="20000"/>
              <a:lumOff val="80000"/>
            </a:schemeClr>
          </a:solidFill>
          <a:ln w="28575">
            <a:solidFill>
              <a:srgbClr val="FFC000"/>
            </a:solidFill>
          </a:ln>
        </p:spPr>
        <p:txBody>
          <a:bodyPr wrap="square" rtlCol="0">
            <a:spAutoFit/>
          </a:bodyPr>
          <a:lstStyle/>
          <a:p>
            <a:pPr lvl="0"/>
            <a:r>
              <a:rPr lang="hu-HU"/>
              <a:t>Milyen hosszú időre kötelezzük el magunkat? (Általában addig érdemes, amig jelentős számú dolgozót érint a folyamat. A gyakorlatban ez félévtől egy évig szokott tartani).</a:t>
            </a:r>
          </a:p>
        </p:txBody>
      </p:sp>
      <p:sp>
        <p:nvSpPr>
          <p:cNvPr id="8" name="Szövegdoboz 7"/>
          <p:cNvSpPr txBox="1"/>
          <p:nvPr/>
        </p:nvSpPr>
        <p:spPr>
          <a:xfrm>
            <a:off x="1784555" y="4203159"/>
            <a:ext cx="9591367" cy="2308324"/>
          </a:xfrm>
          <a:prstGeom prst="rect">
            <a:avLst/>
          </a:prstGeom>
          <a:solidFill>
            <a:schemeClr val="accent4">
              <a:lumMod val="20000"/>
              <a:lumOff val="80000"/>
            </a:schemeClr>
          </a:solidFill>
          <a:ln w="28575">
            <a:solidFill>
              <a:srgbClr val="FFC000"/>
            </a:solidFill>
          </a:ln>
        </p:spPr>
        <p:txBody>
          <a:bodyPr wrap="square" rtlCol="0">
            <a:spAutoFit/>
          </a:bodyPr>
          <a:lstStyle/>
          <a:p>
            <a:pPr lvl="0"/>
            <a:r>
              <a:rPr lang="hu-HU" dirty="0"/>
              <a:t>Milyen plusz előnnyel fog ez járni a cég számára? </a:t>
            </a:r>
            <a:r>
              <a:rPr lang="hu-HU" dirty="0" smtClean="0"/>
              <a:t>Például:</a:t>
            </a:r>
            <a:endParaRPr lang="hu-HU" dirty="0"/>
          </a:p>
          <a:p>
            <a:pPr marL="285750" lvl="0" indent="-285750">
              <a:buFont typeface="Wingdings" panose="05000000000000000000" pitchFamily="2" charset="2"/>
              <a:buChar char="§"/>
            </a:pPr>
            <a:r>
              <a:rPr lang="hu-HU" dirty="0"/>
              <a:t>A cég tapasztalatot szerez az átmenetnek a munkaerőt illető kezelésében, mind a folyamatokat illetően, mind az azt lebonyolító személyzet szakértelmét, gyakorlatát illetően.</a:t>
            </a:r>
          </a:p>
          <a:p>
            <a:pPr marL="285750" lvl="0" indent="-285750">
              <a:buFont typeface="Wingdings" panose="05000000000000000000" pitchFamily="2" charset="2"/>
              <a:buChar char="§"/>
            </a:pPr>
            <a:r>
              <a:rPr lang="hu-HU" dirty="0"/>
              <a:t>A dolgozók csalódottsága enyhül, a </a:t>
            </a:r>
            <a:r>
              <a:rPr lang="hu-HU" dirty="0" err="1"/>
              <a:t>frusztráltságot</a:t>
            </a:r>
            <a:r>
              <a:rPr lang="hu-HU" dirty="0"/>
              <a:t> pozitív tevékenységek váltják fel.</a:t>
            </a:r>
          </a:p>
          <a:p>
            <a:pPr marL="285750" lvl="0" indent="-285750">
              <a:buFont typeface="Wingdings" panose="05000000000000000000" pitchFamily="2" charset="2"/>
              <a:buChar char="§"/>
            </a:pPr>
            <a:r>
              <a:rPr lang="hu-HU" dirty="0"/>
              <a:t>A megmaradó dolgozók esetében nem lesz un. túlélő szindróma; kevésbé fognak aggódni a saját jövőjük miatt.</a:t>
            </a:r>
          </a:p>
          <a:p>
            <a:pPr marL="285750" lvl="0" indent="-285750">
              <a:buFont typeface="Wingdings" panose="05000000000000000000" pitchFamily="2" charset="2"/>
              <a:buChar char="§"/>
            </a:pPr>
            <a:r>
              <a:rPr lang="hu-HU" dirty="0"/>
              <a:t>A cég társadalmi felelősségvállalása a közvetlen környezetében (az adott településen, régióban) pozitív visszhangot fog kelteni.</a:t>
            </a:r>
          </a:p>
        </p:txBody>
      </p:sp>
    </p:spTree>
    <p:extLst>
      <p:ext uri="{BB962C8B-B14F-4D97-AF65-F5344CB8AC3E}">
        <p14:creationId xmlns:p14="http://schemas.microsoft.com/office/powerpoint/2010/main" val="7594004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938992"/>
          </a:xfrm>
          <a:prstGeom prst="rect">
            <a:avLst/>
          </a:prstGeom>
          <a:solidFill>
            <a:schemeClr val="accent4"/>
          </a:solidFill>
        </p:spPr>
        <p:txBody>
          <a:bodyPr wrap="square" rtlCol="0">
            <a:spAutoFit/>
          </a:bodyPr>
          <a:lstStyle/>
          <a:p>
            <a:r>
              <a:rPr lang="hu-HU" sz="6000" b="1" dirty="0" smtClean="0"/>
              <a:t>SZOLGÁLTATÁSOK ELBOCSÁTÁS ELŐTT</a:t>
            </a:r>
            <a:endParaRPr lang="hu-HU" sz="6000" b="1" dirty="0"/>
          </a:p>
        </p:txBody>
      </p:sp>
    </p:spTree>
    <p:extLst>
      <p:ext uri="{BB962C8B-B14F-4D97-AF65-F5344CB8AC3E}">
        <p14:creationId xmlns:p14="http://schemas.microsoft.com/office/powerpoint/2010/main" val="9184208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01408" y="877455"/>
            <a:ext cx="5362943" cy="523220"/>
          </a:xfrm>
          <a:prstGeom prst="rect">
            <a:avLst/>
          </a:prstGeom>
          <a:solidFill>
            <a:schemeClr val="accent6">
              <a:lumMod val="20000"/>
              <a:lumOff val="80000"/>
            </a:schemeClr>
          </a:solidFill>
          <a:ln>
            <a:solidFill>
              <a:schemeClr val="accent2">
                <a:lumMod val="75000"/>
              </a:schemeClr>
            </a:solidFill>
          </a:ln>
        </p:spPr>
        <p:txBody>
          <a:bodyPr wrap="none" rtlCol="0">
            <a:spAutoFit/>
          </a:bodyPr>
          <a:lstStyle/>
          <a:p>
            <a:pPr algn="ctr"/>
            <a:r>
              <a:rPr lang="hu-HU" sz="2800" b="1" dirty="0" smtClean="0"/>
              <a:t>Mit tegyünk az elbocsátások előtt?</a:t>
            </a:r>
            <a:endParaRPr lang="hu-HU" sz="2800" b="1" dirty="0"/>
          </a:p>
        </p:txBody>
      </p:sp>
      <p:sp>
        <p:nvSpPr>
          <p:cNvPr id="6" name="Szövegdoboz 5"/>
          <p:cNvSpPr txBox="1"/>
          <p:nvPr/>
        </p:nvSpPr>
        <p:spPr>
          <a:xfrm>
            <a:off x="735334" y="2346036"/>
            <a:ext cx="2108398" cy="646331"/>
          </a:xfrm>
          <a:prstGeom prst="rect">
            <a:avLst/>
          </a:prstGeom>
          <a:solidFill>
            <a:schemeClr val="accent4">
              <a:lumMod val="20000"/>
              <a:lumOff val="80000"/>
            </a:schemeClr>
          </a:solidFill>
          <a:ln>
            <a:solidFill>
              <a:schemeClr val="accent2">
                <a:lumMod val="75000"/>
              </a:schemeClr>
            </a:solidFill>
          </a:ln>
        </p:spPr>
        <p:txBody>
          <a:bodyPr wrap="none" rtlCol="0">
            <a:spAutoFit/>
          </a:bodyPr>
          <a:lstStyle/>
          <a:p>
            <a:r>
              <a:rPr lang="hu-HU" b="1" dirty="0"/>
              <a:t>A munkaerőt </a:t>
            </a:r>
            <a:endParaRPr lang="hu-HU" b="1" dirty="0" smtClean="0"/>
          </a:p>
          <a:p>
            <a:r>
              <a:rPr lang="hu-HU" b="1" dirty="0" smtClean="0"/>
              <a:t>érintő </a:t>
            </a:r>
            <a:r>
              <a:rPr lang="hu-HU" b="1" dirty="0"/>
              <a:t>terv készítése</a:t>
            </a:r>
          </a:p>
        </p:txBody>
      </p:sp>
      <p:sp>
        <p:nvSpPr>
          <p:cNvPr id="8" name="Szövegdoboz 7"/>
          <p:cNvSpPr txBox="1"/>
          <p:nvPr/>
        </p:nvSpPr>
        <p:spPr>
          <a:xfrm>
            <a:off x="4237230" y="2223139"/>
            <a:ext cx="7749309" cy="1754326"/>
          </a:xfrm>
          <a:prstGeom prst="rect">
            <a:avLst/>
          </a:prstGeom>
          <a:solidFill>
            <a:schemeClr val="tx2">
              <a:lumMod val="20000"/>
              <a:lumOff val="80000"/>
            </a:schemeClr>
          </a:solidFill>
          <a:ln>
            <a:solidFill>
              <a:schemeClr val="accent2">
                <a:lumMod val="75000"/>
              </a:schemeClr>
            </a:solidFill>
          </a:ln>
        </p:spPr>
        <p:txBody>
          <a:bodyPr wrap="square" rtlCol="0">
            <a:spAutoFit/>
          </a:bodyPr>
          <a:lstStyle/>
          <a:p>
            <a:r>
              <a:rPr lang="en-GB" dirty="0"/>
              <a:t>A </a:t>
            </a:r>
            <a:r>
              <a:rPr lang="en-GB" dirty="0" err="1"/>
              <a:t>munkaerőt</a:t>
            </a:r>
            <a:r>
              <a:rPr lang="en-GB" dirty="0"/>
              <a:t> </a:t>
            </a:r>
            <a:r>
              <a:rPr lang="en-GB" dirty="0" err="1"/>
              <a:t>érintő</a:t>
            </a:r>
            <a:r>
              <a:rPr lang="en-GB" dirty="0"/>
              <a:t> </a:t>
            </a:r>
            <a:r>
              <a:rPr lang="en-GB" dirty="0" err="1"/>
              <a:t>terv</a:t>
            </a:r>
            <a:r>
              <a:rPr lang="en-GB" dirty="0"/>
              <a:t> a </a:t>
            </a:r>
            <a:r>
              <a:rPr lang="en-GB" dirty="0" err="1"/>
              <a:t>leépítésben</a:t>
            </a:r>
            <a:r>
              <a:rPr lang="en-GB" dirty="0"/>
              <a:t> </a:t>
            </a:r>
            <a:r>
              <a:rPr lang="en-GB" dirty="0" err="1"/>
              <a:t>érintett</a:t>
            </a:r>
            <a:r>
              <a:rPr lang="en-GB" dirty="0"/>
              <a:t> </a:t>
            </a:r>
            <a:r>
              <a:rPr lang="en-GB" dirty="0" err="1"/>
              <a:t>munkaerő</a:t>
            </a:r>
            <a:r>
              <a:rPr lang="en-GB" dirty="0"/>
              <a:t> </a:t>
            </a:r>
            <a:r>
              <a:rPr lang="en-GB" dirty="0" err="1"/>
              <a:t>széleskörű</a:t>
            </a:r>
            <a:r>
              <a:rPr lang="en-GB" dirty="0"/>
              <a:t> </a:t>
            </a:r>
            <a:r>
              <a:rPr lang="en-GB" dirty="0" err="1"/>
              <a:t>támogatására</a:t>
            </a:r>
            <a:r>
              <a:rPr lang="en-GB" dirty="0"/>
              <a:t> </a:t>
            </a:r>
            <a:r>
              <a:rPr lang="en-GB" dirty="0" err="1"/>
              <a:t>vonatkozik</a:t>
            </a:r>
            <a:r>
              <a:rPr lang="en-GB" dirty="0"/>
              <a:t> </a:t>
            </a:r>
            <a:r>
              <a:rPr lang="en-GB" dirty="0" err="1"/>
              <a:t>az</a:t>
            </a:r>
            <a:r>
              <a:rPr lang="en-GB" dirty="0"/>
              <a:t> </a:t>
            </a:r>
            <a:r>
              <a:rPr lang="en-GB" dirty="0" err="1"/>
              <a:t>átmenet</a:t>
            </a:r>
            <a:r>
              <a:rPr lang="en-GB" dirty="0"/>
              <a:t> </a:t>
            </a:r>
            <a:r>
              <a:rPr lang="en-GB" dirty="0" err="1"/>
              <a:t>során</a:t>
            </a:r>
            <a:r>
              <a:rPr lang="en-GB" dirty="0"/>
              <a:t> (</a:t>
            </a:r>
            <a:r>
              <a:rPr lang="en-GB" dirty="0" err="1"/>
              <a:t>személyes</a:t>
            </a:r>
            <a:r>
              <a:rPr lang="en-GB" dirty="0"/>
              <a:t>, </a:t>
            </a:r>
            <a:r>
              <a:rPr lang="en-GB" dirty="0" err="1"/>
              <a:t>szakmai</a:t>
            </a:r>
            <a:r>
              <a:rPr lang="en-GB" dirty="0"/>
              <a:t>, </a:t>
            </a:r>
            <a:r>
              <a:rPr lang="en-GB" dirty="0" err="1"/>
              <a:t>pénzügyi</a:t>
            </a:r>
            <a:r>
              <a:rPr lang="en-GB" dirty="0"/>
              <a:t> </a:t>
            </a:r>
            <a:r>
              <a:rPr lang="en-GB" dirty="0" err="1"/>
              <a:t>tanácsadás</a:t>
            </a:r>
            <a:r>
              <a:rPr lang="en-GB" dirty="0"/>
              <a:t>, </a:t>
            </a:r>
            <a:r>
              <a:rPr lang="en-GB" dirty="0" err="1"/>
              <a:t>álláskeresés</a:t>
            </a:r>
            <a:r>
              <a:rPr lang="en-GB" dirty="0"/>
              <a:t>, </a:t>
            </a:r>
            <a:r>
              <a:rPr lang="en-GB" dirty="0" err="1"/>
              <a:t>stb</a:t>
            </a:r>
            <a:r>
              <a:rPr lang="en-GB" dirty="0"/>
              <a:t>.). </a:t>
            </a:r>
            <a:endParaRPr lang="hu-HU" dirty="0" smtClean="0"/>
          </a:p>
          <a:p>
            <a:endParaRPr lang="hu-HU" dirty="0"/>
          </a:p>
          <a:p>
            <a:r>
              <a:rPr lang="en-GB" dirty="0" err="1" smtClean="0"/>
              <a:t>Az</a:t>
            </a:r>
            <a:r>
              <a:rPr lang="en-GB" dirty="0" smtClean="0"/>
              <a:t> </a:t>
            </a:r>
            <a:r>
              <a:rPr lang="en-GB" dirty="0" err="1"/>
              <a:t>ehhez</a:t>
            </a:r>
            <a:r>
              <a:rPr lang="en-GB" dirty="0"/>
              <a:t> </a:t>
            </a:r>
            <a:r>
              <a:rPr lang="en-GB" dirty="0" err="1"/>
              <a:t>kapcsolódó</a:t>
            </a:r>
            <a:r>
              <a:rPr lang="en-GB" dirty="0"/>
              <a:t> </a:t>
            </a:r>
            <a:r>
              <a:rPr lang="en-GB" i="1" dirty="0" err="1"/>
              <a:t>szolgáltatás</a:t>
            </a:r>
            <a:r>
              <a:rPr lang="en-GB" i="1" dirty="0"/>
              <a:t> </a:t>
            </a:r>
            <a:r>
              <a:rPr lang="en-GB" dirty="0"/>
              <a:t>a </a:t>
            </a:r>
            <a:r>
              <a:rPr lang="en-GB" i="1" dirty="0" err="1"/>
              <a:t>komplexitásra</a:t>
            </a:r>
            <a:r>
              <a:rPr lang="en-GB" i="1" dirty="0"/>
              <a:t> </a:t>
            </a:r>
            <a:r>
              <a:rPr lang="en-GB" dirty="0" err="1"/>
              <a:t>törekszik</a:t>
            </a:r>
            <a:r>
              <a:rPr lang="en-GB" dirty="0"/>
              <a:t>, </a:t>
            </a:r>
            <a:r>
              <a:rPr lang="en-GB" dirty="0" err="1"/>
              <a:t>és</a:t>
            </a:r>
            <a:r>
              <a:rPr lang="en-GB" dirty="0"/>
              <a:t> </a:t>
            </a:r>
            <a:r>
              <a:rPr lang="en-GB" dirty="0" err="1"/>
              <a:t>számos</a:t>
            </a:r>
            <a:r>
              <a:rPr lang="en-GB" dirty="0"/>
              <a:t> </a:t>
            </a:r>
            <a:r>
              <a:rPr lang="en-GB" dirty="0" err="1"/>
              <a:t>rövidebb</a:t>
            </a:r>
            <a:r>
              <a:rPr lang="en-GB" dirty="0"/>
              <a:t> </a:t>
            </a:r>
            <a:r>
              <a:rPr lang="en-GB" dirty="0" err="1"/>
              <a:t>és</a:t>
            </a:r>
            <a:r>
              <a:rPr lang="en-GB" dirty="0"/>
              <a:t> </a:t>
            </a:r>
            <a:r>
              <a:rPr lang="en-GB" dirty="0" err="1"/>
              <a:t>hosszabb</a:t>
            </a:r>
            <a:r>
              <a:rPr lang="en-GB" dirty="0"/>
              <a:t> </a:t>
            </a:r>
            <a:r>
              <a:rPr lang="en-GB" dirty="0" err="1"/>
              <a:t>távú</a:t>
            </a:r>
            <a:r>
              <a:rPr lang="en-GB" dirty="0"/>
              <a:t> </a:t>
            </a:r>
            <a:r>
              <a:rPr lang="en-GB" dirty="0" err="1"/>
              <a:t>célt</a:t>
            </a:r>
            <a:r>
              <a:rPr lang="en-GB" dirty="0"/>
              <a:t> </a:t>
            </a:r>
            <a:r>
              <a:rPr lang="en-GB" dirty="0" err="1"/>
              <a:t>támogat</a:t>
            </a:r>
            <a:r>
              <a:rPr lang="en-GB" dirty="0"/>
              <a:t>, </a:t>
            </a:r>
            <a:r>
              <a:rPr lang="hu-HU" dirty="0" smtClean="0"/>
              <a:t>mint</a:t>
            </a:r>
            <a:r>
              <a:rPr lang="en-GB" dirty="0" smtClean="0"/>
              <a:t> </a:t>
            </a:r>
            <a:r>
              <a:rPr lang="en-GB" dirty="0"/>
              <a:t>pl.:</a:t>
            </a:r>
            <a:endParaRPr lang="hu-HU" dirty="0"/>
          </a:p>
        </p:txBody>
      </p:sp>
      <p:sp>
        <p:nvSpPr>
          <p:cNvPr id="13" name="Szövegdoboz 12"/>
          <p:cNvSpPr txBox="1"/>
          <p:nvPr/>
        </p:nvSpPr>
        <p:spPr>
          <a:xfrm>
            <a:off x="4029685" y="5105038"/>
            <a:ext cx="7813965" cy="1477328"/>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hu-HU" dirty="0" smtClean="0"/>
              <a:t>álláskeresés, </a:t>
            </a:r>
          </a:p>
          <a:p>
            <a:pPr marL="285750" lvl="0" indent="-285750">
              <a:buFont typeface="Wingdings" panose="05000000000000000000" pitchFamily="2" charset="2"/>
              <a:buChar char="§"/>
            </a:pPr>
            <a:r>
              <a:rPr lang="hu-HU" dirty="0" smtClean="0"/>
              <a:t>más </a:t>
            </a:r>
            <a:r>
              <a:rPr lang="hu-HU" dirty="0"/>
              <a:t>cégnél való </a:t>
            </a:r>
            <a:r>
              <a:rPr lang="hu-HU" dirty="0" smtClean="0"/>
              <a:t>elhelyezkedés,</a:t>
            </a:r>
            <a:endParaRPr lang="hu-HU" dirty="0"/>
          </a:p>
          <a:p>
            <a:pPr marL="285750" lvl="0" indent="-285750">
              <a:buFont typeface="Wingdings" panose="05000000000000000000" pitchFamily="2" charset="2"/>
              <a:buChar char="§"/>
            </a:pPr>
            <a:r>
              <a:rPr lang="hu-HU" dirty="0"/>
              <a:t>önfoglalkoztatóvá (magánvállalkozóvá) </a:t>
            </a:r>
            <a:r>
              <a:rPr lang="hu-HU" dirty="0" smtClean="0"/>
              <a:t>válás,</a:t>
            </a:r>
            <a:endParaRPr lang="hu-HU" dirty="0"/>
          </a:p>
          <a:p>
            <a:pPr marL="285750" lvl="0" indent="-285750">
              <a:buFont typeface="Wingdings" panose="05000000000000000000" pitchFamily="2" charset="2"/>
              <a:buChar char="§"/>
            </a:pPr>
            <a:r>
              <a:rPr lang="hu-HU" dirty="0" smtClean="0"/>
              <a:t>átképzés,</a:t>
            </a:r>
            <a:endParaRPr lang="hu-HU" dirty="0"/>
          </a:p>
          <a:p>
            <a:pPr marL="285750" lvl="0" indent="-285750">
              <a:buFont typeface="Wingdings" panose="05000000000000000000" pitchFamily="2" charset="2"/>
              <a:buChar char="§"/>
            </a:pPr>
            <a:r>
              <a:rPr lang="hu-HU" dirty="0"/>
              <a:t>korai vagy rendes nyugdíjba </a:t>
            </a:r>
            <a:r>
              <a:rPr lang="hu-HU" dirty="0" smtClean="0"/>
              <a:t>vonulás</a:t>
            </a:r>
            <a:endParaRPr lang="hu-HU" dirty="0"/>
          </a:p>
        </p:txBody>
      </p:sp>
      <p:sp>
        <p:nvSpPr>
          <p:cNvPr id="3" name="Jobbra nyíl 2"/>
          <p:cNvSpPr/>
          <p:nvPr/>
        </p:nvSpPr>
        <p:spPr>
          <a:xfrm>
            <a:off x="3051277" y="2338672"/>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 name="Lefelé nyíl 3"/>
          <p:cNvSpPr/>
          <p:nvPr/>
        </p:nvSpPr>
        <p:spPr>
          <a:xfrm>
            <a:off x="7177548" y="4052047"/>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320592410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01408" y="877455"/>
            <a:ext cx="5362943" cy="523220"/>
          </a:xfrm>
          <a:prstGeom prst="rect">
            <a:avLst/>
          </a:prstGeom>
          <a:solidFill>
            <a:schemeClr val="accent6">
              <a:lumMod val="20000"/>
              <a:lumOff val="80000"/>
            </a:schemeClr>
          </a:solidFill>
          <a:ln>
            <a:solidFill>
              <a:schemeClr val="accent2">
                <a:lumMod val="75000"/>
              </a:schemeClr>
            </a:solidFill>
          </a:ln>
        </p:spPr>
        <p:txBody>
          <a:bodyPr wrap="none" rtlCol="0">
            <a:spAutoFit/>
          </a:bodyPr>
          <a:lstStyle/>
          <a:p>
            <a:pPr algn="ctr"/>
            <a:r>
              <a:rPr lang="hu-HU" sz="2800" b="1" dirty="0" smtClean="0"/>
              <a:t>Mit tegyünk az elbocsátások előtt?</a:t>
            </a:r>
            <a:endParaRPr lang="hu-HU" sz="2800" b="1" dirty="0"/>
          </a:p>
        </p:txBody>
      </p:sp>
      <p:sp>
        <p:nvSpPr>
          <p:cNvPr id="6" name="Szövegdoboz 5"/>
          <p:cNvSpPr txBox="1"/>
          <p:nvPr/>
        </p:nvSpPr>
        <p:spPr>
          <a:xfrm>
            <a:off x="401408" y="1751861"/>
            <a:ext cx="7946021" cy="800219"/>
          </a:xfrm>
          <a:prstGeom prst="rect">
            <a:avLst/>
          </a:prstGeom>
          <a:solidFill>
            <a:schemeClr val="accent4">
              <a:lumMod val="20000"/>
              <a:lumOff val="80000"/>
            </a:schemeClr>
          </a:solidFill>
          <a:ln>
            <a:solidFill>
              <a:schemeClr val="accent2">
                <a:lumMod val="75000"/>
              </a:schemeClr>
            </a:solidFill>
          </a:ln>
        </p:spPr>
        <p:txBody>
          <a:bodyPr wrap="none" rtlCol="0">
            <a:spAutoFit/>
          </a:bodyPr>
          <a:lstStyle/>
          <a:p>
            <a:r>
              <a:rPr lang="hu-HU" sz="2800" b="1" dirty="0"/>
              <a:t>Az elbocsátásokat megelőző jellemző szolgáltatások </a:t>
            </a:r>
          </a:p>
          <a:p>
            <a:endParaRPr lang="hu-HU" b="1" dirty="0"/>
          </a:p>
        </p:txBody>
      </p:sp>
      <p:sp>
        <p:nvSpPr>
          <p:cNvPr id="13" name="Szövegdoboz 12"/>
          <p:cNvSpPr txBox="1"/>
          <p:nvPr/>
        </p:nvSpPr>
        <p:spPr>
          <a:xfrm>
            <a:off x="3082879" y="4111980"/>
            <a:ext cx="7813965" cy="2554545"/>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lvl="0" indent="-285750">
              <a:buFont typeface="Wingdings" panose="05000000000000000000" pitchFamily="2" charset="2"/>
              <a:buChar char="§"/>
            </a:pPr>
            <a:r>
              <a:rPr lang="hu-HU" sz="2000" dirty="0" smtClean="0"/>
              <a:t>jogosultságok </a:t>
            </a:r>
            <a:r>
              <a:rPr lang="hu-HU" sz="2000" dirty="0"/>
              <a:t>felmérése;</a:t>
            </a:r>
          </a:p>
          <a:p>
            <a:pPr marL="285750" lvl="0" indent="-285750">
              <a:buFont typeface="Wingdings" panose="05000000000000000000" pitchFamily="2" charset="2"/>
              <a:buChar char="§"/>
            </a:pPr>
            <a:r>
              <a:rPr lang="hu-HU" sz="2000" dirty="0"/>
              <a:t>az érdeklődés felkeltése az aktív munkaerőpiaci programok, a nyugdíjazási opciók (korai nyugdíjazás) vagy az ideiglenes anyagi támogatások (munkanélküli ellátás, álláskereső támogatás) iránt;</a:t>
            </a:r>
          </a:p>
          <a:p>
            <a:pPr marL="285750" lvl="0" indent="-285750">
              <a:buFont typeface="Wingdings" panose="05000000000000000000" pitchFamily="2" charset="2"/>
              <a:buChar char="§"/>
            </a:pPr>
            <a:r>
              <a:rPr lang="hu-HU" sz="2000" dirty="0"/>
              <a:t>a dolgozók készségeinek és lehetséges készségfejlesztésük és az ehhez szükséges támogatás lehetőségének felmérése; </a:t>
            </a:r>
          </a:p>
          <a:p>
            <a:pPr marL="285750" lvl="0" indent="-285750">
              <a:buFont typeface="Wingdings" panose="05000000000000000000" pitchFamily="2" charset="2"/>
              <a:buChar char="§"/>
            </a:pPr>
            <a:r>
              <a:rPr lang="hu-HU" sz="2000" dirty="0"/>
              <a:t>tanácsadás – diagnóziskészítés, problémamegoldás;</a:t>
            </a:r>
          </a:p>
          <a:p>
            <a:pPr marL="285750" lvl="0" indent="-285750">
              <a:buFont typeface="Wingdings" panose="05000000000000000000" pitchFamily="2" charset="2"/>
              <a:buChar char="§"/>
            </a:pPr>
            <a:r>
              <a:rPr lang="hu-HU" sz="2000" dirty="0"/>
              <a:t>álláskeresési tanácsadás és munkaközvetítői szolgáltatás.</a:t>
            </a:r>
          </a:p>
        </p:txBody>
      </p:sp>
      <p:sp>
        <p:nvSpPr>
          <p:cNvPr id="5" name="Lefelé nyíl 4"/>
          <p:cNvSpPr/>
          <p:nvPr/>
        </p:nvSpPr>
        <p:spPr>
          <a:xfrm>
            <a:off x="3549445" y="2812026"/>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7" name="Lefelé nyíl 6"/>
          <p:cNvSpPr/>
          <p:nvPr/>
        </p:nvSpPr>
        <p:spPr>
          <a:xfrm>
            <a:off x="5303077" y="2734671"/>
            <a:ext cx="48463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Lefelé nyíl 8"/>
          <p:cNvSpPr/>
          <p:nvPr/>
        </p:nvSpPr>
        <p:spPr>
          <a:xfrm>
            <a:off x="7541341" y="2734671"/>
            <a:ext cx="462117" cy="1055763"/>
          </a:xfrm>
          <a:prstGeom prst="downArrow">
            <a:avLst>
              <a:gd name="adj1" fmla="val 58115"/>
              <a:gd name="adj2" fmla="val 5000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125492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20000"/>
              <a:lumOff val="80000"/>
            </a:schemeClr>
          </a:solidFill>
          <a:ln>
            <a:solidFill>
              <a:schemeClr val="accent2">
                <a:lumMod val="75000"/>
              </a:schemeClr>
            </a:solidFill>
          </a:ln>
        </p:spPr>
        <p:txBody>
          <a:bodyPr/>
          <a:lstStyle/>
          <a:p>
            <a:pPr algn="ctr"/>
            <a:r>
              <a:rPr lang="hu-HU" b="1" dirty="0" smtClean="0"/>
              <a:t>Tanácsadás </a:t>
            </a:r>
            <a:r>
              <a:rPr lang="hu-HU" b="1" dirty="0"/>
              <a:t>– diagnóziskészítés, problémamegoldás</a:t>
            </a:r>
          </a:p>
        </p:txBody>
      </p:sp>
      <p:sp>
        <p:nvSpPr>
          <p:cNvPr id="3" name="Téglalap 2"/>
          <p:cNvSpPr/>
          <p:nvPr/>
        </p:nvSpPr>
        <p:spPr>
          <a:xfrm>
            <a:off x="599769" y="2123768"/>
            <a:ext cx="2826872" cy="688258"/>
          </a:xfrm>
          <a:prstGeom prst="rect">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b="1" dirty="0" smtClean="0"/>
              <a:t>Diagnóziskészítéshez felmérő lap</a:t>
            </a:r>
            <a:endParaRPr lang="hu-HU" sz="2400" b="1" dirty="0"/>
          </a:p>
        </p:txBody>
      </p:sp>
      <p:sp>
        <p:nvSpPr>
          <p:cNvPr id="4" name="Jobbra nyíl 3"/>
          <p:cNvSpPr/>
          <p:nvPr/>
        </p:nvSpPr>
        <p:spPr>
          <a:xfrm>
            <a:off x="3588774" y="2225581"/>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5" name="Szövegdoboz 4"/>
          <p:cNvSpPr txBox="1"/>
          <p:nvPr/>
        </p:nvSpPr>
        <p:spPr>
          <a:xfrm>
            <a:off x="4729315" y="2123768"/>
            <a:ext cx="7049619" cy="646331"/>
          </a:xfrm>
          <a:prstGeom prst="rect">
            <a:avLst/>
          </a:prstGeom>
          <a:solidFill>
            <a:schemeClr val="accent4">
              <a:lumMod val="40000"/>
              <a:lumOff val="60000"/>
            </a:schemeClr>
          </a:solidFill>
          <a:ln>
            <a:solidFill>
              <a:schemeClr val="accent2">
                <a:lumMod val="75000"/>
              </a:schemeClr>
            </a:solidFill>
          </a:ln>
        </p:spPr>
        <p:txBody>
          <a:bodyPr wrap="square" rtlCol="0">
            <a:spAutoFit/>
          </a:bodyPr>
          <a:lstStyle/>
          <a:p>
            <a:r>
              <a:rPr lang="en-GB" dirty="0" smtClean="0"/>
              <a:t>A</a:t>
            </a:r>
            <a:r>
              <a:rPr lang="hu-HU" dirty="0" smtClean="0"/>
              <a:t>z</a:t>
            </a:r>
            <a:r>
              <a:rPr lang="en-GB" dirty="0" smtClean="0"/>
              <a:t> 1-7-ig </a:t>
            </a:r>
            <a:r>
              <a:rPr lang="en-GB" dirty="0" err="1"/>
              <a:t>tartó</a:t>
            </a:r>
            <a:r>
              <a:rPr lang="en-GB" dirty="0"/>
              <a:t> </a:t>
            </a:r>
            <a:r>
              <a:rPr lang="en-GB" dirty="0" err="1"/>
              <a:t>skálán</a:t>
            </a:r>
            <a:r>
              <a:rPr lang="en-GB" dirty="0"/>
              <a:t> </a:t>
            </a:r>
            <a:r>
              <a:rPr lang="en-GB" dirty="0" err="1"/>
              <a:t>ki</a:t>
            </a:r>
            <a:r>
              <a:rPr lang="en-GB" dirty="0"/>
              <a:t> </a:t>
            </a:r>
            <a:r>
              <a:rPr lang="en-GB" dirty="0" err="1"/>
              <a:t>kell</a:t>
            </a:r>
            <a:r>
              <a:rPr lang="en-GB" dirty="0"/>
              <a:t> </a:t>
            </a:r>
            <a:r>
              <a:rPr lang="en-GB" dirty="0" err="1"/>
              <a:t>választani</a:t>
            </a:r>
            <a:r>
              <a:rPr lang="en-GB" dirty="0"/>
              <a:t>, </a:t>
            </a:r>
            <a:r>
              <a:rPr lang="en-GB" dirty="0" err="1"/>
              <a:t>mit</a:t>
            </a:r>
            <a:r>
              <a:rPr lang="en-GB" dirty="0"/>
              <a:t> </a:t>
            </a:r>
            <a:r>
              <a:rPr lang="en-GB" dirty="0" err="1"/>
              <a:t>érez</a:t>
            </a:r>
            <a:r>
              <a:rPr lang="en-GB" dirty="0"/>
              <a:t> </a:t>
            </a:r>
            <a:r>
              <a:rPr lang="en-GB" dirty="0" err="1"/>
              <a:t>valaki</a:t>
            </a:r>
            <a:r>
              <a:rPr lang="en-GB" dirty="0"/>
              <a:t> </a:t>
            </a:r>
            <a:r>
              <a:rPr lang="en-GB" dirty="0" err="1"/>
              <a:t>adott</a:t>
            </a:r>
            <a:r>
              <a:rPr lang="en-GB" dirty="0"/>
              <a:t> </a:t>
            </a:r>
            <a:r>
              <a:rPr lang="en-GB" dirty="0" err="1"/>
              <a:t>kérdésekkel</a:t>
            </a:r>
            <a:r>
              <a:rPr lang="en-GB" dirty="0"/>
              <a:t> </a:t>
            </a:r>
            <a:r>
              <a:rPr lang="en-GB" dirty="0" err="1"/>
              <a:t>kapcsolatban</a:t>
            </a:r>
            <a:r>
              <a:rPr lang="en-GB" dirty="0"/>
              <a:t> a </a:t>
            </a:r>
            <a:r>
              <a:rPr lang="en-GB" dirty="0" err="1"/>
              <a:t>legkedvezőtlenebb</a:t>
            </a:r>
            <a:r>
              <a:rPr lang="en-GB" dirty="0"/>
              <a:t> </a:t>
            </a:r>
            <a:r>
              <a:rPr lang="en-GB" dirty="0" err="1"/>
              <a:t>és</a:t>
            </a:r>
            <a:r>
              <a:rPr lang="en-GB" dirty="0"/>
              <a:t> a </a:t>
            </a:r>
            <a:r>
              <a:rPr lang="en-GB" dirty="0" err="1"/>
              <a:t>legkedvezőbb</a:t>
            </a:r>
            <a:r>
              <a:rPr lang="en-GB" dirty="0"/>
              <a:t> </a:t>
            </a:r>
            <a:r>
              <a:rPr lang="en-GB" dirty="0" err="1"/>
              <a:t>helyzetet</a:t>
            </a:r>
            <a:r>
              <a:rPr lang="en-GB" dirty="0"/>
              <a:t> </a:t>
            </a:r>
            <a:r>
              <a:rPr lang="en-GB" dirty="0" err="1"/>
              <a:t>illetően</a:t>
            </a:r>
            <a:r>
              <a:rPr lang="en-GB" dirty="0"/>
              <a:t>. </a:t>
            </a:r>
            <a:endParaRPr lang="hu-HU" dirty="0"/>
          </a:p>
        </p:txBody>
      </p:sp>
      <p:graphicFrame>
        <p:nvGraphicFramePr>
          <p:cNvPr id="8" name="Táblázat 7"/>
          <p:cNvGraphicFramePr>
            <a:graphicFrameLocks noGrp="1"/>
          </p:cNvGraphicFramePr>
          <p:nvPr>
            <p:extLst>
              <p:ext uri="{D42A27DB-BD31-4B8C-83A1-F6EECF244321}">
                <p14:modId xmlns:p14="http://schemas.microsoft.com/office/powerpoint/2010/main" val="3862290688"/>
              </p:ext>
            </p:extLst>
          </p:nvPr>
        </p:nvGraphicFramePr>
        <p:xfrm>
          <a:off x="838200" y="3028334"/>
          <a:ext cx="10940733" cy="3336353"/>
        </p:xfrm>
        <a:graphic>
          <a:graphicData uri="http://schemas.openxmlformats.org/drawingml/2006/table">
            <a:tbl>
              <a:tblPr firstRow="1" firstCol="1" bandRow="1">
                <a:tableStyleId>{5C22544A-7EE6-4342-B048-85BDC9FD1C3A}</a:tableStyleId>
              </a:tblPr>
              <a:tblGrid>
                <a:gridCol w="4471219">
                  <a:extLst>
                    <a:ext uri="{9D8B030D-6E8A-4147-A177-3AD203B41FA5}">
                      <a16:colId xmlns:a16="http://schemas.microsoft.com/office/drawing/2014/main" val="4244745472"/>
                    </a:ext>
                  </a:extLst>
                </a:gridCol>
                <a:gridCol w="2969961">
                  <a:extLst>
                    <a:ext uri="{9D8B030D-6E8A-4147-A177-3AD203B41FA5}">
                      <a16:colId xmlns:a16="http://schemas.microsoft.com/office/drawing/2014/main" val="1481975338"/>
                    </a:ext>
                  </a:extLst>
                </a:gridCol>
                <a:gridCol w="3499553">
                  <a:extLst>
                    <a:ext uri="{9D8B030D-6E8A-4147-A177-3AD203B41FA5}">
                      <a16:colId xmlns:a16="http://schemas.microsoft.com/office/drawing/2014/main" val="4191462785"/>
                    </a:ext>
                  </a:extLst>
                </a:gridCol>
              </a:tblGrid>
              <a:tr h="307102">
                <a:tc>
                  <a:txBody>
                    <a:bodyPr/>
                    <a:lstStyle/>
                    <a:p>
                      <a:pPr>
                        <a:lnSpc>
                          <a:spcPct val="107000"/>
                        </a:lnSpc>
                        <a:spcAft>
                          <a:spcPts val="800"/>
                        </a:spcAft>
                      </a:pPr>
                      <a:r>
                        <a:rPr lang="en-GB" sz="1600" dirty="0" err="1">
                          <a:effectLst/>
                        </a:rPr>
                        <a:t>Anyagi</a:t>
                      </a:r>
                      <a:r>
                        <a:rPr lang="en-GB" sz="1600" dirty="0">
                          <a:effectLst/>
                        </a:rPr>
                        <a:t> </a:t>
                      </a:r>
                      <a:r>
                        <a:rPr lang="en-GB" sz="1600" dirty="0" err="1">
                          <a:effectLst/>
                        </a:rPr>
                        <a:t>nehézségek</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a:effectLst/>
                        </a:rPr>
                        <a:t>Anyagi jólét</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257444510"/>
                  </a:ext>
                </a:extLst>
              </a:tr>
              <a:tr h="307102">
                <a:tc>
                  <a:txBody>
                    <a:bodyPr/>
                    <a:lstStyle/>
                    <a:p>
                      <a:pPr>
                        <a:lnSpc>
                          <a:spcPct val="107000"/>
                        </a:lnSpc>
                        <a:spcAft>
                          <a:spcPts val="800"/>
                        </a:spcAft>
                      </a:pPr>
                      <a:r>
                        <a:rPr lang="en-GB" sz="1600" dirty="0" err="1">
                          <a:effectLst/>
                        </a:rPr>
                        <a:t>Bizonytalanság</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a:effectLst/>
                        </a:rPr>
                        <a:t>Biztonság</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8922501"/>
                  </a:ext>
                </a:extLst>
              </a:tr>
              <a:tr h="307102">
                <a:tc>
                  <a:txBody>
                    <a:bodyPr/>
                    <a:lstStyle/>
                    <a:p>
                      <a:pPr>
                        <a:lnSpc>
                          <a:spcPct val="107000"/>
                        </a:lnSpc>
                        <a:spcAft>
                          <a:spcPts val="800"/>
                        </a:spcAft>
                      </a:pPr>
                      <a:r>
                        <a:rPr lang="en-GB" sz="1600" dirty="0" err="1">
                          <a:effectLst/>
                        </a:rPr>
                        <a:t>Túl</a:t>
                      </a:r>
                      <a:r>
                        <a:rPr lang="en-GB" sz="1600" dirty="0">
                          <a:effectLst/>
                        </a:rPr>
                        <a:t> </a:t>
                      </a:r>
                      <a:r>
                        <a:rPr lang="en-GB" sz="1600" dirty="0" err="1">
                          <a:effectLst/>
                        </a:rPr>
                        <a:t>sok</a:t>
                      </a:r>
                      <a:r>
                        <a:rPr lang="en-GB" sz="1600" dirty="0">
                          <a:effectLst/>
                        </a:rPr>
                        <a:t> </a:t>
                      </a:r>
                      <a:r>
                        <a:rPr lang="en-GB" sz="1600" dirty="0" err="1">
                          <a:effectLst/>
                        </a:rPr>
                        <a:t>szabadidő</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a:effectLst/>
                        </a:rPr>
                        <a:t>Idő helyes strukturálása</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660132762"/>
                  </a:ext>
                </a:extLst>
              </a:tr>
              <a:tr h="307102">
                <a:tc>
                  <a:txBody>
                    <a:bodyPr/>
                    <a:lstStyle/>
                    <a:p>
                      <a:pPr>
                        <a:lnSpc>
                          <a:spcPct val="107000"/>
                        </a:lnSpc>
                        <a:spcAft>
                          <a:spcPts val="800"/>
                        </a:spcAft>
                      </a:pPr>
                      <a:r>
                        <a:rPr lang="en-GB" sz="1600" dirty="0" err="1">
                          <a:effectLst/>
                        </a:rPr>
                        <a:t>Kapcsolatok</a:t>
                      </a:r>
                      <a:r>
                        <a:rPr lang="en-GB" sz="1600" dirty="0">
                          <a:effectLst/>
                        </a:rPr>
                        <a:t> </a:t>
                      </a:r>
                      <a:r>
                        <a:rPr lang="en-GB" sz="1600" dirty="0" err="1">
                          <a:effectLst/>
                        </a:rPr>
                        <a:t>beszűkülése</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a:effectLst/>
                        </a:rPr>
                        <a:t>Kapcsolatok megtartása</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392544247"/>
                  </a:ext>
                </a:extLst>
              </a:tr>
              <a:tr h="307102">
                <a:tc>
                  <a:txBody>
                    <a:bodyPr/>
                    <a:lstStyle/>
                    <a:p>
                      <a:pPr>
                        <a:lnSpc>
                          <a:spcPct val="107000"/>
                        </a:lnSpc>
                        <a:spcAft>
                          <a:spcPts val="800"/>
                        </a:spcAft>
                      </a:pPr>
                      <a:r>
                        <a:rPr lang="en-GB" sz="1600" dirty="0" err="1">
                          <a:effectLst/>
                        </a:rPr>
                        <a:t>Fáradtság</a:t>
                      </a:r>
                      <a:r>
                        <a:rPr lang="en-GB" sz="1600" dirty="0">
                          <a:effectLst/>
                        </a:rPr>
                        <a:t>, </a:t>
                      </a:r>
                      <a:r>
                        <a:rPr lang="en-GB" sz="1600" dirty="0" err="1">
                          <a:effectLst/>
                        </a:rPr>
                        <a:t>fásultság</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a:effectLst/>
                        </a:rPr>
                        <a:t>Sok energia</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02556964"/>
                  </a:ext>
                </a:extLst>
              </a:tr>
              <a:tr h="307102">
                <a:tc>
                  <a:txBody>
                    <a:bodyPr/>
                    <a:lstStyle/>
                    <a:p>
                      <a:pPr>
                        <a:lnSpc>
                          <a:spcPct val="107000"/>
                        </a:lnSpc>
                        <a:spcAft>
                          <a:spcPts val="800"/>
                        </a:spcAft>
                      </a:pPr>
                      <a:r>
                        <a:rPr lang="en-GB" sz="1600" dirty="0" err="1">
                          <a:effectLst/>
                        </a:rPr>
                        <a:t>Önmaga</a:t>
                      </a:r>
                      <a:r>
                        <a:rPr lang="en-GB" sz="1600" dirty="0">
                          <a:effectLst/>
                        </a:rPr>
                        <a:t> </a:t>
                      </a:r>
                      <a:r>
                        <a:rPr lang="en-GB" sz="1600" dirty="0" err="1">
                          <a:effectLst/>
                        </a:rPr>
                        <a:t>hibáztatása</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a:effectLst/>
                        </a:rPr>
                        <a:t>Önmaga felmentése</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593436503"/>
                  </a:ext>
                </a:extLst>
              </a:tr>
              <a:tr h="307102">
                <a:tc>
                  <a:txBody>
                    <a:bodyPr/>
                    <a:lstStyle/>
                    <a:p>
                      <a:pPr>
                        <a:lnSpc>
                          <a:spcPct val="107000"/>
                        </a:lnSpc>
                        <a:spcAft>
                          <a:spcPts val="800"/>
                        </a:spcAft>
                      </a:pPr>
                      <a:r>
                        <a:rPr lang="en-GB" sz="1600" dirty="0" err="1">
                          <a:effectLst/>
                        </a:rPr>
                        <a:t>Alacsony</a:t>
                      </a:r>
                      <a:r>
                        <a:rPr lang="en-GB" sz="1600" dirty="0">
                          <a:effectLst/>
                        </a:rPr>
                        <a:t> </a:t>
                      </a:r>
                      <a:r>
                        <a:rPr lang="en-GB" sz="1600" dirty="0" err="1">
                          <a:effectLst/>
                        </a:rPr>
                        <a:t>önértékelés</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dirty="0">
                          <a:effectLst/>
                        </a:rPr>
                        <a:t>1 2 3 4 5 6 7</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a:effectLst/>
                        </a:rPr>
                        <a:t>Magas önértékelés</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93883497"/>
                  </a:ext>
                </a:extLst>
              </a:tr>
              <a:tr h="307102">
                <a:tc>
                  <a:txBody>
                    <a:bodyPr/>
                    <a:lstStyle/>
                    <a:p>
                      <a:pPr>
                        <a:lnSpc>
                          <a:spcPct val="107000"/>
                        </a:lnSpc>
                        <a:spcAft>
                          <a:spcPts val="800"/>
                        </a:spcAft>
                      </a:pPr>
                      <a:r>
                        <a:rPr lang="en-GB" sz="1600">
                          <a:effectLst/>
                        </a:rPr>
                        <a:t>Pesszimista jövőkép</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dirty="0">
                          <a:effectLst/>
                        </a:rPr>
                        <a:t>1 2 3 4 5 6 7</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dirty="0" err="1">
                          <a:effectLst/>
                        </a:rPr>
                        <a:t>Optimista</a:t>
                      </a:r>
                      <a:r>
                        <a:rPr lang="en-GB" sz="1600" dirty="0">
                          <a:effectLst/>
                        </a:rPr>
                        <a:t> </a:t>
                      </a:r>
                      <a:r>
                        <a:rPr lang="en-GB" sz="1600" dirty="0" err="1">
                          <a:effectLst/>
                        </a:rPr>
                        <a:t>jövőkép</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643645213"/>
                  </a:ext>
                </a:extLst>
              </a:tr>
              <a:tr h="572435">
                <a:tc>
                  <a:txBody>
                    <a:bodyPr/>
                    <a:lstStyle/>
                    <a:p>
                      <a:pPr>
                        <a:lnSpc>
                          <a:spcPct val="107000"/>
                        </a:lnSpc>
                        <a:spcAft>
                          <a:spcPts val="800"/>
                        </a:spcAft>
                      </a:pPr>
                      <a:r>
                        <a:rPr lang="en-GB" sz="1600">
                          <a:effectLst/>
                        </a:rPr>
                        <a:t>Türelmetlen jelen helyzetével kapcsolatban</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dirty="0" err="1">
                          <a:effectLst/>
                        </a:rPr>
                        <a:t>Türelmes</a:t>
                      </a:r>
                      <a:r>
                        <a:rPr lang="en-GB" sz="1600" dirty="0">
                          <a:effectLst/>
                        </a:rPr>
                        <a:t> </a:t>
                      </a:r>
                      <a:r>
                        <a:rPr lang="en-GB" sz="1600" dirty="0" err="1">
                          <a:effectLst/>
                        </a:rPr>
                        <a:t>jelen</a:t>
                      </a:r>
                      <a:r>
                        <a:rPr lang="en-GB" sz="1600" dirty="0">
                          <a:effectLst/>
                        </a:rPr>
                        <a:t> </a:t>
                      </a:r>
                      <a:r>
                        <a:rPr lang="en-GB" sz="1600" dirty="0" err="1">
                          <a:effectLst/>
                        </a:rPr>
                        <a:t>helyzetével</a:t>
                      </a:r>
                      <a:r>
                        <a:rPr lang="en-GB" sz="1600" dirty="0">
                          <a:effectLst/>
                        </a:rPr>
                        <a:t> </a:t>
                      </a:r>
                      <a:r>
                        <a:rPr lang="en-GB" sz="1600" dirty="0" err="1">
                          <a:effectLst/>
                        </a:rPr>
                        <a:t>kapcsolatban</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513243036"/>
                  </a:ext>
                </a:extLst>
              </a:tr>
              <a:tr h="307102">
                <a:tc>
                  <a:txBody>
                    <a:bodyPr/>
                    <a:lstStyle/>
                    <a:p>
                      <a:pPr>
                        <a:lnSpc>
                          <a:spcPct val="107000"/>
                        </a:lnSpc>
                        <a:spcAft>
                          <a:spcPts val="800"/>
                        </a:spcAft>
                      </a:pPr>
                      <a:r>
                        <a:rPr lang="en-GB" sz="1600" dirty="0" err="1">
                          <a:effectLst/>
                        </a:rPr>
                        <a:t>Nincsenek</a:t>
                      </a:r>
                      <a:r>
                        <a:rPr lang="en-GB" sz="1600" dirty="0">
                          <a:effectLst/>
                        </a:rPr>
                        <a:t> </a:t>
                      </a:r>
                      <a:r>
                        <a:rPr lang="en-GB" sz="1600" dirty="0" err="1">
                          <a:effectLst/>
                        </a:rPr>
                        <a:t>elképzelései</a:t>
                      </a:r>
                      <a:r>
                        <a:rPr lang="en-GB" sz="1600" dirty="0">
                          <a:effectLst/>
                        </a:rPr>
                        <a:t> a </a:t>
                      </a:r>
                      <a:r>
                        <a:rPr lang="en-GB" sz="1600" dirty="0" err="1">
                          <a:effectLst/>
                        </a:rPr>
                        <a:t>jövőre</a:t>
                      </a:r>
                      <a:r>
                        <a:rPr lang="en-GB" sz="1600" dirty="0">
                          <a:effectLst/>
                        </a:rPr>
                        <a:t> </a:t>
                      </a:r>
                      <a:r>
                        <a:rPr lang="en-GB" sz="1600" dirty="0" err="1">
                          <a:effectLst/>
                        </a:rPr>
                        <a:t>nézve</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gn="ctr">
                        <a:lnSpc>
                          <a:spcPct val="107000"/>
                        </a:lnSpc>
                        <a:spcAft>
                          <a:spcPts val="800"/>
                        </a:spcAft>
                      </a:pPr>
                      <a:r>
                        <a:rPr lang="en-GB" sz="1600">
                          <a:effectLst/>
                        </a:rPr>
                        <a:t>1 2 3 4 5 6 7</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800"/>
                        </a:spcAft>
                      </a:pPr>
                      <a:r>
                        <a:rPr lang="en-GB" sz="1600" dirty="0" err="1">
                          <a:effectLst/>
                        </a:rPr>
                        <a:t>Vannak</a:t>
                      </a:r>
                      <a:r>
                        <a:rPr lang="en-GB" sz="1600" dirty="0">
                          <a:effectLst/>
                        </a:rPr>
                        <a:t> </a:t>
                      </a:r>
                      <a:r>
                        <a:rPr lang="en-GB" sz="1600" dirty="0" err="1">
                          <a:effectLst/>
                        </a:rPr>
                        <a:t>tervei</a:t>
                      </a:r>
                      <a:r>
                        <a:rPr lang="en-GB" sz="1600" dirty="0">
                          <a:effectLst/>
                        </a:rPr>
                        <a:t> a </a:t>
                      </a:r>
                      <a:r>
                        <a:rPr lang="en-GB" sz="1600" dirty="0" err="1">
                          <a:effectLst/>
                        </a:rPr>
                        <a:t>jövőre</a:t>
                      </a:r>
                      <a:r>
                        <a:rPr lang="en-GB" sz="1600" dirty="0">
                          <a:effectLst/>
                        </a:rPr>
                        <a:t> </a:t>
                      </a:r>
                      <a:r>
                        <a:rPr lang="en-GB" sz="1600" dirty="0" err="1">
                          <a:effectLst/>
                        </a:rPr>
                        <a:t>nézve</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721587234"/>
                  </a:ext>
                </a:extLst>
              </a:tr>
            </a:tbl>
          </a:graphicData>
        </a:graphic>
      </p:graphicFrame>
    </p:spTree>
    <p:extLst>
      <p:ext uri="{BB962C8B-B14F-4D97-AF65-F5344CB8AC3E}">
        <p14:creationId xmlns:p14="http://schemas.microsoft.com/office/powerpoint/2010/main" val="37539795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20000"/>
              <a:lumOff val="80000"/>
            </a:schemeClr>
          </a:solidFill>
          <a:ln>
            <a:solidFill>
              <a:schemeClr val="accent2">
                <a:lumMod val="75000"/>
              </a:schemeClr>
            </a:solidFill>
          </a:ln>
        </p:spPr>
        <p:txBody>
          <a:bodyPr/>
          <a:lstStyle/>
          <a:p>
            <a:pPr algn="ctr"/>
            <a:r>
              <a:rPr lang="hu-HU" b="1" dirty="0" smtClean="0"/>
              <a:t>Helyzetelemzés</a:t>
            </a:r>
            <a:endParaRPr lang="hu-HU" b="1" dirty="0"/>
          </a:p>
        </p:txBody>
      </p:sp>
      <p:sp>
        <p:nvSpPr>
          <p:cNvPr id="3" name="Téglalap 2"/>
          <p:cNvSpPr/>
          <p:nvPr/>
        </p:nvSpPr>
        <p:spPr>
          <a:xfrm>
            <a:off x="639097" y="2123768"/>
            <a:ext cx="2703871" cy="688258"/>
          </a:xfrm>
          <a:prstGeom prst="rect">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sz="2400" b="1" dirty="0" smtClean="0"/>
              <a:t>Helyzetelemzéshez felmérő lap</a:t>
            </a:r>
            <a:endParaRPr lang="hu-HU" sz="2400" b="1" dirty="0"/>
          </a:p>
        </p:txBody>
      </p:sp>
      <p:sp>
        <p:nvSpPr>
          <p:cNvPr id="9" name="Lekerekített téglalap 8"/>
          <p:cNvSpPr/>
          <p:nvPr/>
        </p:nvSpPr>
        <p:spPr>
          <a:xfrm>
            <a:off x="535956" y="4903445"/>
            <a:ext cx="2654710" cy="39329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u-HU" sz="2400" b="1" dirty="0" smtClean="0"/>
              <a:t>Elérendő helyzet</a:t>
            </a:r>
            <a:endParaRPr lang="hu-HU" sz="2400" dirty="0"/>
          </a:p>
        </p:txBody>
      </p:sp>
      <p:graphicFrame>
        <p:nvGraphicFramePr>
          <p:cNvPr id="12" name="Táblázat 11"/>
          <p:cNvGraphicFramePr>
            <a:graphicFrameLocks noGrp="1"/>
          </p:cNvGraphicFramePr>
          <p:nvPr>
            <p:extLst>
              <p:ext uri="{D42A27DB-BD31-4B8C-83A1-F6EECF244321}">
                <p14:modId xmlns:p14="http://schemas.microsoft.com/office/powerpoint/2010/main" val="2935536422"/>
              </p:ext>
            </p:extLst>
          </p:nvPr>
        </p:nvGraphicFramePr>
        <p:xfrm>
          <a:off x="3818982" y="2123768"/>
          <a:ext cx="7665095" cy="2071116"/>
        </p:xfrm>
        <a:graphic>
          <a:graphicData uri="http://schemas.openxmlformats.org/drawingml/2006/table">
            <a:tbl>
              <a:tblPr firstRow="1" firstCol="1" bandRow="1">
                <a:tableStyleId>{5C22544A-7EE6-4342-B048-85BDC9FD1C3A}</a:tableStyleId>
              </a:tblPr>
              <a:tblGrid>
                <a:gridCol w="3987831">
                  <a:extLst>
                    <a:ext uri="{9D8B030D-6E8A-4147-A177-3AD203B41FA5}">
                      <a16:colId xmlns:a16="http://schemas.microsoft.com/office/drawing/2014/main" val="508808287"/>
                    </a:ext>
                  </a:extLst>
                </a:gridCol>
                <a:gridCol w="3677264">
                  <a:extLst>
                    <a:ext uri="{9D8B030D-6E8A-4147-A177-3AD203B41FA5}">
                      <a16:colId xmlns:a16="http://schemas.microsoft.com/office/drawing/2014/main" val="2334456986"/>
                    </a:ext>
                  </a:extLst>
                </a:gridCol>
              </a:tblGrid>
              <a:tr h="0">
                <a:tc>
                  <a:txBody>
                    <a:bodyPr/>
                    <a:lstStyle/>
                    <a:p>
                      <a:pPr algn="ctr">
                        <a:lnSpc>
                          <a:spcPct val="107000"/>
                        </a:lnSpc>
                        <a:spcAft>
                          <a:spcPts val="800"/>
                        </a:spcAft>
                      </a:pPr>
                      <a:r>
                        <a:rPr lang="en-GB" sz="2000" dirty="0" err="1">
                          <a:effectLst/>
                        </a:rPr>
                        <a:t>Jelen</a:t>
                      </a:r>
                      <a:r>
                        <a:rPr lang="en-GB" sz="2000" dirty="0">
                          <a:effectLst/>
                        </a:rPr>
                        <a:t> </a:t>
                      </a:r>
                      <a:r>
                        <a:rPr lang="en-GB" sz="2000" dirty="0" err="1">
                          <a:effectLst/>
                        </a:rPr>
                        <a:t>helyzet</a:t>
                      </a:r>
                      <a:r>
                        <a:rPr lang="en-GB" sz="2000" dirty="0">
                          <a:effectLst/>
                        </a:rPr>
                        <a:t> </a:t>
                      </a:r>
                      <a:r>
                        <a:rPr lang="en-GB" sz="2000" dirty="0" err="1">
                          <a:effectLst/>
                        </a:rPr>
                        <a:t>leírása</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07000"/>
                        </a:lnSpc>
                        <a:spcAft>
                          <a:spcPts val="800"/>
                        </a:spcAft>
                      </a:pPr>
                      <a:r>
                        <a:rPr lang="en-GB" sz="2000" dirty="0" err="1">
                          <a:effectLst/>
                        </a:rPr>
                        <a:t>Elérendő</a:t>
                      </a:r>
                      <a:r>
                        <a:rPr lang="en-GB" sz="2000" dirty="0">
                          <a:effectLst/>
                        </a:rPr>
                        <a:t> </a:t>
                      </a:r>
                      <a:r>
                        <a:rPr lang="en-GB" sz="2000" dirty="0" err="1">
                          <a:effectLst/>
                        </a:rPr>
                        <a:t>helyzet</a:t>
                      </a:r>
                      <a:r>
                        <a:rPr lang="en-GB" sz="2000" dirty="0">
                          <a:effectLst/>
                        </a:rPr>
                        <a:t> </a:t>
                      </a:r>
                      <a:r>
                        <a:rPr lang="en-GB" sz="2000" dirty="0" err="1">
                          <a:effectLst/>
                        </a:rPr>
                        <a:t>leírása</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976346480"/>
                  </a:ext>
                </a:extLst>
              </a:tr>
              <a:tr h="0">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222390272"/>
                  </a:ext>
                </a:extLst>
              </a:tr>
              <a:tr h="0">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919138725"/>
                  </a:ext>
                </a:extLst>
              </a:tr>
              <a:tr h="0">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920005055"/>
                  </a:ext>
                </a:extLst>
              </a:tr>
              <a:tr h="0">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50060063"/>
                  </a:ext>
                </a:extLst>
              </a:tr>
              <a:tr h="0">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732185360"/>
                  </a:ext>
                </a:extLst>
              </a:tr>
            </a:tbl>
          </a:graphicData>
        </a:graphic>
      </p:graphicFrame>
      <p:graphicFrame>
        <p:nvGraphicFramePr>
          <p:cNvPr id="13" name="Táblázat 12"/>
          <p:cNvGraphicFramePr>
            <a:graphicFrameLocks noGrp="1"/>
          </p:cNvGraphicFramePr>
          <p:nvPr>
            <p:extLst>
              <p:ext uri="{D42A27DB-BD31-4B8C-83A1-F6EECF244321}">
                <p14:modId xmlns:p14="http://schemas.microsoft.com/office/powerpoint/2010/main" val="585648505"/>
              </p:ext>
            </p:extLst>
          </p:nvPr>
        </p:nvGraphicFramePr>
        <p:xfrm>
          <a:off x="3716593" y="4786884"/>
          <a:ext cx="7767484" cy="2071116"/>
        </p:xfrm>
        <a:graphic>
          <a:graphicData uri="http://schemas.openxmlformats.org/drawingml/2006/table">
            <a:tbl>
              <a:tblPr firstRow="1" firstCol="1" bandRow="1">
                <a:tableStyleId>{5C22544A-7EE6-4342-B048-85BDC9FD1C3A}</a:tableStyleId>
              </a:tblPr>
              <a:tblGrid>
                <a:gridCol w="4141209">
                  <a:extLst>
                    <a:ext uri="{9D8B030D-6E8A-4147-A177-3AD203B41FA5}">
                      <a16:colId xmlns:a16="http://schemas.microsoft.com/office/drawing/2014/main" val="2460781614"/>
                    </a:ext>
                  </a:extLst>
                </a:gridCol>
                <a:gridCol w="3626275">
                  <a:extLst>
                    <a:ext uri="{9D8B030D-6E8A-4147-A177-3AD203B41FA5}">
                      <a16:colId xmlns:a16="http://schemas.microsoft.com/office/drawing/2014/main" val="2350204292"/>
                    </a:ext>
                  </a:extLst>
                </a:gridCol>
              </a:tblGrid>
              <a:tr h="294386">
                <a:tc>
                  <a:txBody>
                    <a:bodyPr/>
                    <a:lstStyle/>
                    <a:p>
                      <a:pPr algn="ctr">
                        <a:lnSpc>
                          <a:spcPct val="107000"/>
                        </a:lnSpc>
                        <a:spcAft>
                          <a:spcPts val="800"/>
                        </a:spcAft>
                      </a:pPr>
                      <a:r>
                        <a:rPr lang="en-GB" sz="2000" dirty="0" err="1">
                          <a:effectLst/>
                        </a:rPr>
                        <a:t>Mit</a:t>
                      </a:r>
                      <a:r>
                        <a:rPr lang="en-GB" sz="2000" dirty="0">
                          <a:effectLst/>
                        </a:rPr>
                        <a:t> </a:t>
                      </a:r>
                      <a:r>
                        <a:rPr lang="en-GB" sz="2000" dirty="0" err="1">
                          <a:effectLst/>
                        </a:rPr>
                        <a:t>tud</a:t>
                      </a:r>
                      <a:r>
                        <a:rPr lang="en-GB" sz="2000" dirty="0">
                          <a:effectLst/>
                        </a:rPr>
                        <a:t> </a:t>
                      </a:r>
                      <a:r>
                        <a:rPr lang="en-GB" sz="2000" dirty="0" err="1">
                          <a:effectLst/>
                        </a:rPr>
                        <a:t>egyedül</a:t>
                      </a:r>
                      <a:r>
                        <a:rPr lang="en-GB" sz="2000" dirty="0">
                          <a:effectLst/>
                        </a:rPr>
                        <a:t> </a:t>
                      </a:r>
                      <a:r>
                        <a:rPr lang="en-GB" sz="2000" dirty="0" err="1">
                          <a:effectLst/>
                        </a:rPr>
                        <a:t>megvalósítani</a:t>
                      </a:r>
                      <a:r>
                        <a:rPr lang="en-GB" sz="2000" dirty="0">
                          <a:effectLst/>
                        </a:rPr>
                        <a:t>?</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tc>
                  <a:txBody>
                    <a:bodyPr/>
                    <a:lstStyle/>
                    <a:p>
                      <a:pPr algn="ctr">
                        <a:lnSpc>
                          <a:spcPct val="107000"/>
                        </a:lnSpc>
                        <a:spcAft>
                          <a:spcPts val="800"/>
                        </a:spcAft>
                      </a:pPr>
                      <a:r>
                        <a:rPr lang="en-GB" sz="2000">
                          <a:effectLst/>
                        </a:rPr>
                        <a:t>Miben van szüksége segítségre?</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tc>
                <a:extLst>
                  <a:ext uri="{0D108BD9-81ED-4DB2-BD59-A6C34878D82A}">
                    <a16:rowId xmlns:a16="http://schemas.microsoft.com/office/drawing/2014/main" val="3554076591"/>
                  </a:ext>
                </a:extLst>
              </a:tr>
              <a:tr h="294386">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493318156"/>
                  </a:ext>
                </a:extLst>
              </a:tr>
              <a:tr h="294386">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969354410"/>
                  </a:ext>
                </a:extLst>
              </a:tr>
              <a:tr h="294386">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54114504"/>
                  </a:ext>
                </a:extLst>
              </a:tr>
              <a:tr h="294386">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05516252"/>
                  </a:ext>
                </a:extLst>
              </a:tr>
              <a:tr h="294386">
                <a:tc>
                  <a:txBody>
                    <a:bodyPr/>
                    <a:lstStyle/>
                    <a:p>
                      <a:pPr>
                        <a:lnSpc>
                          <a:spcPct val="107000"/>
                        </a:lnSpc>
                        <a:spcAft>
                          <a:spcPts val="0"/>
                        </a:spcAft>
                      </a:pPr>
                      <a:r>
                        <a:rPr lang="en-GB" sz="2000">
                          <a:effectLst/>
                        </a:rPr>
                        <a:t> </a:t>
                      </a:r>
                      <a:endParaRPr lang="hu-HU" sz="200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tc>
                  <a:txBody>
                    <a:bodyPr/>
                    <a:lstStyle/>
                    <a:p>
                      <a:pPr>
                        <a:lnSpc>
                          <a:spcPct val="107000"/>
                        </a:lnSpc>
                        <a:spcAft>
                          <a:spcPts val="0"/>
                        </a:spcAft>
                      </a:pPr>
                      <a:r>
                        <a:rPr lang="en-GB" sz="2000" dirty="0">
                          <a:effectLst/>
                        </a:rPr>
                        <a:t> </a:t>
                      </a:r>
                      <a:endParaRPr lang="hu-HU"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783836246"/>
                  </a:ext>
                </a:extLst>
              </a:tr>
            </a:tbl>
          </a:graphicData>
        </a:graphic>
      </p:graphicFrame>
      <p:sp>
        <p:nvSpPr>
          <p:cNvPr id="14" name="Jobbra nyíl 13"/>
          <p:cNvSpPr/>
          <p:nvPr/>
        </p:nvSpPr>
        <p:spPr>
          <a:xfrm>
            <a:off x="2349910" y="3283974"/>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5" name="Jobbra nyíl 14"/>
          <p:cNvSpPr/>
          <p:nvPr/>
        </p:nvSpPr>
        <p:spPr>
          <a:xfrm>
            <a:off x="2349910" y="5866367"/>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6" name="Lefelé nyíl 15"/>
          <p:cNvSpPr/>
          <p:nvPr/>
        </p:nvSpPr>
        <p:spPr>
          <a:xfrm>
            <a:off x="7600335" y="4234754"/>
            <a:ext cx="484632" cy="55213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66151099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20000"/>
              <a:lumOff val="80000"/>
            </a:schemeClr>
          </a:solidFill>
          <a:ln>
            <a:solidFill>
              <a:schemeClr val="accent2">
                <a:lumMod val="75000"/>
              </a:schemeClr>
            </a:solidFill>
          </a:ln>
        </p:spPr>
        <p:txBody>
          <a:bodyPr/>
          <a:lstStyle/>
          <a:p>
            <a:pPr algn="ctr"/>
            <a:r>
              <a:rPr lang="hu-HU" b="1" dirty="0" smtClean="0"/>
              <a:t>Megoldások</a:t>
            </a:r>
            <a:endParaRPr lang="hu-HU" b="1" dirty="0"/>
          </a:p>
        </p:txBody>
      </p:sp>
      <p:sp>
        <p:nvSpPr>
          <p:cNvPr id="3" name="Téglalap 2"/>
          <p:cNvSpPr/>
          <p:nvPr/>
        </p:nvSpPr>
        <p:spPr>
          <a:xfrm>
            <a:off x="737419" y="1868130"/>
            <a:ext cx="2605549" cy="471947"/>
          </a:xfrm>
          <a:prstGeom prst="rect">
            <a:avLst/>
          </a:prstGeom>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i="1" dirty="0" err="1"/>
              <a:t>Álláskeresési</a:t>
            </a:r>
            <a:r>
              <a:rPr lang="en-GB" b="1" i="1" dirty="0"/>
              <a:t> </a:t>
            </a:r>
            <a:r>
              <a:rPr lang="en-GB" b="1" i="1" dirty="0" err="1"/>
              <a:t>tanácsadás</a:t>
            </a:r>
            <a:r>
              <a:rPr lang="en-GB" b="1" i="1" dirty="0"/>
              <a:t> </a:t>
            </a:r>
            <a:endParaRPr lang="hu-HU" b="1" i="1" dirty="0"/>
          </a:p>
        </p:txBody>
      </p:sp>
      <p:sp>
        <p:nvSpPr>
          <p:cNvPr id="9" name="Lekerekített téglalap 8"/>
          <p:cNvSpPr/>
          <p:nvPr/>
        </p:nvSpPr>
        <p:spPr>
          <a:xfrm>
            <a:off x="727585" y="3082271"/>
            <a:ext cx="4188543" cy="51412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hu-HU" b="1" i="1" dirty="0" smtClean="0"/>
              <a:t>Á</a:t>
            </a:r>
            <a:r>
              <a:rPr lang="en-GB" b="1" i="1" dirty="0" err="1" smtClean="0"/>
              <a:t>lláskeresés</a:t>
            </a:r>
            <a:endParaRPr lang="hu-HU" b="1" i="1" dirty="0"/>
          </a:p>
        </p:txBody>
      </p:sp>
      <p:sp>
        <p:nvSpPr>
          <p:cNvPr id="14" name="Jobbra nyíl 13"/>
          <p:cNvSpPr/>
          <p:nvPr/>
        </p:nvSpPr>
        <p:spPr>
          <a:xfrm>
            <a:off x="3529781" y="1868130"/>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4" name="Szövegdoboz 3"/>
          <p:cNvSpPr txBox="1"/>
          <p:nvPr/>
        </p:nvSpPr>
        <p:spPr>
          <a:xfrm>
            <a:off x="4581832" y="1764327"/>
            <a:ext cx="7462684" cy="1200329"/>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indent="-285750">
              <a:buFont typeface="Wingdings" panose="05000000000000000000" pitchFamily="2" charset="2"/>
              <a:buChar char="§"/>
            </a:pPr>
            <a:r>
              <a:rPr lang="hu-HU" dirty="0"/>
              <a:t>Ahol ez lehetséges, lépjen kapcsolatba a helyi munkáltatókkal</a:t>
            </a:r>
          </a:p>
          <a:p>
            <a:pPr marL="285750" indent="-285750">
              <a:buFont typeface="Wingdings" panose="05000000000000000000" pitchFamily="2" charset="2"/>
              <a:buChar char="§"/>
            </a:pPr>
            <a:r>
              <a:rPr lang="hu-HU" dirty="0"/>
              <a:t>Hirdetőtáblákon rendszeresen/naponta frissítse a megpályázható állásokat</a:t>
            </a:r>
          </a:p>
          <a:p>
            <a:pPr marL="285750" indent="-285750">
              <a:buFont typeface="Wingdings" panose="05000000000000000000" pitchFamily="2" charset="2"/>
              <a:buChar char="§"/>
            </a:pPr>
            <a:r>
              <a:rPr lang="en-GB" dirty="0" err="1"/>
              <a:t>Állítson</a:t>
            </a:r>
            <a:r>
              <a:rPr lang="en-GB" dirty="0"/>
              <a:t> </a:t>
            </a:r>
            <a:r>
              <a:rPr lang="en-GB" dirty="0" err="1"/>
              <a:t>össze</a:t>
            </a:r>
            <a:r>
              <a:rPr lang="en-GB" dirty="0"/>
              <a:t> </a:t>
            </a:r>
            <a:r>
              <a:rPr lang="en-GB" dirty="0" err="1"/>
              <a:t>egy</a:t>
            </a:r>
            <a:r>
              <a:rPr lang="en-GB" dirty="0"/>
              <a:t> </a:t>
            </a:r>
            <a:r>
              <a:rPr lang="en-GB" dirty="0" err="1"/>
              <a:t>kis</a:t>
            </a:r>
            <a:r>
              <a:rPr lang="en-GB" dirty="0"/>
              <a:t> </a:t>
            </a:r>
            <a:r>
              <a:rPr lang="en-GB" dirty="0" err="1"/>
              <a:t>könyvtárat</a:t>
            </a:r>
            <a:r>
              <a:rPr lang="en-GB" dirty="0"/>
              <a:t> </a:t>
            </a:r>
            <a:r>
              <a:rPr lang="en-GB" dirty="0" err="1"/>
              <a:t>az</a:t>
            </a:r>
            <a:r>
              <a:rPr lang="en-GB" dirty="0"/>
              <a:t> </a:t>
            </a:r>
            <a:r>
              <a:rPr lang="en-GB" dirty="0" err="1"/>
              <a:t>álláskereséssel</a:t>
            </a:r>
            <a:r>
              <a:rPr lang="en-GB" dirty="0"/>
              <a:t> </a:t>
            </a:r>
            <a:r>
              <a:rPr lang="en-GB" dirty="0" err="1"/>
              <a:t>kapcsolatos</a:t>
            </a:r>
            <a:r>
              <a:rPr lang="en-GB" dirty="0"/>
              <a:t> </a:t>
            </a:r>
            <a:r>
              <a:rPr lang="en-GB" dirty="0" err="1"/>
              <a:t>segédanyagokból</a:t>
            </a:r>
            <a:endParaRPr lang="hu-HU" dirty="0"/>
          </a:p>
        </p:txBody>
      </p:sp>
      <p:sp>
        <p:nvSpPr>
          <p:cNvPr id="5" name="Lefelé nyíl 4"/>
          <p:cNvSpPr/>
          <p:nvPr/>
        </p:nvSpPr>
        <p:spPr>
          <a:xfrm>
            <a:off x="2497394" y="3583760"/>
            <a:ext cx="484632" cy="5752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6" name="Szövegdoboz 5"/>
          <p:cNvSpPr txBox="1"/>
          <p:nvPr/>
        </p:nvSpPr>
        <p:spPr>
          <a:xfrm>
            <a:off x="550607" y="4159046"/>
            <a:ext cx="7433188" cy="2585323"/>
          </a:xfrm>
          <a:prstGeom prst="rect">
            <a:avLst/>
          </a:prstGeom>
          <a:solidFill>
            <a:schemeClr val="accent4">
              <a:lumMod val="20000"/>
              <a:lumOff val="80000"/>
            </a:schemeClr>
          </a:solidFill>
          <a:ln>
            <a:solidFill>
              <a:schemeClr val="accent2">
                <a:lumMod val="75000"/>
              </a:schemeClr>
            </a:solidFill>
          </a:ln>
        </p:spPr>
        <p:txBody>
          <a:bodyPr wrap="square" rtlCol="0">
            <a:spAutoFit/>
          </a:bodyPr>
          <a:lstStyle/>
          <a:p>
            <a:pPr marL="285750" indent="-285750">
              <a:buFont typeface="Wingdings" panose="05000000000000000000" pitchFamily="2" charset="2"/>
              <a:buChar char="§"/>
            </a:pPr>
            <a:r>
              <a:rPr lang="hu-HU" dirty="0"/>
              <a:t>Álláskeresési ismeretek elsajátítása – helyi oktatás, tájékoztatás szervezése </a:t>
            </a:r>
          </a:p>
          <a:p>
            <a:pPr marL="285750" indent="-285750">
              <a:buFont typeface="Wingdings" panose="05000000000000000000" pitchFamily="2" charset="2"/>
              <a:buChar char="§"/>
            </a:pPr>
            <a:r>
              <a:rPr lang="hu-HU" dirty="0"/>
              <a:t>Önéletrajzírás segítése – személyes vagy csoportos konzultáció keretében</a:t>
            </a:r>
          </a:p>
          <a:p>
            <a:pPr marL="285750" indent="-285750">
              <a:buFont typeface="Wingdings" panose="05000000000000000000" pitchFamily="2" charset="2"/>
              <a:buChar char="§"/>
            </a:pPr>
            <a:r>
              <a:rPr lang="hu-HU" dirty="0"/>
              <a:t>Munkanélküliség esetén támogatások ismertetése</a:t>
            </a:r>
          </a:p>
          <a:p>
            <a:pPr marL="285750" indent="-285750">
              <a:buFont typeface="Wingdings" panose="05000000000000000000" pitchFamily="2" charset="2"/>
              <a:buChar char="§"/>
            </a:pPr>
            <a:r>
              <a:rPr lang="hu-HU" dirty="0"/>
              <a:t>Otthoni pénzügyek, háztartás pénzügyei kezelésének támogatása</a:t>
            </a:r>
          </a:p>
          <a:p>
            <a:pPr marL="285750" indent="-285750">
              <a:buFont typeface="Wingdings" panose="05000000000000000000" pitchFamily="2" charset="2"/>
              <a:buChar char="§"/>
            </a:pPr>
            <a:r>
              <a:rPr lang="hu-HU" dirty="0"/>
              <a:t>A helyi munkaerőpiacról tájékoztatás</a:t>
            </a:r>
          </a:p>
          <a:p>
            <a:pPr marL="285750" indent="-285750">
              <a:buFont typeface="Wingdings" panose="05000000000000000000" pitchFamily="2" charset="2"/>
              <a:buChar char="§"/>
            </a:pPr>
            <a:r>
              <a:rPr lang="hu-HU" dirty="0"/>
              <a:t>Képzési lehetőségek ismertetése</a:t>
            </a:r>
          </a:p>
          <a:p>
            <a:pPr marL="285750" indent="-285750">
              <a:buFont typeface="Wingdings" panose="05000000000000000000" pitchFamily="2" charset="2"/>
              <a:buChar char="§"/>
            </a:pPr>
            <a:r>
              <a:rPr lang="hu-HU" dirty="0"/>
              <a:t>Önfoglalkoztatóvá/egyéni vállalkozóvá válás módjának ismertetése</a:t>
            </a:r>
          </a:p>
          <a:p>
            <a:pPr marL="285750" indent="-285750">
              <a:buFont typeface="Wingdings" panose="05000000000000000000" pitchFamily="2" charset="2"/>
              <a:buChar char="§"/>
            </a:pPr>
            <a:r>
              <a:rPr lang="hu-HU" dirty="0"/>
              <a:t>Stressz management </a:t>
            </a:r>
            <a:endParaRPr lang="hu-HU" dirty="0"/>
          </a:p>
          <a:p>
            <a:pPr marL="285750" indent="-285750">
              <a:buFont typeface="Wingdings" panose="05000000000000000000" pitchFamily="2" charset="2"/>
              <a:buChar char="§"/>
            </a:pPr>
            <a:r>
              <a:rPr lang="en-GB" dirty="0" err="1" smtClean="0"/>
              <a:t>Szakképzési</a:t>
            </a:r>
            <a:r>
              <a:rPr lang="en-GB" dirty="0" smtClean="0"/>
              <a:t> </a:t>
            </a:r>
            <a:r>
              <a:rPr lang="en-GB" dirty="0" err="1"/>
              <a:t>tanácsadás</a:t>
            </a:r>
            <a:endParaRPr lang="hu-HU" dirty="0"/>
          </a:p>
        </p:txBody>
      </p:sp>
      <p:sp>
        <p:nvSpPr>
          <p:cNvPr id="8" name="Lekerekített téglalap 7"/>
          <p:cNvSpPr/>
          <p:nvPr/>
        </p:nvSpPr>
        <p:spPr>
          <a:xfrm>
            <a:off x="8908024" y="3098303"/>
            <a:ext cx="2949677" cy="629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GB" b="1" i="1"/>
              <a:t>Képzés, készségfejlesztés</a:t>
            </a:r>
            <a:endParaRPr lang="hu-HU" b="1" i="1"/>
          </a:p>
        </p:txBody>
      </p:sp>
      <p:sp>
        <p:nvSpPr>
          <p:cNvPr id="10" name="Lefelé nyíl 9"/>
          <p:cNvSpPr/>
          <p:nvPr/>
        </p:nvSpPr>
        <p:spPr>
          <a:xfrm>
            <a:off x="10085687" y="3794390"/>
            <a:ext cx="484632" cy="57483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1" name="Szövegdoboz 10"/>
          <p:cNvSpPr txBox="1"/>
          <p:nvPr/>
        </p:nvSpPr>
        <p:spPr>
          <a:xfrm>
            <a:off x="8126858" y="4436045"/>
            <a:ext cx="3917658" cy="2308324"/>
          </a:xfrm>
          <a:prstGeom prst="rect">
            <a:avLst/>
          </a:prstGeom>
          <a:solidFill>
            <a:schemeClr val="accent6">
              <a:lumMod val="40000"/>
              <a:lumOff val="60000"/>
            </a:schemeClr>
          </a:solidFill>
          <a:ln>
            <a:solidFill>
              <a:schemeClr val="accent2">
                <a:lumMod val="75000"/>
              </a:schemeClr>
            </a:solidFill>
          </a:ln>
        </p:spPr>
        <p:txBody>
          <a:bodyPr wrap="square" rtlCol="0">
            <a:spAutoFit/>
          </a:bodyPr>
          <a:lstStyle/>
          <a:p>
            <a:pPr marL="285750" indent="-285750">
              <a:buFont typeface="Wingdings" panose="05000000000000000000" pitchFamily="2" charset="2"/>
              <a:buChar char="§"/>
            </a:pPr>
            <a:r>
              <a:rPr lang="hu-HU" dirty="0"/>
              <a:t>Alapkészségek fejlesztése</a:t>
            </a:r>
          </a:p>
          <a:p>
            <a:pPr marL="285750" indent="-285750">
              <a:buFont typeface="Wingdings" panose="05000000000000000000" pitchFamily="2" charset="2"/>
              <a:buChar char="§"/>
            </a:pPr>
            <a:r>
              <a:rPr lang="hu-HU" dirty="0"/>
              <a:t>Alapfokú vagy középfokú iskolai végzettség megszerzése, befejezése </a:t>
            </a:r>
          </a:p>
          <a:p>
            <a:pPr marL="285750" indent="-285750">
              <a:buFont typeface="Wingdings" panose="05000000000000000000" pitchFamily="2" charset="2"/>
              <a:buChar char="§"/>
            </a:pPr>
            <a:r>
              <a:rPr lang="hu-HU" dirty="0" err="1"/>
              <a:t>Átképzés</a:t>
            </a:r>
            <a:endParaRPr lang="hu-HU" dirty="0"/>
          </a:p>
          <a:p>
            <a:pPr marL="285750" indent="-285750">
              <a:buFont typeface="Wingdings" panose="05000000000000000000" pitchFamily="2" charset="2"/>
              <a:buChar char="§"/>
            </a:pPr>
            <a:r>
              <a:rPr lang="hu-HU" dirty="0"/>
              <a:t>Számítógépes tudás megszerzése, stb.</a:t>
            </a:r>
          </a:p>
          <a:p>
            <a:pPr marL="285750" indent="-285750">
              <a:buFont typeface="Wingdings" panose="05000000000000000000" pitchFamily="2" charset="2"/>
              <a:buChar char="§"/>
            </a:pPr>
            <a:r>
              <a:rPr lang="hu-HU" dirty="0"/>
              <a:t>Kurrens szakmák </a:t>
            </a:r>
          </a:p>
          <a:p>
            <a:endParaRPr lang="hu-HU" dirty="0"/>
          </a:p>
        </p:txBody>
      </p:sp>
    </p:spTree>
    <p:extLst>
      <p:ext uri="{BB962C8B-B14F-4D97-AF65-F5344CB8AC3E}">
        <p14:creationId xmlns:p14="http://schemas.microsoft.com/office/powerpoint/2010/main" val="53004107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2059857" y="335673"/>
            <a:ext cx="4375355" cy="400110"/>
          </a:xfrm>
          <a:prstGeom prst="rect">
            <a:avLst/>
          </a:prstGeom>
          <a:solidFill>
            <a:schemeClr val="accent6">
              <a:lumMod val="20000"/>
              <a:lumOff val="80000"/>
            </a:schemeClr>
          </a:solidFill>
        </p:spPr>
        <p:txBody>
          <a:bodyPr wrap="square">
            <a:spAutoFit/>
          </a:bodyPr>
          <a:lstStyle/>
          <a:p>
            <a:pPr marL="457200" algn="ctr">
              <a:spcAft>
                <a:spcPts val="0"/>
              </a:spcAft>
            </a:pPr>
            <a:r>
              <a:rPr lang="hu-HU" sz="2000" b="1" i="1" dirty="0" smtClean="0">
                <a:latin typeface="Calibri" panose="020F0502020204030204" pitchFamily="34" charset="0"/>
                <a:ea typeface="Times New Roman" panose="02020603050405020304" pitchFamily="18" charset="0"/>
              </a:rPr>
              <a:t>Dolgozói igényfelmérés</a:t>
            </a:r>
            <a:endParaRPr lang="hu-HU" sz="2000" dirty="0">
              <a:latin typeface="Times New Roman" panose="02020603050405020304" pitchFamily="18" charset="0"/>
              <a:ea typeface="Times New Roman" panose="02020603050405020304" pitchFamily="18" charset="0"/>
            </a:endParaRPr>
          </a:p>
        </p:txBody>
      </p:sp>
      <p:sp>
        <p:nvSpPr>
          <p:cNvPr id="3" name="Lefelé nyíl 2"/>
          <p:cNvSpPr/>
          <p:nvPr/>
        </p:nvSpPr>
        <p:spPr>
          <a:xfrm>
            <a:off x="2428567" y="790240"/>
            <a:ext cx="484632" cy="867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graphicFrame>
        <p:nvGraphicFramePr>
          <p:cNvPr id="7" name="Táblázat 6"/>
          <p:cNvGraphicFramePr>
            <a:graphicFrameLocks noGrp="1"/>
          </p:cNvGraphicFramePr>
          <p:nvPr>
            <p:extLst>
              <p:ext uri="{D42A27DB-BD31-4B8C-83A1-F6EECF244321}">
                <p14:modId xmlns:p14="http://schemas.microsoft.com/office/powerpoint/2010/main" val="2229606382"/>
              </p:ext>
            </p:extLst>
          </p:nvPr>
        </p:nvGraphicFramePr>
        <p:xfrm>
          <a:off x="275304" y="1725479"/>
          <a:ext cx="11366090" cy="5152777"/>
        </p:xfrm>
        <a:graphic>
          <a:graphicData uri="http://schemas.openxmlformats.org/drawingml/2006/table">
            <a:tbl>
              <a:tblPr firstRow="1" firstCol="1" bandRow="1">
                <a:tableStyleId>{5C22544A-7EE6-4342-B048-85BDC9FD1C3A}</a:tableStyleId>
              </a:tblPr>
              <a:tblGrid>
                <a:gridCol w="9062017">
                  <a:extLst>
                    <a:ext uri="{9D8B030D-6E8A-4147-A177-3AD203B41FA5}">
                      <a16:colId xmlns:a16="http://schemas.microsoft.com/office/drawing/2014/main" val="165367779"/>
                    </a:ext>
                  </a:extLst>
                </a:gridCol>
                <a:gridCol w="1244225">
                  <a:extLst>
                    <a:ext uri="{9D8B030D-6E8A-4147-A177-3AD203B41FA5}">
                      <a16:colId xmlns:a16="http://schemas.microsoft.com/office/drawing/2014/main" val="4080145306"/>
                    </a:ext>
                  </a:extLst>
                </a:gridCol>
                <a:gridCol w="1059848">
                  <a:extLst>
                    <a:ext uri="{9D8B030D-6E8A-4147-A177-3AD203B41FA5}">
                      <a16:colId xmlns:a16="http://schemas.microsoft.com/office/drawing/2014/main" val="4124368438"/>
                    </a:ext>
                  </a:extLst>
                </a:gridCol>
              </a:tblGrid>
              <a:tr h="403462">
                <a:tc>
                  <a:txBody>
                    <a:bodyPr/>
                    <a:lstStyle/>
                    <a:p>
                      <a:pPr>
                        <a:lnSpc>
                          <a:spcPct val="107000"/>
                        </a:lnSpc>
                        <a:spcAft>
                          <a:spcPts val="0"/>
                        </a:spcAft>
                      </a:pPr>
                      <a:r>
                        <a:rPr lang="en-GB" sz="2800" dirty="0" err="1">
                          <a:effectLst/>
                        </a:rPr>
                        <a:t>Workshopok</a:t>
                      </a:r>
                      <a:r>
                        <a:rPr lang="en-GB" sz="2800" dirty="0">
                          <a:effectLst/>
                        </a:rPr>
                        <a:t> – </a:t>
                      </a:r>
                      <a:r>
                        <a:rPr lang="en-GB" sz="2800" dirty="0" err="1">
                          <a:effectLst/>
                        </a:rPr>
                        <a:t>milyen</a:t>
                      </a:r>
                      <a:r>
                        <a:rPr lang="en-GB" sz="2800" dirty="0">
                          <a:effectLst/>
                        </a:rPr>
                        <a:t> </a:t>
                      </a:r>
                      <a:r>
                        <a:rPr lang="en-GB" sz="2800" dirty="0" err="1">
                          <a:effectLst/>
                        </a:rPr>
                        <a:t>workshopban</a:t>
                      </a:r>
                      <a:r>
                        <a:rPr lang="en-GB" sz="2800" dirty="0">
                          <a:effectLst/>
                        </a:rPr>
                        <a:t> </a:t>
                      </a:r>
                      <a:r>
                        <a:rPr lang="en-GB" sz="2800" dirty="0" err="1">
                          <a:effectLst/>
                        </a:rPr>
                        <a:t>venne</a:t>
                      </a:r>
                      <a:r>
                        <a:rPr lang="en-GB" sz="2800" dirty="0">
                          <a:effectLst/>
                        </a:rPr>
                        <a:t> </a:t>
                      </a:r>
                      <a:r>
                        <a:rPr lang="en-GB" sz="2800" dirty="0" err="1">
                          <a:effectLst/>
                        </a:rPr>
                        <a:t>szívesen</a:t>
                      </a:r>
                      <a:r>
                        <a:rPr lang="en-GB" sz="2800" dirty="0">
                          <a:effectLst/>
                        </a:rPr>
                        <a:t> </a:t>
                      </a:r>
                      <a:r>
                        <a:rPr lang="en-GB" sz="2800" dirty="0" err="1">
                          <a:effectLst/>
                        </a:rPr>
                        <a:t>részt</a:t>
                      </a:r>
                      <a:r>
                        <a:rPr lang="en-GB" sz="2800" dirty="0">
                          <a:effectLst/>
                        </a:rPr>
                        <a:t>?</a:t>
                      </a:r>
                      <a:endParaRPr lang="hu-H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800" dirty="0" err="1">
                          <a:effectLst/>
                        </a:rPr>
                        <a:t>Igen</a:t>
                      </a:r>
                      <a:endParaRPr lang="hu-H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800" dirty="0" err="1">
                          <a:effectLst/>
                        </a:rPr>
                        <a:t>Nem</a:t>
                      </a:r>
                      <a:endParaRPr lang="hu-HU"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71933120"/>
                  </a:ext>
                </a:extLst>
              </a:tr>
              <a:tr h="384896">
                <a:tc>
                  <a:txBody>
                    <a:bodyPr/>
                    <a:lstStyle/>
                    <a:p>
                      <a:pPr>
                        <a:lnSpc>
                          <a:spcPct val="107000"/>
                        </a:lnSpc>
                        <a:spcAft>
                          <a:spcPts val="0"/>
                        </a:spcAft>
                      </a:pPr>
                      <a:r>
                        <a:rPr lang="en-GB" sz="2400" dirty="0" err="1">
                          <a:effectLst/>
                        </a:rPr>
                        <a:t>Önéletrajzíró</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805273895"/>
                  </a:ext>
                </a:extLst>
              </a:tr>
              <a:tr h="384896">
                <a:tc>
                  <a:txBody>
                    <a:bodyPr/>
                    <a:lstStyle/>
                    <a:p>
                      <a:pPr>
                        <a:lnSpc>
                          <a:spcPct val="107000"/>
                        </a:lnSpc>
                        <a:spcAft>
                          <a:spcPts val="0"/>
                        </a:spcAft>
                      </a:pPr>
                      <a:r>
                        <a:rPr lang="en-GB" sz="2400" dirty="0" err="1">
                          <a:effectLst/>
                        </a:rPr>
                        <a:t>Állásinterjú</a:t>
                      </a:r>
                      <a:r>
                        <a:rPr lang="en-GB" sz="2400" dirty="0">
                          <a:effectLst/>
                        </a:rPr>
                        <a:t> </a:t>
                      </a:r>
                      <a:r>
                        <a:rPr lang="en-GB" sz="2400" dirty="0" err="1">
                          <a:effectLst/>
                        </a:rPr>
                        <a:t>tréning</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74273391"/>
                  </a:ext>
                </a:extLst>
              </a:tr>
              <a:tr h="384896">
                <a:tc>
                  <a:txBody>
                    <a:bodyPr/>
                    <a:lstStyle/>
                    <a:p>
                      <a:pPr>
                        <a:lnSpc>
                          <a:spcPct val="107000"/>
                        </a:lnSpc>
                        <a:spcAft>
                          <a:spcPts val="0"/>
                        </a:spcAft>
                      </a:pPr>
                      <a:r>
                        <a:rPr lang="en-GB" sz="2400" dirty="0" err="1">
                          <a:effectLst/>
                        </a:rPr>
                        <a:t>Pályatervezés</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962913756"/>
                  </a:ext>
                </a:extLst>
              </a:tr>
              <a:tr h="384896">
                <a:tc>
                  <a:txBody>
                    <a:bodyPr/>
                    <a:lstStyle/>
                    <a:p>
                      <a:pPr>
                        <a:lnSpc>
                          <a:spcPct val="107000"/>
                        </a:lnSpc>
                        <a:spcAft>
                          <a:spcPts val="0"/>
                        </a:spcAft>
                      </a:pPr>
                      <a:r>
                        <a:rPr lang="en-GB" sz="2400" dirty="0" err="1">
                          <a:effectLst/>
                        </a:rPr>
                        <a:t>Általános</a:t>
                      </a:r>
                      <a:r>
                        <a:rPr lang="en-GB" sz="2400" dirty="0">
                          <a:effectLst/>
                        </a:rPr>
                        <a:t>/</a:t>
                      </a:r>
                      <a:r>
                        <a:rPr lang="en-GB" sz="2400" dirty="0" err="1">
                          <a:effectLst/>
                        </a:rPr>
                        <a:t>középiskolai</a:t>
                      </a:r>
                      <a:r>
                        <a:rPr lang="en-GB" sz="2400" dirty="0">
                          <a:effectLst/>
                        </a:rPr>
                        <a:t> </a:t>
                      </a:r>
                      <a:r>
                        <a:rPr lang="en-GB" sz="2400" dirty="0" err="1">
                          <a:effectLst/>
                        </a:rPr>
                        <a:t>végzettség</a:t>
                      </a:r>
                      <a:r>
                        <a:rPr lang="en-GB" sz="2400" dirty="0">
                          <a:effectLst/>
                        </a:rPr>
                        <a:t> </a:t>
                      </a:r>
                      <a:r>
                        <a:rPr lang="en-GB" sz="2400" dirty="0" err="1">
                          <a:effectLst/>
                        </a:rPr>
                        <a:t>megszerzését</a:t>
                      </a:r>
                      <a:r>
                        <a:rPr lang="en-GB" sz="2400" dirty="0">
                          <a:effectLst/>
                        </a:rPr>
                        <a:t> </a:t>
                      </a:r>
                      <a:r>
                        <a:rPr lang="en-GB" sz="2400" dirty="0" err="1">
                          <a:effectLst/>
                        </a:rPr>
                        <a:t>támogató</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5415119"/>
                  </a:ext>
                </a:extLst>
              </a:tr>
              <a:tr h="384896">
                <a:tc>
                  <a:txBody>
                    <a:bodyPr/>
                    <a:lstStyle/>
                    <a:p>
                      <a:pPr>
                        <a:lnSpc>
                          <a:spcPct val="107000"/>
                        </a:lnSpc>
                        <a:spcAft>
                          <a:spcPts val="0"/>
                        </a:spcAft>
                      </a:pPr>
                      <a:r>
                        <a:rPr lang="en-GB" sz="2400" dirty="0" err="1">
                          <a:effectLst/>
                        </a:rPr>
                        <a:t>Számítógép</a:t>
                      </a:r>
                      <a:r>
                        <a:rPr lang="en-GB" sz="2400" dirty="0">
                          <a:effectLst/>
                        </a:rPr>
                        <a:t> </a:t>
                      </a:r>
                      <a:r>
                        <a:rPr lang="en-GB" sz="2400" dirty="0" err="1">
                          <a:effectLst/>
                        </a:rPr>
                        <a:t>kezelés</a:t>
                      </a:r>
                      <a:r>
                        <a:rPr lang="en-GB" sz="2400" dirty="0">
                          <a:effectLst/>
                        </a:rPr>
                        <a:t> </a:t>
                      </a:r>
                      <a:r>
                        <a:rPr lang="en-GB" sz="2400" dirty="0" err="1">
                          <a:effectLst/>
                        </a:rPr>
                        <a:t>alap</a:t>
                      </a:r>
                      <a:r>
                        <a:rPr lang="en-GB" sz="2400" dirty="0">
                          <a:effectLst/>
                        </a:rPr>
                        <a:t> </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84944498"/>
                  </a:ext>
                </a:extLst>
              </a:tr>
              <a:tr h="384896">
                <a:tc>
                  <a:txBody>
                    <a:bodyPr/>
                    <a:lstStyle/>
                    <a:p>
                      <a:pPr>
                        <a:lnSpc>
                          <a:spcPct val="107000"/>
                        </a:lnSpc>
                        <a:spcAft>
                          <a:spcPts val="0"/>
                        </a:spcAft>
                      </a:pPr>
                      <a:r>
                        <a:rPr lang="en-GB" sz="2400" dirty="0" err="1">
                          <a:effectLst/>
                        </a:rPr>
                        <a:t>Számítógép</a:t>
                      </a:r>
                      <a:r>
                        <a:rPr lang="en-GB" sz="2400" dirty="0">
                          <a:effectLst/>
                        </a:rPr>
                        <a:t> </a:t>
                      </a:r>
                      <a:r>
                        <a:rPr lang="en-GB" sz="2400" dirty="0" err="1">
                          <a:effectLst/>
                        </a:rPr>
                        <a:t>kezelés</a:t>
                      </a:r>
                      <a:r>
                        <a:rPr lang="en-GB" sz="2400" dirty="0">
                          <a:effectLst/>
                        </a:rPr>
                        <a:t> </a:t>
                      </a:r>
                      <a:r>
                        <a:rPr lang="en-GB" sz="2400" dirty="0" err="1">
                          <a:effectLst/>
                        </a:rPr>
                        <a:t>haladó</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17688971"/>
                  </a:ext>
                </a:extLst>
              </a:tr>
              <a:tr h="384896">
                <a:tc>
                  <a:txBody>
                    <a:bodyPr/>
                    <a:lstStyle/>
                    <a:p>
                      <a:pPr>
                        <a:lnSpc>
                          <a:spcPct val="107000"/>
                        </a:lnSpc>
                        <a:spcAft>
                          <a:spcPts val="0"/>
                        </a:spcAft>
                      </a:pPr>
                      <a:r>
                        <a:rPr lang="en-GB" sz="2400" dirty="0" err="1">
                          <a:effectLst/>
                        </a:rPr>
                        <a:t>Saját</a:t>
                      </a:r>
                      <a:r>
                        <a:rPr lang="en-GB" sz="2400" dirty="0">
                          <a:effectLst/>
                        </a:rPr>
                        <a:t> </a:t>
                      </a:r>
                      <a:r>
                        <a:rPr lang="en-GB" sz="2400" dirty="0" err="1">
                          <a:effectLst/>
                        </a:rPr>
                        <a:t>vállalkozás</a:t>
                      </a:r>
                      <a:r>
                        <a:rPr lang="en-GB" sz="2400" dirty="0">
                          <a:effectLst/>
                        </a:rPr>
                        <a:t> </a:t>
                      </a:r>
                      <a:r>
                        <a:rPr lang="en-GB" sz="2400" dirty="0" err="1">
                          <a:effectLst/>
                        </a:rPr>
                        <a:t>indítása</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93957291"/>
                  </a:ext>
                </a:extLst>
              </a:tr>
              <a:tr h="384896">
                <a:tc>
                  <a:txBody>
                    <a:bodyPr/>
                    <a:lstStyle/>
                    <a:p>
                      <a:pPr>
                        <a:lnSpc>
                          <a:spcPct val="107000"/>
                        </a:lnSpc>
                        <a:spcAft>
                          <a:spcPts val="0"/>
                        </a:spcAft>
                      </a:pPr>
                      <a:r>
                        <a:rPr lang="en-GB" sz="2400" dirty="0" err="1">
                          <a:effectLst/>
                        </a:rPr>
                        <a:t>Munkanélküli</a:t>
                      </a:r>
                      <a:r>
                        <a:rPr lang="en-GB" sz="2400" dirty="0">
                          <a:effectLst/>
                        </a:rPr>
                        <a:t> </a:t>
                      </a:r>
                      <a:r>
                        <a:rPr lang="en-GB" sz="2400" dirty="0" err="1">
                          <a:effectLst/>
                        </a:rPr>
                        <a:t>ellátással</a:t>
                      </a:r>
                      <a:r>
                        <a:rPr lang="en-GB" sz="2400" dirty="0">
                          <a:effectLst/>
                        </a:rPr>
                        <a:t> </a:t>
                      </a:r>
                      <a:r>
                        <a:rPr lang="en-GB" sz="2400" dirty="0" err="1">
                          <a:effectLst/>
                        </a:rPr>
                        <a:t>kapcsolatos</a:t>
                      </a:r>
                      <a:r>
                        <a:rPr lang="en-GB" sz="2400" dirty="0">
                          <a:effectLst/>
                        </a:rPr>
                        <a:t> </a:t>
                      </a:r>
                      <a:r>
                        <a:rPr lang="en-GB" sz="2400" dirty="0" err="1">
                          <a:effectLst/>
                        </a:rPr>
                        <a:t>információk</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50039968"/>
                  </a:ext>
                </a:extLst>
              </a:tr>
              <a:tr h="384896">
                <a:tc>
                  <a:txBody>
                    <a:bodyPr/>
                    <a:lstStyle/>
                    <a:p>
                      <a:pPr>
                        <a:lnSpc>
                          <a:spcPct val="107000"/>
                        </a:lnSpc>
                        <a:spcAft>
                          <a:spcPts val="0"/>
                        </a:spcAft>
                      </a:pPr>
                      <a:r>
                        <a:rPr lang="en-GB" sz="2400" dirty="0" err="1">
                          <a:effectLst/>
                        </a:rPr>
                        <a:t>Stressszkezelés</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639281956"/>
                  </a:ext>
                </a:extLst>
              </a:tr>
              <a:tr h="384896">
                <a:tc>
                  <a:txBody>
                    <a:bodyPr/>
                    <a:lstStyle/>
                    <a:p>
                      <a:pPr>
                        <a:lnSpc>
                          <a:spcPct val="107000"/>
                        </a:lnSpc>
                        <a:spcAft>
                          <a:spcPts val="0"/>
                        </a:spcAft>
                      </a:pPr>
                      <a:r>
                        <a:rPr lang="en-GB" sz="2400" dirty="0" err="1">
                          <a:effectLst/>
                        </a:rPr>
                        <a:t>Családtanácsadás</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119465255"/>
                  </a:ext>
                </a:extLst>
              </a:tr>
              <a:tr h="384896">
                <a:tc>
                  <a:txBody>
                    <a:bodyPr/>
                    <a:lstStyle/>
                    <a:p>
                      <a:pPr>
                        <a:lnSpc>
                          <a:spcPct val="107000"/>
                        </a:lnSpc>
                        <a:spcAft>
                          <a:spcPts val="0"/>
                        </a:spcAft>
                      </a:pPr>
                      <a:r>
                        <a:rPr lang="en-GB" sz="2400" dirty="0" err="1">
                          <a:effectLst/>
                        </a:rPr>
                        <a:t>Egyebek</a:t>
                      </a:r>
                      <a:r>
                        <a:rPr lang="en-GB" sz="2400" dirty="0">
                          <a:effectLst/>
                        </a:rPr>
                        <a:t>, pl. </a:t>
                      </a:r>
                      <a:r>
                        <a:rPr lang="en-GB" sz="2400" dirty="0" err="1">
                          <a:effectLst/>
                        </a:rPr>
                        <a:t>nyugdíjazással</a:t>
                      </a:r>
                      <a:r>
                        <a:rPr lang="en-GB" sz="2400" dirty="0">
                          <a:effectLst/>
                        </a:rPr>
                        <a:t> </a:t>
                      </a:r>
                      <a:r>
                        <a:rPr lang="en-GB" sz="2400" dirty="0" err="1">
                          <a:effectLst/>
                        </a:rPr>
                        <a:t>kapcsolatos</a:t>
                      </a:r>
                      <a:r>
                        <a:rPr lang="en-GB" sz="2400" dirty="0">
                          <a:effectLst/>
                        </a:rPr>
                        <a:t> </a:t>
                      </a:r>
                      <a:r>
                        <a:rPr lang="en-GB" sz="2400" dirty="0" err="1">
                          <a:effectLst/>
                        </a:rPr>
                        <a:t>ismeretek</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a:effectLst/>
                        </a:rPr>
                        <a:t> </a:t>
                      </a:r>
                      <a:endParaRPr lang="hu-HU" sz="2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94566933"/>
                  </a:ext>
                </a:extLst>
              </a:tr>
              <a:tr h="384896">
                <a:tc>
                  <a:txBody>
                    <a:bodyPr/>
                    <a:lstStyle/>
                    <a:p>
                      <a:pPr>
                        <a:lnSpc>
                          <a:spcPct val="107000"/>
                        </a:lnSpc>
                        <a:spcAft>
                          <a:spcPts val="0"/>
                        </a:spcAft>
                      </a:pPr>
                      <a:r>
                        <a:rPr lang="en-GB" sz="2400" dirty="0" err="1">
                          <a:effectLst/>
                        </a:rPr>
                        <a:t>Egyéb</a:t>
                      </a:r>
                      <a:r>
                        <a:rPr lang="en-GB" sz="2400" dirty="0">
                          <a:effectLst/>
                        </a:rPr>
                        <a:t> </a:t>
                      </a:r>
                      <a:r>
                        <a:rPr lang="en-GB" sz="2400" dirty="0" err="1" smtClean="0">
                          <a:effectLst/>
                        </a:rPr>
                        <a:t>javaslatok</a:t>
                      </a:r>
                      <a:r>
                        <a:rPr lang="hu-HU" sz="2400" dirty="0" smtClean="0">
                          <a:effectLst/>
                        </a:rPr>
                        <a:t>:</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rPr>
                        <a:t> </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2400" dirty="0">
                          <a:effectLst/>
                        </a:rPr>
                        <a:t> </a:t>
                      </a:r>
                      <a:endParaRPr lang="hu-HU"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69220749"/>
                  </a:ext>
                </a:extLst>
              </a:tr>
            </a:tbl>
          </a:graphicData>
        </a:graphic>
      </p:graphicFrame>
      <p:sp>
        <p:nvSpPr>
          <p:cNvPr id="8" name="Lefelé nyíl 7"/>
          <p:cNvSpPr/>
          <p:nvPr/>
        </p:nvSpPr>
        <p:spPr>
          <a:xfrm>
            <a:off x="4247535" y="790240"/>
            <a:ext cx="484632" cy="867515"/>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9" name="Lefelé nyíl 8"/>
          <p:cNvSpPr/>
          <p:nvPr/>
        </p:nvSpPr>
        <p:spPr>
          <a:xfrm>
            <a:off x="5824187" y="803507"/>
            <a:ext cx="484632" cy="85424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6369049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938992"/>
          </a:xfrm>
          <a:prstGeom prst="rect">
            <a:avLst/>
          </a:prstGeom>
          <a:solidFill>
            <a:schemeClr val="accent4"/>
          </a:solidFill>
        </p:spPr>
        <p:txBody>
          <a:bodyPr wrap="square" rtlCol="0">
            <a:spAutoFit/>
          </a:bodyPr>
          <a:lstStyle/>
          <a:p>
            <a:pPr algn="ctr"/>
            <a:r>
              <a:rPr lang="hu-HU" sz="6000" b="1" dirty="0" smtClean="0"/>
              <a:t>A VÁLTOZÁSSAL VALÓ MEGKÜZDÉS A DOLGOZÓ RÉSZÉRŐL</a:t>
            </a:r>
            <a:endParaRPr lang="hu-HU" sz="6000" b="1" dirty="0"/>
          </a:p>
        </p:txBody>
      </p:sp>
    </p:spTree>
    <p:extLst>
      <p:ext uri="{BB962C8B-B14F-4D97-AF65-F5344CB8AC3E}">
        <p14:creationId xmlns:p14="http://schemas.microsoft.com/office/powerpoint/2010/main" val="16394703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6">
              <a:lumMod val="20000"/>
              <a:lumOff val="80000"/>
            </a:schemeClr>
          </a:solidFill>
        </p:spPr>
        <p:txBody>
          <a:bodyPr/>
          <a:lstStyle/>
          <a:p>
            <a:r>
              <a:rPr lang="hu-HU" dirty="0" smtClean="0">
                <a:latin typeface="+mn-lt"/>
              </a:rPr>
              <a:t>BEVEZETÉS</a:t>
            </a:r>
            <a:endParaRPr lang="hu-HU" dirty="0">
              <a:latin typeface="+mn-lt"/>
            </a:endParaRPr>
          </a:p>
        </p:txBody>
      </p:sp>
      <p:sp>
        <p:nvSpPr>
          <p:cNvPr id="3" name="Tartalom helye 2"/>
          <p:cNvSpPr>
            <a:spLocks noGrp="1"/>
          </p:cNvSpPr>
          <p:nvPr>
            <p:ph idx="1"/>
          </p:nvPr>
        </p:nvSpPr>
        <p:spPr>
          <a:solidFill>
            <a:schemeClr val="accent4">
              <a:lumMod val="20000"/>
              <a:lumOff val="80000"/>
            </a:schemeClr>
          </a:solidFill>
          <a:ln>
            <a:solidFill>
              <a:srgbClr val="FFC000"/>
            </a:solidFill>
          </a:ln>
        </p:spPr>
        <p:txBody>
          <a:bodyPr>
            <a:normAutofit fontScale="92500" lnSpcReduction="20000"/>
          </a:bodyPr>
          <a:lstStyle/>
          <a:p>
            <a:r>
              <a:rPr lang="en-GB" dirty="0"/>
              <a:t>A </a:t>
            </a:r>
            <a:r>
              <a:rPr lang="en-GB" dirty="0" err="1"/>
              <a:t>változásmenedzsment</a:t>
            </a:r>
            <a:r>
              <a:rPr lang="en-GB" dirty="0"/>
              <a:t> </a:t>
            </a:r>
            <a:r>
              <a:rPr lang="en-GB" dirty="0" err="1"/>
              <a:t>témaköre</a:t>
            </a:r>
            <a:r>
              <a:rPr lang="en-GB" dirty="0"/>
              <a:t> a KKV-k </a:t>
            </a:r>
            <a:r>
              <a:rPr lang="en-GB" dirty="0" err="1"/>
              <a:t>esetében</a:t>
            </a:r>
            <a:r>
              <a:rPr lang="en-GB" dirty="0"/>
              <a:t> is </a:t>
            </a:r>
            <a:r>
              <a:rPr lang="en-GB" dirty="0" err="1"/>
              <a:t>egyre</a:t>
            </a:r>
            <a:r>
              <a:rPr lang="en-GB" dirty="0"/>
              <a:t> </a:t>
            </a:r>
            <a:r>
              <a:rPr lang="en-GB" dirty="0" err="1"/>
              <a:t>népszerűbb</a:t>
            </a:r>
            <a:r>
              <a:rPr lang="en-GB" dirty="0"/>
              <a:t> </a:t>
            </a:r>
            <a:r>
              <a:rPr lang="en-GB" dirty="0" err="1"/>
              <a:t>témává</a:t>
            </a:r>
            <a:r>
              <a:rPr lang="en-GB" dirty="0"/>
              <a:t> </a:t>
            </a:r>
            <a:r>
              <a:rPr lang="en-GB" dirty="0" err="1" smtClean="0"/>
              <a:t>válik</a:t>
            </a:r>
            <a:r>
              <a:rPr lang="hu-HU" dirty="0" smtClean="0"/>
              <a:t>.</a:t>
            </a:r>
            <a:r>
              <a:rPr lang="en-GB" dirty="0"/>
              <a:t> Ha </a:t>
            </a:r>
            <a:r>
              <a:rPr lang="en-GB" dirty="0" err="1"/>
              <a:t>egy</a:t>
            </a:r>
            <a:r>
              <a:rPr lang="en-GB" dirty="0"/>
              <a:t> </a:t>
            </a:r>
            <a:r>
              <a:rPr lang="en-GB" dirty="0" err="1"/>
              <a:t>vállalat</a:t>
            </a:r>
            <a:r>
              <a:rPr lang="en-GB" dirty="0"/>
              <a:t> </a:t>
            </a:r>
            <a:r>
              <a:rPr lang="en-GB" dirty="0" err="1"/>
              <a:t>képtelen</a:t>
            </a:r>
            <a:r>
              <a:rPr lang="en-GB" dirty="0"/>
              <a:t> </a:t>
            </a:r>
            <a:r>
              <a:rPr lang="en-GB" dirty="0" err="1"/>
              <a:t>végrehajtani</a:t>
            </a:r>
            <a:r>
              <a:rPr lang="en-GB" dirty="0"/>
              <a:t> a </a:t>
            </a:r>
            <a:r>
              <a:rPr lang="en-GB" dirty="0" err="1"/>
              <a:t>változásokat</a:t>
            </a:r>
            <a:r>
              <a:rPr lang="en-GB" dirty="0"/>
              <a:t>, </a:t>
            </a:r>
            <a:r>
              <a:rPr lang="en-GB" dirty="0" err="1"/>
              <a:t>nem</a:t>
            </a:r>
            <a:r>
              <a:rPr lang="en-GB" dirty="0"/>
              <a:t> </a:t>
            </a:r>
            <a:r>
              <a:rPr lang="en-GB" dirty="0" err="1"/>
              <a:t>lesz</a:t>
            </a:r>
            <a:r>
              <a:rPr lang="en-GB" dirty="0"/>
              <a:t> </a:t>
            </a:r>
            <a:r>
              <a:rPr lang="en-GB" dirty="0" err="1"/>
              <a:t>képes</a:t>
            </a:r>
            <a:r>
              <a:rPr lang="en-GB" dirty="0"/>
              <a:t> </a:t>
            </a:r>
            <a:r>
              <a:rPr lang="en-GB" dirty="0" err="1"/>
              <a:t>megfelelő</a:t>
            </a:r>
            <a:r>
              <a:rPr lang="en-GB" dirty="0"/>
              <a:t> </a:t>
            </a:r>
            <a:r>
              <a:rPr lang="en-GB" dirty="0" err="1"/>
              <a:t>ütemben</a:t>
            </a:r>
            <a:r>
              <a:rPr lang="en-GB" dirty="0"/>
              <a:t> </a:t>
            </a:r>
            <a:r>
              <a:rPr lang="en-GB" dirty="0" err="1"/>
              <a:t>innoválni</a:t>
            </a:r>
            <a:r>
              <a:rPr lang="en-GB" dirty="0"/>
              <a:t> </a:t>
            </a:r>
            <a:r>
              <a:rPr lang="en-GB" dirty="0" err="1"/>
              <a:t>és</a:t>
            </a:r>
            <a:r>
              <a:rPr lang="en-GB" dirty="0"/>
              <a:t> </a:t>
            </a:r>
            <a:r>
              <a:rPr lang="en-GB" dirty="0" err="1" smtClean="0"/>
              <a:t>alkalmazkodni</a:t>
            </a:r>
            <a:r>
              <a:rPr lang="hu-HU" dirty="0" smtClean="0"/>
              <a:t>.</a:t>
            </a:r>
            <a:r>
              <a:rPr lang="en-GB" dirty="0"/>
              <a:t> Ha </a:t>
            </a:r>
            <a:r>
              <a:rPr lang="en-GB" dirty="0" err="1"/>
              <a:t>egy</a:t>
            </a:r>
            <a:r>
              <a:rPr lang="en-GB" dirty="0"/>
              <a:t> </a:t>
            </a:r>
            <a:r>
              <a:rPr lang="en-GB" dirty="0" err="1"/>
              <a:t>vállalkozás</a:t>
            </a:r>
            <a:r>
              <a:rPr lang="en-GB" dirty="0"/>
              <a:t> </a:t>
            </a:r>
            <a:r>
              <a:rPr lang="en-GB" dirty="0" err="1"/>
              <a:t>nem</a:t>
            </a:r>
            <a:r>
              <a:rPr lang="en-GB" dirty="0"/>
              <a:t> </a:t>
            </a:r>
            <a:r>
              <a:rPr lang="en-GB" dirty="0" err="1"/>
              <a:t>alkalmazkodik</a:t>
            </a:r>
            <a:r>
              <a:rPr lang="en-GB" dirty="0"/>
              <a:t> a </a:t>
            </a:r>
            <a:r>
              <a:rPr lang="en-GB" dirty="0" err="1"/>
              <a:t>piaci</a:t>
            </a:r>
            <a:r>
              <a:rPr lang="en-GB" dirty="0"/>
              <a:t> </a:t>
            </a:r>
            <a:r>
              <a:rPr lang="en-GB" dirty="0" err="1"/>
              <a:t>folyamatokhoz</a:t>
            </a:r>
            <a:r>
              <a:rPr lang="en-GB" dirty="0"/>
              <a:t> </a:t>
            </a:r>
            <a:r>
              <a:rPr lang="en-GB" dirty="0" err="1"/>
              <a:t>és</a:t>
            </a:r>
            <a:r>
              <a:rPr lang="en-GB" dirty="0"/>
              <a:t> </a:t>
            </a:r>
            <a:r>
              <a:rPr lang="en-GB" dirty="0" err="1"/>
              <a:t>az</a:t>
            </a:r>
            <a:r>
              <a:rPr lang="en-GB" dirty="0"/>
              <a:t> </a:t>
            </a:r>
            <a:r>
              <a:rPr lang="en-GB" dirty="0" err="1"/>
              <a:t>új</a:t>
            </a:r>
            <a:r>
              <a:rPr lang="en-GB" dirty="0"/>
              <a:t> </a:t>
            </a:r>
            <a:r>
              <a:rPr lang="en-GB" dirty="0" err="1"/>
              <a:t>technológiákhoz</a:t>
            </a:r>
            <a:r>
              <a:rPr lang="en-GB" dirty="0"/>
              <a:t>, </a:t>
            </a:r>
            <a:r>
              <a:rPr lang="en-GB" dirty="0" err="1"/>
              <a:t>függetlenül</a:t>
            </a:r>
            <a:r>
              <a:rPr lang="en-GB" dirty="0"/>
              <a:t> </a:t>
            </a:r>
            <a:r>
              <a:rPr lang="en-GB" dirty="0" err="1"/>
              <a:t>attól</a:t>
            </a:r>
            <a:r>
              <a:rPr lang="en-GB" dirty="0"/>
              <a:t>, </a:t>
            </a:r>
            <a:r>
              <a:rPr lang="en-GB" dirty="0" err="1"/>
              <a:t>hogy</a:t>
            </a:r>
            <a:r>
              <a:rPr lang="en-GB" dirty="0"/>
              <a:t> </a:t>
            </a:r>
            <a:r>
              <a:rPr lang="en-GB" dirty="0" smtClean="0"/>
              <a:t>KKV</a:t>
            </a:r>
            <a:r>
              <a:rPr lang="hu-HU" dirty="0" smtClean="0"/>
              <a:t>,</a:t>
            </a:r>
            <a:r>
              <a:rPr lang="en-GB" dirty="0" smtClean="0"/>
              <a:t> </a:t>
            </a:r>
            <a:r>
              <a:rPr lang="en-GB" dirty="0" err="1"/>
              <a:t>vagy</a:t>
            </a:r>
            <a:r>
              <a:rPr lang="en-GB" dirty="0"/>
              <a:t> </a:t>
            </a:r>
            <a:r>
              <a:rPr lang="en-GB" dirty="0" err="1"/>
              <a:t>nagyvállalat</a:t>
            </a:r>
            <a:r>
              <a:rPr lang="en-GB" dirty="0"/>
              <a:t>, </a:t>
            </a:r>
            <a:r>
              <a:rPr lang="en-GB" dirty="0" err="1" smtClean="0"/>
              <a:t>megbukik</a:t>
            </a:r>
            <a:r>
              <a:rPr lang="en-GB" dirty="0"/>
              <a:t>. A </a:t>
            </a:r>
            <a:r>
              <a:rPr lang="en-GB" dirty="0" err="1"/>
              <a:t>technológiai</a:t>
            </a:r>
            <a:r>
              <a:rPr lang="en-GB" dirty="0"/>
              <a:t> </a:t>
            </a:r>
            <a:r>
              <a:rPr lang="en-GB" dirty="0" err="1"/>
              <a:t>változások</a:t>
            </a:r>
            <a:r>
              <a:rPr lang="en-GB" dirty="0"/>
              <a:t> </a:t>
            </a:r>
            <a:r>
              <a:rPr lang="en-GB" dirty="0" err="1"/>
              <a:t>nagyon</a:t>
            </a:r>
            <a:r>
              <a:rPr lang="en-GB" dirty="0"/>
              <a:t> </a:t>
            </a:r>
            <a:r>
              <a:rPr lang="en-GB" dirty="0" err="1"/>
              <a:t>gyorsan</a:t>
            </a:r>
            <a:r>
              <a:rPr lang="en-GB" dirty="0"/>
              <a:t> </a:t>
            </a:r>
            <a:r>
              <a:rPr lang="en-GB" dirty="0" err="1"/>
              <a:t>bekövetkezhetnek</a:t>
            </a:r>
            <a:r>
              <a:rPr lang="en-GB" dirty="0"/>
              <a:t>, </a:t>
            </a:r>
            <a:r>
              <a:rPr lang="en-GB" dirty="0" err="1"/>
              <a:t>kihatással</a:t>
            </a:r>
            <a:r>
              <a:rPr lang="en-GB" dirty="0"/>
              <a:t> </a:t>
            </a:r>
            <a:r>
              <a:rPr lang="en-GB" dirty="0" err="1"/>
              <a:t>lehetnek</a:t>
            </a:r>
            <a:r>
              <a:rPr lang="en-GB" dirty="0"/>
              <a:t> a </a:t>
            </a:r>
            <a:r>
              <a:rPr lang="en-GB" dirty="0" err="1"/>
              <a:t>munkafolyamatokra</a:t>
            </a:r>
            <a:r>
              <a:rPr lang="en-GB" dirty="0"/>
              <a:t>, </a:t>
            </a:r>
            <a:r>
              <a:rPr lang="en-GB" dirty="0" err="1"/>
              <a:t>az</a:t>
            </a:r>
            <a:r>
              <a:rPr lang="en-GB" dirty="0"/>
              <a:t> </a:t>
            </a:r>
            <a:r>
              <a:rPr lang="en-GB" dirty="0" err="1"/>
              <a:t>emberek</a:t>
            </a:r>
            <a:r>
              <a:rPr lang="en-GB" dirty="0"/>
              <a:t> </a:t>
            </a:r>
            <a:r>
              <a:rPr lang="en-GB" dirty="0" err="1"/>
              <a:t>közötti</a:t>
            </a:r>
            <a:r>
              <a:rPr lang="en-GB" dirty="0"/>
              <a:t> </a:t>
            </a:r>
            <a:r>
              <a:rPr lang="en-GB" dirty="0" err="1"/>
              <a:t>interakciókra</a:t>
            </a:r>
            <a:r>
              <a:rPr lang="en-GB" dirty="0"/>
              <a:t>, </a:t>
            </a:r>
            <a:r>
              <a:rPr lang="en-GB" dirty="0" err="1"/>
              <a:t>sőt</a:t>
            </a:r>
            <a:r>
              <a:rPr lang="en-GB" dirty="0"/>
              <a:t>, </a:t>
            </a:r>
            <a:r>
              <a:rPr lang="en-GB" dirty="0" err="1"/>
              <a:t>akár</a:t>
            </a:r>
            <a:r>
              <a:rPr lang="en-GB" dirty="0"/>
              <a:t> a </a:t>
            </a:r>
            <a:r>
              <a:rPr lang="en-GB" dirty="0" err="1"/>
              <a:t>vállalkozás</a:t>
            </a:r>
            <a:r>
              <a:rPr lang="en-GB" dirty="0"/>
              <a:t> </a:t>
            </a:r>
            <a:r>
              <a:rPr lang="en-GB" dirty="0" err="1"/>
              <a:t>alapvető</a:t>
            </a:r>
            <a:r>
              <a:rPr lang="en-GB" dirty="0"/>
              <a:t> </a:t>
            </a:r>
            <a:r>
              <a:rPr lang="en-GB" dirty="0" err="1"/>
              <a:t>tevékenységeire</a:t>
            </a:r>
            <a:r>
              <a:rPr lang="en-GB" dirty="0"/>
              <a:t> is. </a:t>
            </a:r>
            <a:endParaRPr lang="hu-HU" dirty="0" smtClean="0"/>
          </a:p>
          <a:p>
            <a:r>
              <a:rPr lang="en-GB" dirty="0" err="1" smtClean="0"/>
              <a:t>Míg</a:t>
            </a:r>
            <a:r>
              <a:rPr lang="en-GB" dirty="0" smtClean="0"/>
              <a:t> </a:t>
            </a:r>
            <a:r>
              <a:rPr lang="en-GB" dirty="0"/>
              <a:t>a </a:t>
            </a:r>
            <a:r>
              <a:rPr lang="en-GB" dirty="0" err="1"/>
              <a:t>technológiai</a:t>
            </a:r>
            <a:r>
              <a:rPr lang="en-GB" dirty="0"/>
              <a:t> </a:t>
            </a:r>
            <a:r>
              <a:rPr lang="en-GB" dirty="0" err="1"/>
              <a:t>és</a:t>
            </a:r>
            <a:r>
              <a:rPr lang="en-GB" dirty="0"/>
              <a:t> a </a:t>
            </a:r>
            <a:r>
              <a:rPr lang="en-GB" dirty="0" err="1"/>
              <a:t>piaci</a:t>
            </a:r>
            <a:r>
              <a:rPr lang="en-GB" dirty="0"/>
              <a:t> </a:t>
            </a:r>
            <a:r>
              <a:rPr lang="en-GB" dirty="0" err="1"/>
              <a:t>kihívásokra</a:t>
            </a:r>
            <a:r>
              <a:rPr lang="en-GB" dirty="0"/>
              <a:t> </a:t>
            </a:r>
            <a:r>
              <a:rPr lang="en-GB" dirty="0" err="1"/>
              <a:t>fel</a:t>
            </a:r>
            <a:r>
              <a:rPr lang="en-GB" dirty="0"/>
              <a:t> </a:t>
            </a:r>
            <a:r>
              <a:rPr lang="en-GB" dirty="0" err="1"/>
              <a:t>lehet</a:t>
            </a:r>
            <a:r>
              <a:rPr lang="en-GB" dirty="0"/>
              <a:t> </a:t>
            </a:r>
            <a:r>
              <a:rPr lang="en-GB" dirty="0" err="1"/>
              <a:t>készülni</a:t>
            </a:r>
            <a:r>
              <a:rPr lang="en-GB" dirty="0"/>
              <a:t>, </a:t>
            </a:r>
            <a:r>
              <a:rPr lang="en-GB" dirty="0" err="1"/>
              <a:t>vannak</a:t>
            </a:r>
            <a:r>
              <a:rPr lang="en-GB" dirty="0"/>
              <a:t> </a:t>
            </a:r>
            <a:r>
              <a:rPr lang="en-GB" dirty="0" err="1"/>
              <a:t>olyan</a:t>
            </a:r>
            <a:r>
              <a:rPr lang="en-GB" dirty="0"/>
              <a:t>, </a:t>
            </a:r>
            <a:r>
              <a:rPr lang="en-GB" dirty="0" err="1"/>
              <a:t>hirtelen</a:t>
            </a:r>
            <a:r>
              <a:rPr lang="en-GB" dirty="0"/>
              <a:t> </a:t>
            </a:r>
            <a:r>
              <a:rPr lang="en-GB" dirty="0" err="1"/>
              <a:t>bekövetkező</a:t>
            </a:r>
            <a:r>
              <a:rPr lang="en-GB" dirty="0"/>
              <a:t> </a:t>
            </a:r>
            <a:r>
              <a:rPr lang="en-GB" dirty="0" err="1"/>
              <a:t>változások</a:t>
            </a:r>
            <a:r>
              <a:rPr lang="en-GB" dirty="0"/>
              <a:t>, </a:t>
            </a:r>
            <a:r>
              <a:rPr lang="en-GB" dirty="0" err="1"/>
              <a:t>amelyekre</a:t>
            </a:r>
            <a:r>
              <a:rPr lang="en-GB" dirty="0"/>
              <a:t> </a:t>
            </a:r>
            <a:r>
              <a:rPr lang="en-GB" dirty="0" err="1"/>
              <a:t>nem</a:t>
            </a:r>
            <a:r>
              <a:rPr lang="en-GB" dirty="0"/>
              <a:t>. </a:t>
            </a:r>
            <a:r>
              <a:rPr lang="en-GB" dirty="0" err="1"/>
              <a:t>Ilyen</a:t>
            </a:r>
            <a:r>
              <a:rPr lang="en-GB" dirty="0"/>
              <a:t> volt pl. COVID-19 </a:t>
            </a:r>
            <a:r>
              <a:rPr lang="en-GB" dirty="0" err="1"/>
              <a:t>pandémia</a:t>
            </a:r>
            <a:r>
              <a:rPr lang="en-GB" dirty="0"/>
              <a:t> </a:t>
            </a:r>
            <a:r>
              <a:rPr lang="en-GB" dirty="0" err="1"/>
              <a:t>okozta</a:t>
            </a:r>
            <a:r>
              <a:rPr lang="en-GB" dirty="0"/>
              <a:t> </a:t>
            </a:r>
            <a:r>
              <a:rPr lang="en-GB" dirty="0" err="1"/>
              <a:t>válság</a:t>
            </a:r>
            <a:r>
              <a:rPr lang="en-GB" dirty="0"/>
              <a:t>, </a:t>
            </a:r>
            <a:r>
              <a:rPr lang="en-GB" dirty="0" err="1"/>
              <a:t>vagy</a:t>
            </a:r>
            <a:r>
              <a:rPr lang="en-GB" dirty="0"/>
              <a:t> </a:t>
            </a:r>
            <a:r>
              <a:rPr lang="en-GB" dirty="0" err="1"/>
              <a:t>hasonló</a:t>
            </a:r>
            <a:r>
              <a:rPr lang="en-GB" dirty="0"/>
              <a:t> a </a:t>
            </a:r>
            <a:r>
              <a:rPr lang="en-GB" dirty="0" err="1"/>
              <a:t>jelenlegi</a:t>
            </a:r>
            <a:r>
              <a:rPr lang="en-GB" dirty="0"/>
              <a:t> </a:t>
            </a:r>
            <a:r>
              <a:rPr lang="en-GB" dirty="0" err="1"/>
              <a:t>energiaválság</a:t>
            </a:r>
            <a:r>
              <a:rPr lang="en-GB" dirty="0"/>
              <a:t>, </a:t>
            </a:r>
            <a:r>
              <a:rPr lang="en-GB" dirty="0" err="1"/>
              <a:t>Magyarországon</a:t>
            </a:r>
            <a:r>
              <a:rPr lang="en-GB" dirty="0"/>
              <a:t> a </a:t>
            </a:r>
            <a:r>
              <a:rPr lang="en-GB" dirty="0" err="1"/>
              <a:t>fizetőeszköz</a:t>
            </a:r>
            <a:r>
              <a:rPr lang="en-GB" dirty="0"/>
              <a:t> </a:t>
            </a:r>
            <a:r>
              <a:rPr lang="en-GB" dirty="0" err="1"/>
              <a:t>robbanásszerű</a:t>
            </a:r>
            <a:r>
              <a:rPr lang="en-GB" dirty="0"/>
              <a:t> </a:t>
            </a:r>
            <a:r>
              <a:rPr lang="en-GB" dirty="0" err="1"/>
              <a:t>leértékelődése</a:t>
            </a:r>
            <a:r>
              <a:rPr lang="en-GB" dirty="0"/>
              <a:t>, </a:t>
            </a:r>
            <a:r>
              <a:rPr lang="en-GB" dirty="0" err="1"/>
              <a:t>az</a:t>
            </a:r>
            <a:r>
              <a:rPr lang="en-GB" dirty="0"/>
              <a:t> </a:t>
            </a:r>
            <a:r>
              <a:rPr lang="en-GB" dirty="0" err="1"/>
              <a:t>infláció</a:t>
            </a:r>
            <a:r>
              <a:rPr lang="en-GB" dirty="0"/>
              <a:t> </a:t>
            </a:r>
            <a:r>
              <a:rPr lang="en-GB" dirty="0" err="1"/>
              <a:t>és</a:t>
            </a:r>
            <a:r>
              <a:rPr lang="en-GB" dirty="0"/>
              <a:t> </a:t>
            </a:r>
            <a:r>
              <a:rPr lang="en-GB" dirty="0" err="1"/>
              <a:t>az</a:t>
            </a:r>
            <a:r>
              <a:rPr lang="en-GB" dirty="0"/>
              <a:t> </a:t>
            </a:r>
            <a:r>
              <a:rPr lang="en-GB" dirty="0" err="1"/>
              <a:t>ezzel</a:t>
            </a:r>
            <a:r>
              <a:rPr lang="en-GB" dirty="0"/>
              <a:t> </a:t>
            </a:r>
            <a:r>
              <a:rPr lang="en-GB" dirty="0" err="1"/>
              <a:t>összefüggő</a:t>
            </a:r>
            <a:r>
              <a:rPr lang="en-GB" dirty="0"/>
              <a:t> </a:t>
            </a:r>
            <a:r>
              <a:rPr lang="en-GB" dirty="0" err="1"/>
              <a:t>belső</a:t>
            </a:r>
            <a:r>
              <a:rPr lang="en-GB" dirty="0"/>
              <a:t> </a:t>
            </a:r>
            <a:r>
              <a:rPr lang="en-GB" dirty="0" err="1"/>
              <a:t>piaci</a:t>
            </a:r>
            <a:r>
              <a:rPr lang="en-GB" dirty="0"/>
              <a:t> </a:t>
            </a:r>
            <a:r>
              <a:rPr lang="en-GB" dirty="0" err="1"/>
              <a:t>változások</a:t>
            </a:r>
            <a:r>
              <a:rPr lang="en-GB" dirty="0"/>
              <a:t>. </a:t>
            </a:r>
            <a:endParaRPr lang="hu-HU" dirty="0" smtClean="0"/>
          </a:p>
          <a:p>
            <a:r>
              <a:rPr lang="hu-HU" dirty="0" smtClean="0"/>
              <a:t>A</a:t>
            </a:r>
            <a:r>
              <a:rPr lang="en-GB" dirty="0" smtClean="0"/>
              <a:t> </a:t>
            </a:r>
            <a:r>
              <a:rPr lang="en-GB" dirty="0" err="1"/>
              <a:t>hatékony</a:t>
            </a:r>
            <a:r>
              <a:rPr lang="en-GB" dirty="0"/>
              <a:t> </a:t>
            </a:r>
            <a:r>
              <a:rPr lang="en-GB" dirty="0" err="1"/>
              <a:t>változásmenedzsment</a:t>
            </a:r>
            <a:r>
              <a:rPr lang="en-GB" dirty="0"/>
              <a:t> </a:t>
            </a:r>
            <a:r>
              <a:rPr lang="en-GB" dirty="0" err="1" smtClean="0"/>
              <a:t>megkönnyítheti</a:t>
            </a:r>
            <a:r>
              <a:rPr lang="hu-HU" dirty="0" smtClean="0"/>
              <a:t> a túlélést.</a:t>
            </a:r>
            <a:endParaRPr lang="hu-HU" dirty="0"/>
          </a:p>
          <a:p>
            <a:pPr marL="0" indent="0">
              <a:buNone/>
            </a:pPr>
            <a:endParaRPr lang="hu-HU" dirty="0"/>
          </a:p>
        </p:txBody>
      </p:sp>
    </p:spTree>
    <p:extLst>
      <p:ext uri="{BB962C8B-B14F-4D97-AF65-F5344CB8AC3E}">
        <p14:creationId xmlns:p14="http://schemas.microsoft.com/office/powerpoint/2010/main" val="11065998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52284" y="877455"/>
            <a:ext cx="2821858" cy="523220"/>
          </a:xfrm>
          <a:prstGeom prst="rect">
            <a:avLst/>
          </a:prstGeom>
          <a:solidFill>
            <a:schemeClr val="accent6">
              <a:lumMod val="20000"/>
              <a:lumOff val="80000"/>
            </a:schemeClr>
          </a:solidFill>
          <a:ln>
            <a:solidFill>
              <a:schemeClr val="accent2">
                <a:lumMod val="75000"/>
              </a:schemeClr>
            </a:solidFill>
          </a:ln>
        </p:spPr>
        <p:txBody>
          <a:bodyPr wrap="square" rtlCol="0">
            <a:spAutoFit/>
          </a:bodyPr>
          <a:lstStyle/>
          <a:p>
            <a:pPr algn="ctr"/>
            <a:r>
              <a:rPr lang="hu-HU" sz="2800" b="1" dirty="0" smtClean="0"/>
              <a:t>Megküzdés</a:t>
            </a:r>
            <a:endParaRPr lang="hu-HU" sz="2800" b="1" dirty="0"/>
          </a:p>
        </p:txBody>
      </p:sp>
      <p:sp>
        <p:nvSpPr>
          <p:cNvPr id="5" name="Szövegdoboz 4"/>
          <p:cNvSpPr txBox="1"/>
          <p:nvPr/>
        </p:nvSpPr>
        <p:spPr>
          <a:xfrm>
            <a:off x="3431459" y="877455"/>
            <a:ext cx="7438600" cy="1477328"/>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pPr marL="285750" indent="-285750">
              <a:buFont typeface="Wingdings" panose="05000000000000000000" pitchFamily="2" charset="2"/>
              <a:buChar char="§"/>
            </a:pPr>
            <a:r>
              <a:rPr lang="en-GB" dirty="0"/>
              <a:t>A </a:t>
            </a:r>
            <a:r>
              <a:rPr lang="en-GB" dirty="0" err="1"/>
              <a:t>változás</a:t>
            </a:r>
            <a:r>
              <a:rPr lang="en-GB" dirty="0"/>
              <a:t> </a:t>
            </a:r>
            <a:r>
              <a:rPr lang="en-GB" dirty="0" err="1"/>
              <a:t>menedzsmentről</a:t>
            </a:r>
            <a:r>
              <a:rPr lang="en-GB" dirty="0"/>
              <a:t> </a:t>
            </a:r>
            <a:r>
              <a:rPr lang="en-GB" dirty="0" err="1"/>
              <a:t>szóló</a:t>
            </a:r>
            <a:r>
              <a:rPr lang="en-GB" dirty="0"/>
              <a:t> </a:t>
            </a:r>
            <a:r>
              <a:rPr lang="en-GB" dirty="0" err="1"/>
              <a:t>ajánlások</a:t>
            </a:r>
            <a:r>
              <a:rPr lang="en-GB" dirty="0"/>
              <a:t>, </a:t>
            </a:r>
            <a:r>
              <a:rPr lang="en-GB" dirty="0" err="1"/>
              <a:t>anyagok</a:t>
            </a:r>
            <a:r>
              <a:rPr lang="en-GB" dirty="0"/>
              <a:t> </a:t>
            </a:r>
            <a:r>
              <a:rPr lang="en-GB" dirty="0" err="1"/>
              <a:t>általában</a:t>
            </a:r>
            <a:r>
              <a:rPr lang="en-GB" dirty="0"/>
              <a:t> a </a:t>
            </a:r>
            <a:r>
              <a:rPr lang="en-GB" dirty="0" err="1"/>
              <a:t>munkaadó</a:t>
            </a:r>
            <a:r>
              <a:rPr lang="en-GB" dirty="0"/>
              <a:t>, </a:t>
            </a:r>
            <a:r>
              <a:rPr lang="en-GB" dirty="0" err="1"/>
              <a:t>vállalkozó</a:t>
            </a:r>
            <a:r>
              <a:rPr lang="en-GB" dirty="0"/>
              <a:t>, </a:t>
            </a:r>
            <a:r>
              <a:rPr lang="en-GB" dirty="0" err="1"/>
              <a:t>menedzsment</a:t>
            </a:r>
            <a:r>
              <a:rPr lang="en-GB" dirty="0"/>
              <a:t> </a:t>
            </a:r>
            <a:r>
              <a:rPr lang="en-GB" dirty="0" err="1"/>
              <a:t>szempontjából</a:t>
            </a:r>
            <a:r>
              <a:rPr lang="en-GB" dirty="0"/>
              <a:t> </a:t>
            </a:r>
            <a:r>
              <a:rPr lang="en-GB" dirty="0" err="1"/>
              <a:t>készülnek</a:t>
            </a:r>
            <a:r>
              <a:rPr lang="en-GB" dirty="0"/>
              <a:t>. </a:t>
            </a:r>
            <a:endParaRPr lang="hu-HU" dirty="0" smtClean="0"/>
          </a:p>
          <a:p>
            <a:pPr marL="285750" indent="-285750">
              <a:buFont typeface="Wingdings" panose="05000000000000000000" pitchFamily="2" charset="2"/>
              <a:buChar char="§"/>
            </a:pPr>
            <a:r>
              <a:rPr lang="en-GB" i="1" dirty="0" smtClean="0"/>
              <a:t>A </a:t>
            </a:r>
            <a:r>
              <a:rPr lang="en-GB" i="1" dirty="0" err="1"/>
              <a:t>változással</a:t>
            </a:r>
            <a:r>
              <a:rPr lang="en-GB" i="1" dirty="0"/>
              <a:t> </a:t>
            </a:r>
            <a:r>
              <a:rPr lang="en-GB" i="1" dirty="0" err="1"/>
              <a:t>való</a:t>
            </a:r>
            <a:r>
              <a:rPr lang="en-GB" i="1" dirty="0"/>
              <a:t> </a:t>
            </a:r>
            <a:r>
              <a:rPr lang="en-GB" i="1" dirty="0" err="1"/>
              <a:t>megküzdés</a:t>
            </a:r>
            <a:r>
              <a:rPr lang="en-GB" i="1" dirty="0"/>
              <a:t> </a:t>
            </a:r>
            <a:r>
              <a:rPr lang="en-GB" i="1" dirty="0" err="1"/>
              <a:t>azonban</a:t>
            </a:r>
            <a:r>
              <a:rPr lang="en-GB" i="1" dirty="0"/>
              <a:t> a </a:t>
            </a:r>
            <a:r>
              <a:rPr lang="en-GB" i="1" dirty="0" err="1"/>
              <a:t>munkavállalóra</a:t>
            </a:r>
            <a:r>
              <a:rPr lang="en-GB" i="1" dirty="0"/>
              <a:t> is </a:t>
            </a:r>
            <a:r>
              <a:rPr lang="en-GB" i="1" dirty="0" err="1"/>
              <a:t>vonatkozik</a:t>
            </a:r>
            <a:r>
              <a:rPr lang="en-GB" dirty="0"/>
              <a:t>. </a:t>
            </a:r>
            <a:endParaRPr lang="hu-HU" dirty="0" smtClean="0"/>
          </a:p>
          <a:p>
            <a:pPr marL="285750" indent="-285750">
              <a:buFont typeface="Wingdings" panose="05000000000000000000" pitchFamily="2" charset="2"/>
              <a:buChar char="§"/>
            </a:pPr>
            <a:r>
              <a:rPr lang="hu-HU" dirty="0" smtClean="0"/>
              <a:t>M</a:t>
            </a:r>
            <a:r>
              <a:rPr lang="en-GB" dirty="0" err="1" smtClean="0"/>
              <a:t>eg</a:t>
            </a:r>
            <a:r>
              <a:rPr lang="en-GB" dirty="0" smtClean="0"/>
              <a:t> </a:t>
            </a:r>
            <a:r>
              <a:rPr lang="en-GB" dirty="0" err="1"/>
              <a:t>kell</a:t>
            </a:r>
            <a:r>
              <a:rPr lang="en-GB" dirty="0"/>
              <a:t> </a:t>
            </a:r>
            <a:r>
              <a:rPr lang="en-GB" dirty="0" err="1"/>
              <a:t>küzdenie</a:t>
            </a:r>
            <a:r>
              <a:rPr lang="en-GB" dirty="0"/>
              <a:t> a </a:t>
            </a:r>
            <a:r>
              <a:rPr lang="en-GB" dirty="0" err="1"/>
              <a:t>munkanélkülivé</a:t>
            </a:r>
            <a:r>
              <a:rPr lang="en-GB" dirty="0"/>
              <a:t> </a:t>
            </a:r>
            <a:r>
              <a:rPr lang="en-GB" dirty="0" err="1"/>
              <a:t>válás</a:t>
            </a:r>
            <a:r>
              <a:rPr lang="en-GB" dirty="0"/>
              <a:t> </a:t>
            </a:r>
            <a:r>
              <a:rPr lang="en-GB" dirty="0" err="1"/>
              <a:t>pszichés</a:t>
            </a:r>
            <a:r>
              <a:rPr lang="en-GB" dirty="0"/>
              <a:t> </a:t>
            </a:r>
            <a:r>
              <a:rPr lang="en-GB" dirty="0" err="1"/>
              <a:t>terhelésével</a:t>
            </a:r>
            <a:r>
              <a:rPr lang="en-GB" dirty="0"/>
              <a:t>, </a:t>
            </a:r>
            <a:r>
              <a:rPr lang="en-GB" dirty="0" err="1"/>
              <a:t>még</a:t>
            </a:r>
            <a:r>
              <a:rPr lang="en-GB" dirty="0"/>
              <a:t> </a:t>
            </a:r>
            <a:r>
              <a:rPr lang="en-GB" dirty="0" err="1"/>
              <a:t>akkor</a:t>
            </a:r>
            <a:r>
              <a:rPr lang="en-GB" dirty="0"/>
              <a:t> is, ha </a:t>
            </a:r>
            <a:r>
              <a:rPr lang="en-GB" dirty="0" err="1"/>
              <a:t>ez</a:t>
            </a:r>
            <a:r>
              <a:rPr lang="en-GB" dirty="0"/>
              <a:t> </a:t>
            </a:r>
            <a:r>
              <a:rPr lang="en-GB" dirty="0" err="1"/>
              <a:t>nem</a:t>
            </a:r>
            <a:r>
              <a:rPr lang="en-GB" dirty="0"/>
              <a:t> </a:t>
            </a:r>
            <a:r>
              <a:rPr lang="en-GB" dirty="0" err="1"/>
              <a:t>érte</a:t>
            </a:r>
            <a:r>
              <a:rPr lang="en-GB" dirty="0"/>
              <a:t> </a:t>
            </a:r>
            <a:r>
              <a:rPr lang="en-GB" dirty="0" err="1"/>
              <a:t>őt</a:t>
            </a:r>
            <a:r>
              <a:rPr lang="en-GB" dirty="0"/>
              <a:t> </a:t>
            </a:r>
            <a:r>
              <a:rPr lang="en-GB" dirty="0" err="1"/>
              <a:t>váratlanul</a:t>
            </a:r>
            <a:r>
              <a:rPr lang="en-GB" dirty="0" smtClean="0"/>
              <a:t>.</a:t>
            </a:r>
            <a:endParaRPr lang="hu-HU" dirty="0"/>
          </a:p>
        </p:txBody>
      </p:sp>
      <p:sp>
        <p:nvSpPr>
          <p:cNvPr id="7" name="Szövegdoboz 6"/>
          <p:cNvSpPr txBox="1"/>
          <p:nvPr/>
        </p:nvSpPr>
        <p:spPr>
          <a:xfrm>
            <a:off x="555422" y="2971533"/>
            <a:ext cx="2743200" cy="646331"/>
          </a:xfrm>
          <a:prstGeom prst="rect">
            <a:avLst/>
          </a:prstGeom>
          <a:solidFill>
            <a:schemeClr val="accent2">
              <a:lumMod val="20000"/>
              <a:lumOff val="80000"/>
            </a:schemeClr>
          </a:solidFill>
          <a:ln>
            <a:solidFill>
              <a:schemeClr val="accent2">
                <a:lumMod val="75000"/>
              </a:schemeClr>
            </a:solidFill>
          </a:ln>
        </p:spPr>
        <p:txBody>
          <a:bodyPr wrap="square" rtlCol="0">
            <a:spAutoFit/>
          </a:bodyPr>
          <a:lstStyle/>
          <a:p>
            <a:r>
              <a:rPr lang="hu-HU" b="1" dirty="0"/>
              <a:t>Megküzdés a munkahely </a:t>
            </a:r>
            <a:r>
              <a:rPr lang="hu-HU" b="1" dirty="0" smtClean="0"/>
              <a:t>elvesztésével</a:t>
            </a:r>
            <a:endParaRPr lang="hu-HU" b="1" dirty="0"/>
          </a:p>
        </p:txBody>
      </p:sp>
      <p:sp>
        <p:nvSpPr>
          <p:cNvPr id="9" name="Jobbra nyíl 8"/>
          <p:cNvSpPr/>
          <p:nvPr/>
        </p:nvSpPr>
        <p:spPr>
          <a:xfrm>
            <a:off x="3431459" y="2994282"/>
            <a:ext cx="506460"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
        <p:nvSpPr>
          <p:cNvPr id="10" name="Szövegdoboz 9"/>
          <p:cNvSpPr txBox="1"/>
          <p:nvPr/>
        </p:nvSpPr>
        <p:spPr>
          <a:xfrm>
            <a:off x="4070756" y="2740250"/>
            <a:ext cx="6664773" cy="1477328"/>
          </a:xfrm>
          <a:prstGeom prst="rect">
            <a:avLst/>
          </a:prstGeom>
          <a:solidFill>
            <a:schemeClr val="tx2">
              <a:lumMod val="20000"/>
              <a:lumOff val="80000"/>
            </a:schemeClr>
          </a:solidFill>
          <a:ln>
            <a:solidFill>
              <a:schemeClr val="accent2">
                <a:lumMod val="75000"/>
              </a:schemeClr>
            </a:solidFill>
          </a:ln>
        </p:spPr>
        <p:txBody>
          <a:bodyPr wrap="none" rtlCol="0">
            <a:spAutoFit/>
          </a:bodyPr>
          <a:lstStyle/>
          <a:p>
            <a:r>
              <a:rPr lang="en-GB" dirty="0"/>
              <a:t>1. </a:t>
            </a:r>
            <a:r>
              <a:rPr lang="en-GB" dirty="0" err="1"/>
              <a:t>fázis</a:t>
            </a:r>
            <a:r>
              <a:rPr lang="en-GB" dirty="0"/>
              <a:t> a </a:t>
            </a:r>
            <a:r>
              <a:rPr lang="en-GB" dirty="0" err="1"/>
              <a:t>sokk</a:t>
            </a:r>
            <a:r>
              <a:rPr lang="en-GB" dirty="0"/>
              <a:t>, a </a:t>
            </a:r>
            <a:r>
              <a:rPr lang="en-GB" dirty="0" err="1"/>
              <a:t>tagadás</a:t>
            </a:r>
            <a:r>
              <a:rPr lang="en-GB" dirty="0"/>
              <a:t> </a:t>
            </a:r>
            <a:r>
              <a:rPr lang="en-GB" dirty="0" err="1"/>
              <a:t>és</a:t>
            </a:r>
            <a:r>
              <a:rPr lang="en-GB" dirty="0"/>
              <a:t> a </a:t>
            </a:r>
            <a:r>
              <a:rPr lang="en-GB" dirty="0" err="1"/>
              <a:t>düh</a:t>
            </a:r>
            <a:r>
              <a:rPr lang="en-GB" dirty="0"/>
              <a:t> </a:t>
            </a:r>
            <a:endParaRPr lang="hu-HU" dirty="0"/>
          </a:p>
          <a:p>
            <a:r>
              <a:rPr lang="en-GB" dirty="0"/>
              <a:t>2. </a:t>
            </a:r>
            <a:r>
              <a:rPr lang="en-GB" dirty="0" err="1"/>
              <a:t>fázis</a:t>
            </a:r>
            <a:r>
              <a:rPr lang="en-GB" dirty="0"/>
              <a:t> a </a:t>
            </a:r>
            <a:r>
              <a:rPr lang="en-GB" dirty="0" err="1"/>
              <a:t>félelem</a:t>
            </a:r>
            <a:r>
              <a:rPr lang="en-GB" dirty="0"/>
              <a:t> </a:t>
            </a:r>
            <a:r>
              <a:rPr lang="en-GB" dirty="0" err="1"/>
              <a:t>és</a:t>
            </a:r>
            <a:r>
              <a:rPr lang="en-GB" dirty="0"/>
              <a:t> </a:t>
            </a:r>
            <a:r>
              <a:rPr lang="en-GB" dirty="0" err="1"/>
              <a:t>pánik</a:t>
            </a:r>
            <a:r>
              <a:rPr lang="en-GB" dirty="0"/>
              <a:t>, </a:t>
            </a:r>
            <a:r>
              <a:rPr lang="en-GB" dirty="0" err="1"/>
              <a:t>önmagunk</a:t>
            </a:r>
            <a:r>
              <a:rPr lang="en-GB" dirty="0"/>
              <a:t> </a:t>
            </a:r>
            <a:r>
              <a:rPr lang="en-GB" dirty="0" err="1"/>
              <a:t>hibáztatása</a:t>
            </a:r>
            <a:r>
              <a:rPr lang="en-GB" dirty="0"/>
              <a:t>, </a:t>
            </a:r>
            <a:r>
              <a:rPr lang="en-GB" dirty="0" err="1"/>
              <a:t>depresszió</a:t>
            </a:r>
            <a:r>
              <a:rPr lang="en-GB" dirty="0"/>
              <a:t> </a:t>
            </a:r>
            <a:r>
              <a:rPr lang="en-GB" dirty="0" err="1"/>
              <a:t>és</a:t>
            </a:r>
            <a:r>
              <a:rPr lang="en-GB" dirty="0"/>
              <a:t> </a:t>
            </a:r>
            <a:r>
              <a:rPr lang="en-GB" dirty="0" err="1"/>
              <a:t>harc</a:t>
            </a:r>
            <a:r>
              <a:rPr lang="en-GB" dirty="0"/>
              <a:t> </a:t>
            </a:r>
            <a:endParaRPr lang="hu-HU" dirty="0"/>
          </a:p>
          <a:p>
            <a:r>
              <a:rPr lang="en-GB" dirty="0"/>
              <a:t>3. </a:t>
            </a:r>
            <a:r>
              <a:rPr lang="en-GB" dirty="0" err="1"/>
              <a:t>fázis</a:t>
            </a:r>
            <a:r>
              <a:rPr lang="en-GB" dirty="0"/>
              <a:t> a </a:t>
            </a:r>
            <a:r>
              <a:rPr lang="en-GB" dirty="0" err="1"/>
              <a:t>helyzet</a:t>
            </a:r>
            <a:r>
              <a:rPr lang="en-GB" dirty="0"/>
              <a:t> </a:t>
            </a:r>
            <a:r>
              <a:rPr lang="en-GB" dirty="0" err="1"/>
              <a:t>elfogadása</a:t>
            </a:r>
            <a:r>
              <a:rPr lang="en-GB" dirty="0"/>
              <a:t> </a:t>
            </a:r>
            <a:r>
              <a:rPr lang="en-GB" dirty="0" err="1"/>
              <a:t>és</a:t>
            </a:r>
            <a:r>
              <a:rPr lang="en-GB" dirty="0"/>
              <a:t> </a:t>
            </a:r>
            <a:r>
              <a:rPr lang="en-GB" dirty="0" err="1"/>
              <a:t>az</a:t>
            </a:r>
            <a:r>
              <a:rPr lang="en-GB" dirty="0"/>
              <a:t> </a:t>
            </a:r>
            <a:r>
              <a:rPr lang="en-GB" dirty="0" err="1"/>
              <a:t>álláskeresés</a:t>
            </a:r>
            <a:endParaRPr lang="hu-HU" dirty="0"/>
          </a:p>
          <a:p>
            <a:r>
              <a:rPr lang="en-GB" dirty="0"/>
              <a:t>4. </a:t>
            </a:r>
            <a:r>
              <a:rPr lang="en-GB" dirty="0" err="1"/>
              <a:t>fázis</a:t>
            </a:r>
            <a:r>
              <a:rPr lang="en-GB" dirty="0"/>
              <a:t>: </a:t>
            </a:r>
            <a:r>
              <a:rPr lang="en-GB" dirty="0" err="1"/>
              <a:t>megbirkózás</a:t>
            </a:r>
            <a:r>
              <a:rPr lang="en-GB" dirty="0"/>
              <a:t> a </a:t>
            </a:r>
            <a:r>
              <a:rPr lang="en-GB" dirty="0" err="1"/>
              <a:t>helyzettel</a:t>
            </a:r>
            <a:r>
              <a:rPr lang="en-GB" dirty="0"/>
              <a:t> </a:t>
            </a:r>
            <a:endParaRPr lang="hu-HU" dirty="0"/>
          </a:p>
          <a:p>
            <a:r>
              <a:rPr lang="en-GB" dirty="0"/>
              <a:t>5. </a:t>
            </a:r>
            <a:r>
              <a:rPr lang="en-GB" dirty="0" err="1"/>
              <a:t>fázis</a:t>
            </a:r>
            <a:r>
              <a:rPr lang="en-GB" dirty="0"/>
              <a:t>: </a:t>
            </a:r>
            <a:r>
              <a:rPr lang="en-GB" dirty="0" err="1"/>
              <a:t>új</a:t>
            </a:r>
            <a:r>
              <a:rPr lang="en-GB" dirty="0"/>
              <a:t> </a:t>
            </a:r>
            <a:r>
              <a:rPr lang="en-GB" dirty="0" err="1"/>
              <a:t>állás</a:t>
            </a:r>
            <a:r>
              <a:rPr lang="en-GB" dirty="0"/>
              <a:t> </a:t>
            </a:r>
            <a:r>
              <a:rPr lang="en-GB" dirty="0" err="1"/>
              <a:t>fellelése</a:t>
            </a:r>
            <a:endParaRPr lang="hu-HU" dirty="0"/>
          </a:p>
        </p:txBody>
      </p:sp>
      <p:sp>
        <p:nvSpPr>
          <p:cNvPr id="11" name="Ellipszis 10"/>
          <p:cNvSpPr/>
          <p:nvPr/>
        </p:nvSpPr>
        <p:spPr>
          <a:xfrm>
            <a:off x="334297" y="4375118"/>
            <a:ext cx="10693078" cy="2482882"/>
          </a:xfrm>
          <a:prstGeom prst="ellips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hu-HU" dirty="0" smtClean="0"/>
              <a:t>Figyelem!</a:t>
            </a:r>
          </a:p>
          <a:p>
            <a:pPr marL="285750" indent="-285750" algn="ctr">
              <a:buFont typeface="Wingdings" panose="05000000000000000000" pitchFamily="2" charset="2"/>
              <a:buChar char="§"/>
            </a:pPr>
            <a:r>
              <a:rPr lang="en-GB" dirty="0" smtClean="0"/>
              <a:t>A </a:t>
            </a:r>
            <a:r>
              <a:rPr lang="en-GB" dirty="0" err="1"/>
              <a:t>munkahely</a:t>
            </a:r>
            <a:r>
              <a:rPr lang="en-GB" dirty="0"/>
              <a:t> </a:t>
            </a:r>
            <a:r>
              <a:rPr lang="en-GB" dirty="0" err="1"/>
              <a:t>elvesztése</a:t>
            </a:r>
            <a:r>
              <a:rPr lang="en-GB" dirty="0"/>
              <a:t> </a:t>
            </a:r>
            <a:r>
              <a:rPr lang="en-GB" dirty="0" err="1"/>
              <a:t>érzelmi</a:t>
            </a:r>
            <a:r>
              <a:rPr lang="en-GB" dirty="0"/>
              <a:t>, </a:t>
            </a:r>
            <a:r>
              <a:rPr lang="en-GB" dirty="0" err="1"/>
              <a:t>fizikai</a:t>
            </a:r>
            <a:r>
              <a:rPr lang="en-GB" dirty="0"/>
              <a:t> (a </a:t>
            </a:r>
            <a:r>
              <a:rPr lang="en-GB" dirty="0" err="1"/>
              <a:t>fizikai</a:t>
            </a:r>
            <a:r>
              <a:rPr lang="en-GB" dirty="0"/>
              <a:t> </a:t>
            </a:r>
            <a:r>
              <a:rPr lang="en-GB" dirty="0" err="1"/>
              <a:t>egészségre</a:t>
            </a:r>
            <a:r>
              <a:rPr lang="en-GB" dirty="0"/>
              <a:t> is </a:t>
            </a:r>
            <a:r>
              <a:rPr lang="en-GB" dirty="0" err="1"/>
              <a:t>negatívan</a:t>
            </a:r>
            <a:r>
              <a:rPr lang="en-GB" dirty="0"/>
              <a:t> </a:t>
            </a:r>
            <a:r>
              <a:rPr lang="en-GB" dirty="0" err="1"/>
              <a:t>ható</a:t>
            </a:r>
            <a:r>
              <a:rPr lang="en-GB" dirty="0"/>
              <a:t>) </a:t>
            </a:r>
            <a:r>
              <a:rPr lang="en-GB" dirty="0" err="1"/>
              <a:t>és</a:t>
            </a:r>
            <a:r>
              <a:rPr lang="en-GB" dirty="0"/>
              <a:t> </a:t>
            </a:r>
            <a:r>
              <a:rPr lang="en-GB" dirty="0" err="1"/>
              <a:t>anyagi</a:t>
            </a:r>
            <a:r>
              <a:rPr lang="en-GB" dirty="0"/>
              <a:t> </a:t>
            </a:r>
            <a:r>
              <a:rPr lang="en-GB" dirty="0" err="1"/>
              <a:t>teher</a:t>
            </a:r>
            <a:r>
              <a:rPr lang="en-GB" dirty="0"/>
              <a:t>.</a:t>
            </a:r>
            <a:endParaRPr lang="hu-HU" dirty="0"/>
          </a:p>
          <a:p>
            <a:pPr marL="285750" indent="-285750" algn="ctr">
              <a:buFont typeface="Wingdings" panose="05000000000000000000" pitchFamily="2" charset="2"/>
              <a:buChar char="§"/>
            </a:pPr>
            <a:r>
              <a:rPr lang="en-GB" dirty="0"/>
              <a:t>A </a:t>
            </a:r>
            <a:r>
              <a:rPr lang="en-GB" dirty="0" err="1"/>
              <a:t>munkahely</a:t>
            </a:r>
            <a:r>
              <a:rPr lang="en-GB" dirty="0"/>
              <a:t> </a:t>
            </a:r>
            <a:r>
              <a:rPr lang="en-GB" dirty="0" err="1"/>
              <a:t>szerepe</a:t>
            </a:r>
            <a:r>
              <a:rPr lang="en-GB" dirty="0"/>
              <a:t> </a:t>
            </a:r>
            <a:r>
              <a:rPr lang="en-GB" dirty="0" err="1"/>
              <a:t>egyebek</a:t>
            </a:r>
            <a:r>
              <a:rPr lang="en-GB" dirty="0"/>
              <a:t> </a:t>
            </a:r>
            <a:r>
              <a:rPr lang="en-GB" dirty="0" err="1"/>
              <a:t>mellett</a:t>
            </a:r>
            <a:r>
              <a:rPr lang="en-GB" dirty="0"/>
              <a:t> </a:t>
            </a:r>
            <a:r>
              <a:rPr lang="en-GB" dirty="0" err="1"/>
              <a:t>annak</a:t>
            </a:r>
            <a:r>
              <a:rPr lang="en-GB" dirty="0"/>
              <a:t> a </a:t>
            </a:r>
            <a:r>
              <a:rPr lang="en-GB" dirty="0" err="1"/>
              <a:t>tudatosítása</a:t>
            </a:r>
            <a:r>
              <a:rPr lang="en-GB" dirty="0"/>
              <a:t> a </a:t>
            </a:r>
            <a:r>
              <a:rPr lang="en-GB" dirty="0" err="1"/>
              <a:t>dolgozóval</a:t>
            </a:r>
            <a:r>
              <a:rPr lang="en-GB" dirty="0"/>
              <a:t>, </a:t>
            </a:r>
            <a:r>
              <a:rPr lang="en-GB" dirty="0" err="1"/>
              <a:t>hogy</a:t>
            </a:r>
            <a:r>
              <a:rPr lang="en-GB" dirty="0"/>
              <a:t> </a:t>
            </a:r>
            <a:r>
              <a:rPr lang="en-GB" dirty="0" err="1"/>
              <a:t>nincs</a:t>
            </a:r>
            <a:r>
              <a:rPr lang="en-GB" dirty="0"/>
              <a:t> </a:t>
            </a:r>
            <a:r>
              <a:rPr lang="en-GB" dirty="0" err="1"/>
              <a:t>egyedül</a:t>
            </a:r>
            <a:r>
              <a:rPr lang="en-GB" dirty="0"/>
              <a:t>, </a:t>
            </a:r>
            <a:r>
              <a:rPr lang="en-GB" dirty="0" err="1"/>
              <a:t>nemcsak</a:t>
            </a:r>
            <a:r>
              <a:rPr lang="en-GB" dirty="0"/>
              <a:t> </a:t>
            </a:r>
            <a:r>
              <a:rPr lang="en-GB" dirty="0" err="1"/>
              <a:t>vele</a:t>
            </a:r>
            <a:r>
              <a:rPr lang="en-GB" dirty="0"/>
              <a:t> </a:t>
            </a:r>
            <a:r>
              <a:rPr lang="en-GB" dirty="0" err="1"/>
              <a:t>történik</a:t>
            </a:r>
            <a:r>
              <a:rPr lang="en-GB" dirty="0"/>
              <a:t> </a:t>
            </a:r>
            <a:r>
              <a:rPr lang="en-GB" dirty="0" err="1"/>
              <a:t>ez</a:t>
            </a:r>
            <a:r>
              <a:rPr lang="en-GB" dirty="0"/>
              <a:t> meg, </a:t>
            </a:r>
            <a:r>
              <a:rPr lang="en-GB" dirty="0" err="1"/>
              <a:t>és</a:t>
            </a:r>
            <a:r>
              <a:rPr lang="en-GB" dirty="0"/>
              <a:t> van </a:t>
            </a:r>
            <a:r>
              <a:rPr lang="en-GB" dirty="0" err="1"/>
              <a:t>aki</a:t>
            </a:r>
            <a:r>
              <a:rPr lang="en-GB" dirty="0"/>
              <a:t> </a:t>
            </a:r>
            <a:r>
              <a:rPr lang="en-GB" dirty="0" err="1"/>
              <a:t>segít</a:t>
            </a:r>
            <a:r>
              <a:rPr lang="en-GB" dirty="0"/>
              <a:t> </a:t>
            </a:r>
            <a:r>
              <a:rPr lang="en-GB" dirty="0" err="1"/>
              <a:t>neki</a:t>
            </a:r>
            <a:r>
              <a:rPr lang="en-GB" dirty="0"/>
              <a:t> </a:t>
            </a:r>
            <a:r>
              <a:rPr lang="en-GB" dirty="0" err="1"/>
              <a:t>megbirkóznia</a:t>
            </a:r>
            <a:r>
              <a:rPr lang="en-GB" dirty="0"/>
              <a:t> a </a:t>
            </a:r>
            <a:r>
              <a:rPr lang="en-GB" dirty="0" err="1"/>
              <a:t>helyzettel</a:t>
            </a:r>
            <a:r>
              <a:rPr lang="en-GB" dirty="0"/>
              <a:t>. </a:t>
            </a:r>
            <a:endParaRPr lang="hu-HU" dirty="0"/>
          </a:p>
        </p:txBody>
      </p:sp>
    </p:spTree>
    <p:extLst>
      <p:ext uri="{BB962C8B-B14F-4D97-AF65-F5344CB8AC3E}">
        <p14:creationId xmlns:p14="http://schemas.microsoft.com/office/powerpoint/2010/main" val="214728786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015663"/>
          </a:xfrm>
          <a:prstGeom prst="rect">
            <a:avLst/>
          </a:prstGeom>
          <a:solidFill>
            <a:schemeClr val="accent4"/>
          </a:solidFill>
        </p:spPr>
        <p:txBody>
          <a:bodyPr wrap="square" rtlCol="0">
            <a:spAutoFit/>
          </a:bodyPr>
          <a:lstStyle/>
          <a:p>
            <a:pPr algn="ctr"/>
            <a:r>
              <a:rPr lang="hu-HU" sz="6000" b="1" dirty="0" smtClean="0"/>
              <a:t>TUDÁSTÁR</a:t>
            </a:r>
            <a:endParaRPr lang="hu-HU" sz="6000" b="1" dirty="0"/>
          </a:p>
        </p:txBody>
      </p:sp>
    </p:spTree>
    <p:extLst>
      <p:ext uri="{BB962C8B-B14F-4D97-AF65-F5344CB8AC3E}">
        <p14:creationId xmlns:p14="http://schemas.microsoft.com/office/powerpoint/2010/main" val="36293178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599769" y="432618"/>
            <a:ext cx="11169444" cy="5546647"/>
          </a:xfrm>
          <a:prstGeom prst="rect">
            <a:avLst/>
          </a:prstGeom>
          <a:solidFill>
            <a:schemeClr val="accent2">
              <a:lumMod val="40000"/>
              <a:lumOff val="60000"/>
            </a:schemeClr>
          </a:solidFill>
          <a:ln>
            <a:solidFill>
              <a:schemeClr val="accent2">
                <a:lumMod val="75000"/>
              </a:schemeClr>
            </a:solidFill>
          </a:ln>
        </p:spPr>
        <p:txBody>
          <a:bodyPr wrap="square">
            <a:spAutoFit/>
          </a:bodyPr>
          <a:lstStyle/>
          <a:p>
            <a:pPr>
              <a:lnSpc>
                <a:spcPct val="107000"/>
              </a:lnSpc>
              <a:spcAft>
                <a:spcPts val="800"/>
              </a:spcAft>
            </a:pPr>
            <a:r>
              <a:rPr lang="en-GB" i="1" dirty="0" err="1">
                <a:solidFill>
                  <a:srgbClr val="000000"/>
                </a:solidFill>
                <a:latin typeface="Calibri" panose="020F0502020204030204" pitchFamily="34" charset="0"/>
                <a:ea typeface="Calibri" panose="020F0502020204030204" pitchFamily="34" charset="0"/>
                <a:cs typeface="Calibri" panose="020F0502020204030204" pitchFamily="34" charset="0"/>
              </a:rPr>
              <a:t>Az</a:t>
            </a:r>
            <a:r>
              <a:rPr lang="en-GB" i="1"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i="1" dirty="0" err="1">
                <a:solidFill>
                  <a:srgbClr val="000000"/>
                </a:solidFill>
                <a:latin typeface="Calibri" panose="020F0502020204030204" pitchFamily="34" charset="0"/>
                <a:ea typeface="Calibri" panose="020F0502020204030204" pitchFamily="34" charset="0"/>
                <a:cs typeface="Calibri" panose="020F0502020204030204" pitchFamily="34" charset="0"/>
              </a:rPr>
              <a:t>Európai</a:t>
            </a:r>
            <a:r>
              <a:rPr lang="en-GB" i="1"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i="1" dirty="0" err="1">
                <a:solidFill>
                  <a:srgbClr val="000000"/>
                </a:solidFill>
                <a:latin typeface="Calibri" panose="020F0502020204030204" pitchFamily="34" charset="0"/>
                <a:ea typeface="Calibri" panose="020F0502020204030204" pitchFamily="34" charset="0"/>
                <a:cs typeface="Calibri" panose="020F0502020204030204" pitchFamily="34" charset="0"/>
              </a:rPr>
              <a:t>Parlament</a:t>
            </a:r>
            <a:r>
              <a:rPr lang="en-GB" i="1"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i="1" dirty="0" err="1">
                <a:solidFill>
                  <a:srgbClr val="000000"/>
                </a:solidFill>
                <a:latin typeface="Calibri" panose="020F0502020204030204" pitchFamily="34" charset="0"/>
                <a:ea typeface="Calibri" panose="020F0502020204030204" pitchFamily="34" charset="0"/>
                <a:cs typeface="Calibri" panose="020F0502020204030204" pitchFamily="34" charset="0"/>
              </a:rPr>
              <a:t>és</a:t>
            </a:r>
            <a:r>
              <a:rPr lang="en-GB" i="1" dirty="0">
                <a:solidFill>
                  <a:srgbClr val="000000"/>
                </a:solidFill>
                <a:latin typeface="Calibri" panose="020F0502020204030204" pitchFamily="34" charset="0"/>
                <a:ea typeface="Calibri" panose="020F0502020204030204" pitchFamily="34" charset="0"/>
                <a:cs typeface="Calibri" panose="020F0502020204030204" pitchFamily="34" charset="0"/>
              </a:rPr>
              <a:t> a </a:t>
            </a:r>
            <a:r>
              <a:rPr lang="en-GB" i="1" dirty="0" err="1">
                <a:solidFill>
                  <a:srgbClr val="000000"/>
                </a:solidFill>
                <a:latin typeface="Calibri" panose="020F0502020204030204" pitchFamily="34" charset="0"/>
                <a:ea typeface="Calibri" panose="020F0502020204030204" pitchFamily="34" charset="0"/>
                <a:cs typeface="Calibri" panose="020F0502020204030204" pitchFamily="34" charset="0"/>
              </a:rPr>
              <a:t>Tanács</a:t>
            </a:r>
            <a:r>
              <a:rPr lang="en-GB" i="1" dirty="0">
                <a:solidFill>
                  <a:srgbClr val="000000"/>
                </a:solidFill>
                <a:latin typeface="Calibri" panose="020F0502020204030204" pitchFamily="34" charset="0"/>
                <a:ea typeface="Calibri" panose="020F0502020204030204" pitchFamily="34" charset="0"/>
                <a:cs typeface="Calibri" panose="020F0502020204030204" pitchFamily="34" charset="0"/>
              </a:rPr>
              <a:t> 2002/14/EK </a:t>
            </a:r>
            <a:r>
              <a:rPr lang="en-GB" i="1" dirty="0" err="1">
                <a:solidFill>
                  <a:srgbClr val="000000"/>
                </a:solidFill>
                <a:latin typeface="Calibri" panose="020F0502020204030204" pitchFamily="34" charset="0"/>
                <a:ea typeface="Calibri" panose="020F0502020204030204" pitchFamily="34" charset="0"/>
                <a:cs typeface="Calibri" panose="020F0502020204030204" pitchFamily="34" charset="0"/>
              </a:rPr>
              <a:t>irányelve</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(2002.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március</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11.)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az</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Európai</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Közösség</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munkavállalóinak</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tájékoztatása</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és</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a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velük</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folytatott</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konzultáció</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általános</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keretének</a:t>
            </a:r>
            <a:r>
              <a:rPr lang="en-GB" dirty="0">
                <a:solidFill>
                  <a:srgbClr val="000000"/>
                </a:solidFill>
                <a:latin typeface="Calibri" panose="020F0502020204030204" pitchFamily="34" charset="0"/>
                <a:ea typeface="Calibri" panose="020F0502020204030204" pitchFamily="34" charset="0"/>
                <a:cs typeface="Calibri" panose="020F0502020204030204" pitchFamily="34" charset="0"/>
              </a:rPr>
              <a:t> </a:t>
            </a:r>
            <a:r>
              <a:rPr lang="en-GB" dirty="0" err="1">
                <a:solidFill>
                  <a:srgbClr val="000000"/>
                </a:solidFill>
                <a:latin typeface="Calibri" panose="020F0502020204030204" pitchFamily="34" charset="0"/>
                <a:ea typeface="Calibri" panose="020F0502020204030204" pitchFamily="34" charset="0"/>
                <a:cs typeface="Calibri" panose="020F0502020204030204" pitchFamily="34" charset="0"/>
              </a:rPr>
              <a:t>létrehozásáról</a:t>
            </a:r>
            <a:endParaRPr lang="hu-H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hu-H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COM(2007) 359 final Towards Common Principles of </a:t>
            </a:r>
            <a:r>
              <a:rPr lang="en-GB" dirty="0" err="1">
                <a:latin typeface="Calibri" panose="020F0502020204030204" pitchFamily="34" charset="0"/>
                <a:ea typeface="Calibri" panose="020F0502020204030204" pitchFamily="34" charset="0"/>
                <a:cs typeface="Times New Roman" panose="02020603050405020304" pitchFamily="18" charset="0"/>
              </a:rPr>
              <a:t>Flexicurity</a:t>
            </a:r>
            <a:r>
              <a:rPr lang="en-GB" dirty="0">
                <a:latin typeface="Calibri" panose="020F0502020204030204" pitchFamily="34" charset="0"/>
                <a:ea typeface="Calibri" panose="020F0502020204030204" pitchFamily="34" charset="0"/>
                <a:cs typeface="Times New Roman" panose="02020603050405020304" pitchFamily="18" charset="0"/>
              </a:rPr>
              <a:t>: More and better jobs through flexibility and security, Brussels, 27.6.2007, COMMUNICATION FROM THE COMMISSION TO THE EUROPEAN PARLIAMENT, THE COUNCIL, THE EUROPEAN ECONOMIC AND SOCIAL COMMITTEE AND THE COMMITTEE OF THE REGIONS, </a:t>
            </a:r>
            <a:r>
              <a:rPr lang="en-GB"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2"/>
              </a:rPr>
              <a:t>https://eur-lex.europa.eu/LexUriServ/LexUriServ.do?uri=COM:2007:0359:FIN:EN:PDF</a:t>
            </a:r>
            <a:endParaRPr lang="hu-H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 </a:t>
            </a:r>
            <a:endParaRPr lang="hu-HU"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hu-HU" dirty="0">
                <a:latin typeface="Calibri" panose="020F0502020204030204" pitchFamily="34" charset="0"/>
                <a:ea typeface="Calibri" panose="020F0502020204030204" pitchFamily="34" charset="0"/>
                <a:cs typeface="Times New Roman" panose="02020603050405020304" pitchFamily="18" charset="0"/>
              </a:rPr>
              <a:t>GINOP-5.3.5-18-2019-125 - Munkaerőpiaci alkalmazkodóképesség fejlesztése és az átmenet támogatása a „B” Bányászat, kőfejtés ágazatban, Borbély Szilvia,  Szolgáltatásfejlesztés a munkahelyi átmenet megkönnyítésére Módszertan, </a:t>
            </a:r>
            <a:r>
              <a:rPr lang="hu-HU"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2021. március 30.</a:t>
            </a:r>
            <a:endParaRPr lang="hu-HU"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hu-HU"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endParaRPr lang="hu-HU"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GINOP-5.3.5-18-2019-125 - </a:t>
            </a:r>
            <a:r>
              <a:rPr lang="en-GB" dirty="0" err="1">
                <a:latin typeface="Calibri" panose="020F0502020204030204" pitchFamily="34" charset="0"/>
                <a:ea typeface="Calibri" panose="020F0502020204030204" pitchFamily="34" charset="0"/>
                <a:cs typeface="Times New Roman" panose="02020603050405020304" pitchFamily="18" charset="0"/>
              </a:rPr>
              <a:t>Munkaerőpiaci</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alkalmazkodóképesség</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fejlesztése</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és</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az</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átmenet</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támogatása</a:t>
            </a:r>
            <a:r>
              <a:rPr lang="en-GB" dirty="0">
                <a:latin typeface="Calibri" panose="020F0502020204030204" pitchFamily="34" charset="0"/>
                <a:ea typeface="Calibri" panose="020F0502020204030204" pitchFamily="34" charset="0"/>
                <a:cs typeface="Times New Roman" panose="02020603050405020304" pitchFamily="18" charset="0"/>
              </a:rPr>
              <a:t> a „B” </a:t>
            </a:r>
            <a:r>
              <a:rPr lang="en-GB" dirty="0" err="1">
                <a:latin typeface="Calibri" panose="020F0502020204030204" pitchFamily="34" charset="0"/>
                <a:ea typeface="Calibri" panose="020F0502020204030204" pitchFamily="34" charset="0"/>
                <a:cs typeface="Times New Roman" panose="02020603050405020304" pitchFamily="18" charset="0"/>
              </a:rPr>
              <a:t>Bányászat</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kőfejtés</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ágazatban</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Szükségletfelmérés</a:t>
            </a:r>
            <a:r>
              <a:rPr lang="en-GB" dirty="0">
                <a:latin typeface="Calibri" panose="020F0502020204030204" pitchFamily="34" charset="0"/>
                <a:ea typeface="Calibri" panose="020F0502020204030204" pitchFamily="34" charset="0"/>
                <a:cs typeface="Times New Roman" panose="02020603050405020304" pitchFamily="18" charset="0"/>
              </a:rPr>
              <a:t> - </a:t>
            </a:r>
            <a:r>
              <a:rPr lang="en-GB" dirty="0" err="1">
                <a:latin typeface="Calibri" panose="020F0502020204030204" pitchFamily="34" charset="0"/>
                <a:ea typeface="Calibri" panose="020F0502020204030204" pitchFamily="34" charset="0"/>
                <a:cs typeface="Times New Roman" panose="02020603050405020304" pitchFamily="18" charset="0"/>
              </a:rPr>
              <a:t>tanácsadás</a:t>
            </a:r>
            <a:r>
              <a:rPr lang="en-GB" dirty="0">
                <a:latin typeface="Calibri" panose="020F0502020204030204" pitchFamily="34" charset="0"/>
                <a:ea typeface="Calibri" panose="020F0502020204030204" pitchFamily="34" charset="0"/>
                <a:cs typeface="Times New Roman" panose="02020603050405020304" pitchFamily="18" charset="0"/>
              </a:rPr>
              <a:t> a </a:t>
            </a:r>
            <a:r>
              <a:rPr lang="en-GB" dirty="0" err="1">
                <a:latin typeface="Calibri" panose="020F0502020204030204" pitchFamily="34" charset="0"/>
                <a:ea typeface="Calibri" panose="020F0502020204030204" pitchFamily="34" charset="0"/>
                <a:cs typeface="Times New Roman" panose="02020603050405020304" pitchFamily="18" charset="0"/>
              </a:rPr>
              <a:t>munkavállalók</a:t>
            </a:r>
            <a:r>
              <a:rPr lang="en-GB" dirty="0">
                <a:latin typeface="Calibri" panose="020F0502020204030204" pitchFamily="34" charset="0"/>
                <a:ea typeface="Calibri" panose="020F0502020204030204" pitchFamily="34" charset="0"/>
                <a:cs typeface="Times New Roman" panose="02020603050405020304" pitchFamily="18" charset="0"/>
              </a:rPr>
              <a:t> </a:t>
            </a:r>
            <a:r>
              <a:rPr lang="en-GB" dirty="0" err="1">
                <a:latin typeface="Calibri" panose="020F0502020204030204" pitchFamily="34" charset="0"/>
                <a:ea typeface="Calibri" panose="020F0502020204030204" pitchFamily="34" charset="0"/>
                <a:cs typeface="Times New Roman" panose="02020603050405020304" pitchFamily="18" charset="0"/>
              </a:rPr>
              <a:t>számára</a:t>
            </a:r>
            <a:r>
              <a:rPr lang="en-GB" dirty="0">
                <a:latin typeface="Calibri" panose="020F0502020204030204" pitchFamily="34" charset="0"/>
                <a:ea typeface="Calibri" panose="020F0502020204030204" pitchFamily="34" charset="0"/>
                <a:cs typeface="Times New Roman" panose="02020603050405020304" pitchFamily="18" charset="0"/>
              </a:rPr>
              <a:t>, 2021 </a:t>
            </a:r>
            <a:endParaRPr lang="hu-HU"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hu-HU" dirty="0">
                <a:latin typeface="Calibri" panose="020F0502020204030204" pitchFamily="34" charset="0"/>
                <a:ea typeface="Calibri" panose="020F0502020204030204" pitchFamily="34" charset="0"/>
                <a:cs typeface="Times New Roman" panose="02020603050405020304" pitchFamily="18" charset="0"/>
              </a:rPr>
              <a:t> </a:t>
            </a:r>
          </a:p>
          <a:p>
            <a:pPr>
              <a:lnSpc>
                <a:spcPct val="107000"/>
              </a:lnSpc>
              <a:spcAft>
                <a:spcPts val="800"/>
              </a:spcAft>
            </a:pPr>
            <a:r>
              <a:rPr lang="en-GB" dirty="0">
                <a:latin typeface="Calibri" panose="020F0502020204030204" pitchFamily="34" charset="0"/>
                <a:ea typeface="Calibri" panose="020F0502020204030204" pitchFamily="34" charset="0"/>
                <a:cs typeface="Times New Roman" panose="02020603050405020304" pitchFamily="18" charset="0"/>
              </a:rPr>
              <a:t>Mining Workforce Transition kit-  a tool to support employees at mine closure, Mining Industry Human Resource Council, Canada, 2020,  </a:t>
            </a:r>
            <a:r>
              <a:rPr lang="en-GB" u="sng" dirty="0">
                <a:solidFill>
                  <a:srgbClr val="0563C1"/>
                </a:solidFill>
                <a:latin typeface="Calibri" panose="020F0502020204030204" pitchFamily="34" charset="0"/>
                <a:ea typeface="Calibri" panose="020F0502020204030204" pitchFamily="34" charset="0"/>
                <a:cs typeface="Times New Roman" panose="02020603050405020304" pitchFamily="18" charset="0"/>
                <a:hlinkClick r:id="rId3"/>
              </a:rPr>
              <a:t>https://mihr.ca/wp-content/uploads/2020/03/Mining-Workforce-Transition-Kit.pdf</a:t>
            </a:r>
            <a:endParaRPr lang="hu-HU"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6465540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églalap 1"/>
          <p:cNvSpPr/>
          <p:nvPr/>
        </p:nvSpPr>
        <p:spPr>
          <a:xfrm>
            <a:off x="599769" y="432618"/>
            <a:ext cx="11169444" cy="375552"/>
          </a:xfrm>
          <a:prstGeom prst="rect">
            <a:avLst/>
          </a:prstGeom>
          <a:solidFill>
            <a:schemeClr val="accent2">
              <a:lumMod val="40000"/>
              <a:lumOff val="60000"/>
            </a:schemeClr>
          </a:solidFill>
          <a:ln>
            <a:solidFill>
              <a:schemeClr val="accent2">
                <a:lumMod val="75000"/>
              </a:schemeClr>
            </a:solidFill>
          </a:ln>
        </p:spPr>
        <p:txBody>
          <a:bodyPr wrap="square">
            <a:spAutoFit/>
          </a:bodyPr>
          <a:lstStyle/>
          <a:p>
            <a:pPr>
              <a:lnSpc>
                <a:spcPct val="107000"/>
              </a:lnSpc>
              <a:spcAft>
                <a:spcPts val="800"/>
              </a:spcAft>
            </a:pPr>
            <a:r>
              <a:rPr lang="hu-HU" dirty="0" smtClean="0">
                <a:latin typeface="Calibri" panose="020F0502020204030204" pitchFamily="34" charset="0"/>
                <a:ea typeface="Calibri" panose="020F0502020204030204" pitchFamily="34" charset="0"/>
                <a:cs typeface="Times New Roman" panose="02020603050405020304" pitchFamily="18" charset="0"/>
              </a:rPr>
              <a:t>HASZNOS LINKEK – TUDJ MEG MÉG TÖBBET!</a:t>
            </a:r>
            <a:endParaRPr lang="hu-HU"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Téglalap 3"/>
          <p:cNvSpPr/>
          <p:nvPr/>
        </p:nvSpPr>
        <p:spPr>
          <a:xfrm>
            <a:off x="599768" y="1096636"/>
            <a:ext cx="4109883" cy="369332"/>
          </a:xfrm>
          <a:prstGeom prst="rect">
            <a:avLst/>
          </a:prstGeom>
          <a:solidFill>
            <a:schemeClr val="accent1">
              <a:lumMod val="40000"/>
              <a:lumOff val="60000"/>
            </a:schemeClr>
          </a:solidFill>
        </p:spPr>
        <p:txBody>
          <a:bodyPr wrap="square">
            <a:spAutoFit/>
          </a:bodyPr>
          <a:lstStyle/>
          <a:p>
            <a:r>
              <a:rPr lang="hu-HU" b="1" dirty="0"/>
              <a:t>https://munkapszichologia.lap.hu/</a:t>
            </a:r>
          </a:p>
        </p:txBody>
      </p:sp>
      <p:sp>
        <p:nvSpPr>
          <p:cNvPr id="5" name="Téglalap 4"/>
          <p:cNvSpPr/>
          <p:nvPr/>
        </p:nvSpPr>
        <p:spPr>
          <a:xfrm>
            <a:off x="4630995" y="2043499"/>
            <a:ext cx="4827639" cy="1754326"/>
          </a:xfrm>
          <a:prstGeom prst="rect">
            <a:avLst/>
          </a:prstGeom>
          <a:solidFill>
            <a:schemeClr val="accent6">
              <a:lumMod val="20000"/>
              <a:lumOff val="80000"/>
            </a:schemeClr>
          </a:solidFill>
        </p:spPr>
        <p:txBody>
          <a:bodyPr wrap="square">
            <a:spAutoFit/>
          </a:bodyPr>
          <a:lstStyle/>
          <a:p>
            <a:r>
              <a:rPr lang="hu-HU" b="1" dirty="0">
                <a:solidFill>
                  <a:srgbClr val="000000"/>
                </a:solidFill>
                <a:latin typeface="Century Gothic" panose="020B0502020202020204" pitchFamily="34" charset="0"/>
              </a:rPr>
              <a:t>Karriertervezés</a:t>
            </a:r>
          </a:p>
          <a:p>
            <a:r>
              <a:rPr lang="hu-HU" b="1" dirty="0" smtClean="0">
                <a:solidFill>
                  <a:srgbClr val="990000"/>
                </a:solidFill>
                <a:latin typeface="Century Gothic" panose="020B0502020202020204" pitchFamily="34" charset="0"/>
                <a:hlinkClick r:id="rId2"/>
              </a:rPr>
              <a:t>http</a:t>
            </a:r>
            <a:r>
              <a:rPr lang="hu-HU" b="1" dirty="0">
                <a:solidFill>
                  <a:srgbClr val="990000"/>
                </a:solidFill>
                <a:latin typeface="Century Gothic" panose="020B0502020202020204" pitchFamily="34" charset="0"/>
                <a:hlinkClick r:id="rId2"/>
              </a:rPr>
              <a:t>://www.palyaorientacio.lap.hu/</a:t>
            </a:r>
            <a:endParaRPr lang="hu-HU" dirty="0">
              <a:solidFill>
                <a:srgbClr val="000000"/>
              </a:solidFill>
              <a:latin typeface="Century Gothic" panose="020B0502020202020204" pitchFamily="34" charset="0"/>
            </a:endParaRPr>
          </a:p>
          <a:p>
            <a:r>
              <a:rPr lang="hu-HU" b="1" dirty="0">
                <a:solidFill>
                  <a:srgbClr val="990000"/>
                </a:solidFill>
                <a:latin typeface="Century Gothic" panose="020B0502020202020204" pitchFamily="34" charset="0"/>
                <a:hlinkClick r:id="rId3"/>
              </a:rPr>
              <a:t>http://www.onismeret.lap.hu/</a:t>
            </a:r>
            <a:endParaRPr lang="hu-HU" dirty="0">
              <a:solidFill>
                <a:srgbClr val="000000"/>
              </a:solidFill>
              <a:latin typeface="Century Gothic" panose="020B0502020202020204" pitchFamily="34" charset="0"/>
            </a:endParaRPr>
          </a:p>
          <a:p>
            <a:r>
              <a:rPr lang="hu-HU" b="1" dirty="0">
                <a:solidFill>
                  <a:srgbClr val="990000"/>
                </a:solidFill>
                <a:latin typeface="Century Gothic" panose="020B0502020202020204" pitchFamily="34" charset="0"/>
                <a:hlinkClick r:id="rId4"/>
              </a:rPr>
              <a:t>http://www.keszsegfejlesztes.lap.hu/</a:t>
            </a:r>
            <a:endParaRPr lang="hu-HU" dirty="0">
              <a:solidFill>
                <a:srgbClr val="000000"/>
              </a:solidFill>
              <a:latin typeface="Century Gothic" panose="020B0502020202020204" pitchFamily="34" charset="0"/>
            </a:endParaRPr>
          </a:p>
          <a:p>
            <a:r>
              <a:rPr lang="hu-HU" b="1" dirty="0">
                <a:solidFill>
                  <a:srgbClr val="990000"/>
                </a:solidFill>
                <a:latin typeface="Century Gothic" panose="020B0502020202020204" pitchFamily="34" charset="0"/>
                <a:hlinkClick r:id="rId5"/>
              </a:rPr>
              <a:t>http://www.palyanet.hu/</a:t>
            </a:r>
            <a:endParaRPr lang="hu-HU" dirty="0">
              <a:solidFill>
                <a:srgbClr val="000000"/>
              </a:solidFill>
              <a:latin typeface="Century Gothic" panose="020B0502020202020204" pitchFamily="34" charset="0"/>
            </a:endParaRPr>
          </a:p>
          <a:p>
            <a:r>
              <a:rPr lang="hu-HU" b="1" dirty="0">
                <a:solidFill>
                  <a:srgbClr val="990000"/>
                </a:solidFill>
                <a:latin typeface="Century Gothic" panose="020B0502020202020204" pitchFamily="34" charset="0"/>
                <a:hlinkClick r:id="rId6"/>
              </a:rPr>
              <a:t>http://www.pszichologia.lap.hu</a:t>
            </a:r>
            <a:endParaRPr lang="hu-HU" b="0" i="0" dirty="0">
              <a:solidFill>
                <a:srgbClr val="000000"/>
              </a:solidFill>
              <a:effectLst/>
              <a:latin typeface="Century Gothic" panose="020B0502020202020204" pitchFamily="34" charset="0"/>
            </a:endParaRPr>
          </a:p>
        </p:txBody>
      </p:sp>
      <p:sp>
        <p:nvSpPr>
          <p:cNvPr id="6" name="Téglalap 5"/>
          <p:cNvSpPr/>
          <p:nvPr/>
        </p:nvSpPr>
        <p:spPr>
          <a:xfrm>
            <a:off x="816077" y="4375355"/>
            <a:ext cx="5909189" cy="923330"/>
          </a:xfrm>
          <a:prstGeom prst="rect">
            <a:avLst/>
          </a:prstGeom>
          <a:solidFill>
            <a:schemeClr val="accent2">
              <a:lumMod val="40000"/>
              <a:lumOff val="60000"/>
            </a:schemeClr>
          </a:solidFill>
        </p:spPr>
        <p:txBody>
          <a:bodyPr wrap="square">
            <a:spAutoFit/>
          </a:bodyPr>
          <a:lstStyle/>
          <a:p>
            <a:r>
              <a:rPr lang="hu-HU" b="1" dirty="0">
                <a:solidFill>
                  <a:srgbClr val="000000"/>
                </a:solidFill>
                <a:latin typeface="Century Gothic" panose="020B0502020202020204" pitchFamily="34" charset="0"/>
              </a:rPr>
              <a:t>Humánerőforrás-menedzsment, </a:t>
            </a:r>
            <a:r>
              <a:rPr lang="hu-HU" b="1" dirty="0" smtClean="0">
                <a:solidFill>
                  <a:srgbClr val="000000"/>
                </a:solidFill>
                <a:latin typeface="Century Gothic" panose="020B0502020202020204" pitchFamily="34" charset="0"/>
              </a:rPr>
              <a:t>foglalkoztatás</a:t>
            </a:r>
            <a:endParaRPr lang="hu-HU" b="1" dirty="0">
              <a:solidFill>
                <a:srgbClr val="000000"/>
              </a:solidFill>
              <a:latin typeface="Century Gothic" panose="020B0502020202020204" pitchFamily="34" charset="0"/>
            </a:endParaRPr>
          </a:p>
          <a:p>
            <a:r>
              <a:rPr lang="hu-HU" b="1" dirty="0">
                <a:solidFill>
                  <a:srgbClr val="990000"/>
                </a:solidFill>
                <a:latin typeface="Century Gothic" panose="020B0502020202020204" pitchFamily="34" charset="0"/>
                <a:hlinkClick r:id="rId7"/>
              </a:rPr>
              <a:t>http://www.hrportal.hu/</a:t>
            </a:r>
            <a:endParaRPr lang="hu-HU" dirty="0">
              <a:solidFill>
                <a:srgbClr val="000000"/>
              </a:solidFill>
              <a:latin typeface="Century Gothic" panose="020B0502020202020204" pitchFamily="34" charset="0"/>
            </a:endParaRPr>
          </a:p>
          <a:p>
            <a:r>
              <a:rPr lang="hu-HU" b="1" dirty="0">
                <a:solidFill>
                  <a:srgbClr val="990000"/>
                </a:solidFill>
                <a:latin typeface="Century Gothic" panose="020B0502020202020204" pitchFamily="34" charset="0"/>
                <a:hlinkClick r:id="rId8"/>
              </a:rPr>
              <a:t>http://www.hr.lap.hu/</a:t>
            </a:r>
            <a:endParaRPr lang="hu-HU" b="0" i="0" dirty="0">
              <a:solidFill>
                <a:srgbClr val="000000"/>
              </a:solidFill>
              <a:effectLst/>
              <a:latin typeface="Century Gothic" panose="020B0502020202020204" pitchFamily="34" charset="0"/>
            </a:endParaRPr>
          </a:p>
        </p:txBody>
      </p:sp>
    </p:spTree>
    <p:extLst>
      <p:ext uri="{BB962C8B-B14F-4D97-AF65-F5344CB8AC3E}">
        <p14:creationId xmlns:p14="http://schemas.microsoft.com/office/powerpoint/2010/main" val="19507888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24872" y="2503055"/>
            <a:ext cx="11602777" cy="1015663"/>
          </a:xfrm>
          <a:prstGeom prst="rect">
            <a:avLst/>
          </a:prstGeom>
          <a:solidFill>
            <a:schemeClr val="accent4"/>
          </a:solidFill>
        </p:spPr>
        <p:txBody>
          <a:bodyPr wrap="square" rtlCol="0">
            <a:spAutoFit/>
          </a:bodyPr>
          <a:lstStyle/>
          <a:p>
            <a:pPr algn="ctr"/>
            <a:r>
              <a:rPr lang="hu-HU" sz="6000" b="1" dirty="0" smtClean="0"/>
              <a:t>PRÓBÁLD KI MAGAD!</a:t>
            </a:r>
            <a:endParaRPr lang="hu-HU" sz="6000" b="1" dirty="0"/>
          </a:p>
        </p:txBody>
      </p:sp>
    </p:spTree>
    <p:extLst>
      <p:ext uri="{BB962C8B-B14F-4D97-AF65-F5344CB8AC3E}">
        <p14:creationId xmlns:p14="http://schemas.microsoft.com/office/powerpoint/2010/main" val="2289731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73626" y="432619"/>
            <a:ext cx="2763577" cy="369332"/>
          </a:xfrm>
          <a:prstGeom prst="rect">
            <a:avLst/>
          </a:prstGeom>
          <a:solidFill>
            <a:schemeClr val="accent2">
              <a:lumMod val="40000"/>
              <a:lumOff val="60000"/>
            </a:schemeClr>
          </a:solidFill>
          <a:ln>
            <a:solidFill>
              <a:schemeClr val="accent2">
                <a:lumMod val="75000"/>
              </a:schemeClr>
            </a:solidFill>
          </a:ln>
        </p:spPr>
        <p:txBody>
          <a:bodyPr wrap="none" rtlCol="0">
            <a:spAutoFit/>
          </a:bodyPr>
          <a:lstStyle/>
          <a:p>
            <a:r>
              <a:rPr lang="hu-HU" b="1" dirty="0" smtClean="0"/>
              <a:t>Készíts e</a:t>
            </a:r>
            <a:r>
              <a:rPr lang="en-GB" b="1" dirty="0" err="1" smtClean="0"/>
              <a:t>gyéni</a:t>
            </a:r>
            <a:r>
              <a:rPr lang="en-GB" b="1" dirty="0" smtClean="0"/>
              <a:t> </a:t>
            </a:r>
            <a:r>
              <a:rPr lang="en-GB" b="1" dirty="0" err="1" smtClean="0"/>
              <a:t>akcióterv</a:t>
            </a:r>
            <a:r>
              <a:rPr lang="hu-HU" b="1" dirty="0" smtClean="0"/>
              <a:t>et!</a:t>
            </a:r>
            <a:r>
              <a:rPr lang="en-GB" b="1" dirty="0" smtClean="0"/>
              <a:t> </a:t>
            </a:r>
            <a:endParaRPr lang="hu-HU" b="1" dirty="0"/>
          </a:p>
        </p:txBody>
      </p:sp>
      <p:graphicFrame>
        <p:nvGraphicFramePr>
          <p:cNvPr id="4" name="Táblázat 3"/>
          <p:cNvGraphicFramePr>
            <a:graphicFrameLocks noGrp="1"/>
          </p:cNvGraphicFramePr>
          <p:nvPr>
            <p:extLst>
              <p:ext uri="{D42A27DB-BD31-4B8C-83A1-F6EECF244321}">
                <p14:modId xmlns:p14="http://schemas.microsoft.com/office/powerpoint/2010/main" val="1006714959"/>
              </p:ext>
            </p:extLst>
          </p:nvPr>
        </p:nvGraphicFramePr>
        <p:xfrm>
          <a:off x="5844028" y="214957"/>
          <a:ext cx="6053004" cy="1173988"/>
        </p:xfrm>
        <a:graphic>
          <a:graphicData uri="http://schemas.openxmlformats.org/drawingml/2006/table">
            <a:tbl>
              <a:tblPr firstRow="1" firstCol="1" bandRow="1">
                <a:tableStyleId>{5C22544A-7EE6-4342-B048-85BDC9FD1C3A}</a:tableStyleId>
              </a:tblPr>
              <a:tblGrid>
                <a:gridCol w="3026502">
                  <a:extLst>
                    <a:ext uri="{9D8B030D-6E8A-4147-A177-3AD203B41FA5}">
                      <a16:colId xmlns:a16="http://schemas.microsoft.com/office/drawing/2014/main" val="3216845150"/>
                    </a:ext>
                  </a:extLst>
                </a:gridCol>
                <a:gridCol w="3026502">
                  <a:extLst>
                    <a:ext uri="{9D8B030D-6E8A-4147-A177-3AD203B41FA5}">
                      <a16:colId xmlns:a16="http://schemas.microsoft.com/office/drawing/2014/main" val="771971481"/>
                    </a:ext>
                  </a:extLst>
                </a:gridCol>
              </a:tblGrid>
              <a:tr h="0">
                <a:tc>
                  <a:txBody>
                    <a:bodyPr/>
                    <a:lstStyle/>
                    <a:p>
                      <a:pPr>
                        <a:lnSpc>
                          <a:spcPct val="107000"/>
                        </a:lnSpc>
                        <a:spcAft>
                          <a:spcPts val="0"/>
                        </a:spcAft>
                      </a:pPr>
                      <a:r>
                        <a:rPr lang="en-GB" sz="1800" dirty="0" err="1">
                          <a:effectLst/>
                        </a:rPr>
                        <a:t>Céljaim</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Felsorolás</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8423924"/>
                  </a:ext>
                </a:extLst>
              </a:tr>
              <a:tr h="0">
                <a:tc>
                  <a:txBody>
                    <a:bodyPr/>
                    <a:lstStyle/>
                    <a:p>
                      <a:pPr>
                        <a:lnSpc>
                          <a:spcPct val="107000"/>
                        </a:lnSpc>
                        <a:spcAft>
                          <a:spcPts val="0"/>
                        </a:spcAft>
                      </a:pPr>
                      <a:r>
                        <a:rPr lang="en-GB" sz="1800" dirty="0" err="1">
                          <a:effectLst/>
                        </a:rPr>
                        <a:t>Rövid</a:t>
                      </a:r>
                      <a:r>
                        <a:rPr lang="en-GB" sz="1800" dirty="0">
                          <a:effectLst/>
                        </a:rPr>
                        <a:t> </a:t>
                      </a:r>
                      <a:r>
                        <a:rPr lang="en-GB" sz="1800" dirty="0" err="1">
                          <a:effectLst/>
                        </a:rPr>
                        <a:t>távú</a:t>
                      </a:r>
                      <a:r>
                        <a:rPr lang="en-GB" sz="1800" dirty="0">
                          <a:effectLst/>
                        </a:rPr>
                        <a:t> </a:t>
                      </a:r>
                      <a:r>
                        <a:rPr lang="en-GB" sz="1800" dirty="0" err="1">
                          <a:effectLst/>
                        </a:rPr>
                        <a:t>célok</a:t>
                      </a:r>
                      <a:r>
                        <a:rPr lang="en-GB" sz="1800" dirty="0">
                          <a:effectLst/>
                        </a:rPr>
                        <a:t> (1 </a:t>
                      </a:r>
                      <a:r>
                        <a:rPr lang="en-GB" sz="1800" dirty="0" err="1">
                          <a:effectLst/>
                        </a:rPr>
                        <a:t>éves</a:t>
                      </a:r>
                      <a:r>
                        <a:rPr lang="en-GB" sz="1800" dirty="0">
                          <a:effectLst/>
                        </a:rPr>
                        <a:t>)</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a:effectLst/>
                        </a:rPr>
                        <a:t> </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458042894"/>
                  </a:ext>
                </a:extLst>
              </a:tr>
              <a:tr h="0">
                <a:tc>
                  <a:txBody>
                    <a:bodyPr/>
                    <a:lstStyle/>
                    <a:p>
                      <a:pPr>
                        <a:lnSpc>
                          <a:spcPct val="107000"/>
                        </a:lnSpc>
                        <a:spcAft>
                          <a:spcPts val="0"/>
                        </a:spcAft>
                      </a:pPr>
                      <a:r>
                        <a:rPr lang="en-GB" sz="1800">
                          <a:effectLst/>
                        </a:rPr>
                        <a:t>Közép távú célok (3 éves)</a:t>
                      </a:r>
                      <a:endParaRPr lang="hu-HU" sz="1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957874367"/>
                  </a:ext>
                </a:extLst>
              </a:tr>
              <a:tr h="0">
                <a:tc>
                  <a:txBody>
                    <a:bodyPr/>
                    <a:lstStyle/>
                    <a:p>
                      <a:pPr>
                        <a:lnSpc>
                          <a:spcPct val="107000"/>
                        </a:lnSpc>
                        <a:spcAft>
                          <a:spcPts val="0"/>
                        </a:spcAft>
                      </a:pPr>
                      <a:r>
                        <a:rPr lang="en-GB" sz="1800" dirty="0" err="1">
                          <a:effectLst/>
                        </a:rPr>
                        <a:t>Hosszú</a:t>
                      </a:r>
                      <a:r>
                        <a:rPr lang="en-GB" sz="1800" dirty="0">
                          <a:effectLst/>
                        </a:rPr>
                        <a:t> </a:t>
                      </a:r>
                      <a:r>
                        <a:rPr lang="en-GB" sz="1800" dirty="0" err="1">
                          <a:effectLst/>
                        </a:rPr>
                        <a:t>távú</a:t>
                      </a:r>
                      <a:r>
                        <a:rPr lang="en-GB" sz="1800" dirty="0">
                          <a:effectLst/>
                        </a:rPr>
                        <a:t> </a:t>
                      </a:r>
                      <a:r>
                        <a:rPr lang="en-GB" sz="1800" dirty="0" err="1">
                          <a:effectLst/>
                        </a:rPr>
                        <a:t>célok</a:t>
                      </a:r>
                      <a:r>
                        <a:rPr lang="en-GB" sz="1800" dirty="0">
                          <a:effectLst/>
                        </a:rPr>
                        <a:t> (5 </a:t>
                      </a:r>
                      <a:r>
                        <a:rPr lang="en-GB" sz="1800" dirty="0" err="1">
                          <a:effectLst/>
                        </a:rPr>
                        <a:t>éves</a:t>
                      </a:r>
                      <a:r>
                        <a:rPr lang="en-GB" sz="1800" dirty="0">
                          <a:effectLst/>
                        </a:rPr>
                        <a:t>)</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800" dirty="0">
                          <a:effectLst/>
                        </a:rPr>
                        <a:t> </a:t>
                      </a:r>
                      <a:endParaRPr lang="hu-HU" sz="1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04862013"/>
                  </a:ext>
                </a:extLst>
              </a:tr>
            </a:tbl>
          </a:graphicData>
        </a:graphic>
      </p:graphicFrame>
      <p:graphicFrame>
        <p:nvGraphicFramePr>
          <p:cNvPr id="6" name="Táblázat 5"/>
          <p:cNvGraphicFramePr>
            <a:graphicFrameLocks noGrp="1"/>
          </p:cNvGraphicFramePr>
          <p:nvPr>
            <p:extLst>
              <p:ext uri="{D42A27DB-BD31-4B8C-83A1-F6EECF244321}">
                <p14:modId xmlns:p14="http://schemas.microsoft.com/office/powerpoint/2010/main" val="3212906589"/>
              </p:ext>
            </p:extLst>
          </p:nvPr>
        </p:nvGraphicFramePr>
        <p:xfrm>
          <a:off x="432619" y="2206847"/>
          <a:ext cx="11464413" cy="4478651"/>
        </p:xfrm>
        <a:graphic>
          <a:graphicData uri="http://schemas.openxmlformats.org/drawingml/2006/table">
            <a:tbl>
              <a:tblPr firstRow="1" firstCol="1" bandRow="1">
                <a:tableStyleId>{5C22544A-7EE6-4342-B048-85BDC9FD1C3A}</a:tableStyleId>
              </a:tblPr>
              <a:tblGrid>
                <a:gridCol w="2265809">
                  <a:extLst>
                    <a:ext uri="{9D8B030D-6E8A-4147-A177-3AD203B41FA5}">
                      <a16:colId xmlns:a16="http://schemas.microsoft.com/office/drawing/2014/main" val="1029272900"/>
                    </a:ext>
                  </a:extLst>
                </a:gridCol>
                <a:gridCol w="2426478">
                  <a:extLst>
                    <a:ext uri="{9D8B030D-6E8A-4147-A177-3AD203B41FA5}">
                      <a16:colId xmlns:a16="http://schemas.microsoft.com/office/drawing/2014/main" val="927498360"/>
                    </a:ext>
                  </a:extLst>
                </a:gridCol>
                <a:gridCol w="2263278">
                  <a:extLst>
                    <a:ext uri="{9D8B030D-6E8A-4147-A177-3AD203B41FA5}">
                      <a16:colId xmlns:a16="http://schemas.microsoft.com/office/drawing/2014/main" val="437030136"/>
                    </a:ext>
                  </a:extLst>
                </a:gridCol>
                <a:gridCol w="2253159">
                  <a:extLst>
                    <a:ext uri="{9D8B030D-6E8A-4147-A177-3AD203B41FA5}">
                      <a16:colId xmlns:a16="http://schemas.microsoft.com/office/drawing/2014/main" val="1345726664"/>
                    </a:ext>
                  </a:extLst>
                </a:gridCol>
                <a:gridCol w="2255689">
                  <a:extLst>
                    <a:ext uri="{9D8B030D-6E8A-4147-A177-3AD203B41FA5}">
                      <a16:colId xmlns:a16="http://schemas.microsoft.com/office/drawing/2014/main" val="4239369725"/>
                    </a:ext>
                  </a:extLst>
                </a:gridCol>
              </a:tblGrid>
              <a:tr h="639613">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Lépések/feladatok</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Várható eredmények</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err="1">
                          <a:effectLst/>
                        </a:rPr>
                        <a:t>Milyen</a:t>
                      </a:r>
                      <a:r>
                        <a:rPr lang="en-GB" sz="1600" dirty="0">
                          <a:effectLst/>
                        </a:rPr>
                        <a:t> </a:t>
                      </a:r>
                      <a:r>
                        <a:rPr lang="en-GB" sz="1600" dirty="0" err="1">
                          <a:effectLst/>
                        </a:rPr>
                        <a:t>támogatás</a:t>
                      </a:r>
                      <a:r>
                        <a:rPr lang="en-GB" sz="1600" dirty="0">
                          <a:effectLst/>
                        </a:rPr>
                        <a:t> </a:t>
                      </a:r>
                      <a:r>
                        <a:rPr lang="en-GB" sz="1600" dirty="0" err="1">
                          <a:effectLst/>
                        </a:rPr>
                        <a:t>kell</a:t>
                      </a:r>
                      <a:r>
                        <a:rPr lang="en-GB" sz="1600" dirty="0">
                          <a:effectLst/>
                        </a:rPr>
                        <a:t> </a:t>
                      </a:r>
                      <a:r>
                        <a:rPr lang="en-GB" sz="1600" dirty="0" err="1">
                          <a:effectLst/>
                        </a:rPr>
                        <a:t>ehhez</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Kezdő dátum/ a cél elérésének dátuma</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474105242"/>
                  </a:ext>
                </a:extLst>
              </a:tr>
              <a:tr h="516430">
                <a:tc>
                  <a:txBody>
                    <a:bodyPr/>
                    <a:lstStyle/>
                    <a:p>
                      <a:pPr>
                        <a:lnSpc>
                          <a:spcPct val="107000"/>
                        </a:lnSpc>
                        <a:spcAft>
                          <a:spcPts val="0"/>
                        </a:spcAft>
                      </a:pPr>
                      <a:r>
                        <a:rPr lang="en-GB" sz="1600">
                          <a:effectLst/>
                        </a:rPr>
                        <a:t>Rövid távú célok (1 éves)</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effectLst/>
                        </a:rPr>
                        <a:t> </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754689844"/>
                  </a:ext>
                </a:extLst>
              </a:tr>
              <a:tr h="516430">
                <a:tc>
                  <a:txBody>
                    <a:bodyPr/>
                    <a:lstStyle/>
                    <a:p>
                      <a:pPr>
                        <a:lnSpc>
                          <a:spcPct val="107000"/>
                        </a:lnSpc>
                        <a:spcAft>
                          <a:spcPts val="0"/>
                        </a:spcAft>
                      </a:pPr>
                      <a:r>
                        <a:rPr lang="en-GB" sz="1600">
                          <a:effectLst/>
                        </a:rPr>
                        <a:t>Közép távú célok (3 éves)</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894206726"/>
                  </a:ext>
                </a:extLst>
              </a:tr>
              <a:tr h="516430">
                <a:tc>
                  <a:txBody>
                    <a:bodyPr/>
                    <a:lstStyle/>
                    <a:p>
                      <a:pPr>
                        <a:lnSpc>
                          <a:spcPct val="107000"/>
                        </a:lnSpc>
                        <a:spcAft>
                          <a:spcPts val="0"/>
                        </a:spcAft>
                      </a:pPr>
                      <a:r>
                        <a:rPr lang="en-GB" sz="1600">
                          <a:effectLst/>
                        </a:rPr>
                        <a:t>Hosszú távú célok (5 éves)</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0880063"/>
                  </a:ext>
                </a:extLst>
              </a:tr>
              <a:tr h="822361">
                <a:tc>
                  <a:txBody>
                    <a:bodyPr/>
                    <a:lstStyle/>
                    <a:p>
                      <a:pPr>
                        <a:lnSpc>
                          <a:spcPct val="107000"/>
                        </a:lnSpc>
                        <a:spcAft>
                          <a:spcPts val="0"/>
                        </a:spcAft>
                      </a:pPr>
                      <a:r>
                        <a:rPr lang="en-GB" sz="1600">
                          <a:effectLst/>
                        </a:rPr>
                        <a:t>Elkészíteni az önéletrajzot és a kísérő (motivációs) levelet</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036515463"/>
                  </a:ext>
                </a:extLst>
              </a:tr>
              <a:tr h="548240">
                <a:tc>
                  <a:txBody>
                    <a:bodyPr/>
                    <a:lstStyle/>
                    <a:p>
                      <a:pPr>
                        <a:lnSpc>
                          <a:spcPct val="107000"/>
                        </a:lnSpc>
                        <a:spcAft>
                          <a:spcPts val="0"/>
                        </a:spcAft>
                      </a:pPr>
                      <a:r>
                        <a:rPr lang="en-GB" sz="1600">
                          <a:effectLst/>
                        </a:rPr>
                        <a:t>Megtanulni, hogyan kell állást keresni</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60087795"/>
                  </a:ext>
                </a:extLst>
              </a:tr>
              <a:tr h="913734">
                <a:tc>
                  <a:txBody>
                    <a:bodyPr/>
                    <a:lstStyle/>
                    <a:p>
                      <a:pPr>
                        <a:lnSpc>
                          <a:spcPct val="107000"/>
                        </a:lnSpc>
                        <a:spcAft>
                          <a:spcPts val="0"/>
                        </a:spcAft>
                      </a:pPr>
                      <a:r>
                        <a:rPr lang="en-GB" sz="1600" dirty="0" err="1">
                          <a:effectLst/>
                        </a:rPr>
                        <a:t>Beiratkozni</a:t>
                      </a:r>
                      <a:r>
                        <a:rPr lang="en-GB" sz="1600" dirty="0">
                          <a:effectLst/>
                        </a:rPr>
                        <a:t> a </a:t>
                      </a:r>
                      <a:r>
                        <a:rPr lang="en-GB" sz="1600" dirty="0" err="1">
                          <a:effectLst/>
                        </a:rPr>
                        <a:t>választott</a:t>
                      </a:r>
                      <a:r>
                        <a:rPr lang="en-GB" sz="1600" dirty="0">
                          <a:effectLst/>
                        </a:rPr>
                        <a:t>, a </a:t>
                      </a:r>
                      <a:r>
                        <a:rPr lang="en-GB" sz="1600" dirty="0" err="1">
                          <a:effectLst/>
                        </a:rPr>
                        <a:t>célokkal</a:t>
                      </a:r>
                      <a:r>
                        <a:rPr lang="en-GB" sz="1600" dirty="0">
                          <a:effectLst/>
                        </a:rPr>
                        <a:t> </a:t>
                      </a:r>
                      <a:r>
                        <a:rPr lang="en-GB" sz="1600" dirty="0" err="1">
                          <a:effectLst/>
                        </a:rPr>
                        <a:t>egybecsengő</a:t>
                      </a:r>
                      <a:r>
                        <a:rPr lang="en-GB" sz="1600" dirty="0">
                          <a:effectLst/>
                        </a:rPr>
                        <a:t> </a:t>
                      </a:r>
                      <a:r>
                        <a:rPr lang="en-GB" sz="1600" dirty="0" err="1">
                          <a:effectLst/>
                        </a:rPr>
                        <a:t>képzésre</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a:effectLst/>
                        </a:rPr>
                        <a:t> </a:t>
                      </a:r>
                      <a:endParaRPr lang="hu-HU" sz="16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600" dirty="0">
                          <a:effectLst/>
                        </a:rPr>
                        <a:t> </a:t>
                      </a:r>
                      <a:endParaRPr lang="hu-H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878453565"/>
                  </a:ext>
                </a:extLst>
              </a:tr>
            </a:tbl>
          </a:graphicData>
        </a:graphic>
      </p:graphicFrame>
      <p:sp>
        <p:nvSpPr>
          <p:cNvPr id="7" name="Rectangle 2"/>
          <p:cNvSpPr>
            <a:spLocks noChangeArrowheads="1"/>
          </p:cNvSpPr>
          <p:nvPr/>
        </p:nvSpPr>
        <p:spPr bwMode="auto">
          <a:xfrm>
            <a:off x="594640" y="2722714"/>
            <a:ext cx="6228948" cy="4598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hu-HU"/>
          </a:p>
        </p:txBody>
      </p:sp>
      <p:sp>
        <p:nvSpPr>
          <p:cNvPr id="8" name="Szövegdoboz 7"/>
          <p:cNvSpPr txBox="1"/>
          <p:nvPr/>
        </p:nvSpPr>
        <p:spPr>
          <a:xfrm>
            <a:off x="403123" y="1542399"/>
            <a:ext cx="3637214" cy="369332"/>
          </a:xfrm>
          <a:prstGeom prst="rect">
            <a:avLst/>
          </a:prstGeom>
          <a:solidFill>
            <a:schemeClr val="accent2">
              <a:lumMod val="40000"/>
              <a:lumOff val="60000"/>
            </a:schemeClr>
          </a:solidFill>
          <a:ln>
            <a:solidFill>
              <a:schemeClr val="accent2">
                <a:lumMod val="75000"/>
              </a:schemeClr>
            </a:solidFill>
          </a:ln>
        </p:spPr>
        <p:txBody>
          <a:bodyPr wrap="none" rtlCol="0">
            <a:spAutoFit/>
          </a:bodyPr>
          <a:lstStyle/>
          <a:p>
            <a:r>
              <a:rPr lang="hu-HU" b="1" dirty="0" smtClean="0"/>
              <a:t>Mérd fel, mi kell a célok eléréséhez?</a:t>
            </a:r>
            <a:endParaRPr lang="hu-HU" b="1" dirty="0"/>
          </a:p>
        </p:txBody>
      </p:sp>
      <p:sp>
        <p:nvSpPr>
          <p:cNvPr id="9" name="Jobbra nyíl 8"/>
          <p:cNvSpPr/>
          <p:nvPr/>
        </p:nvSpPr>
        <p:spPr>
          <a:xfrm>
            <a:off x="4189671" y="432619"/>
            <a:ext cx="978408"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10729031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397164" y="2456873"/>
            <a:ext cx="11434618" cy="1015663"/>
          </a:xfrm>
          <a:prstGeom prst="rect">
            <a:avLst/>
          </a:prstGeom>
          <a:solidFill>
            <a:schemeClr val="accent4"/>
          </a:solidFill>
        </p:spPr>
        <p:txBody>
          <a:bodyPr wrap="square" rtlCol="0">
            <a:spAutoFit/>
          </a:bodyPr>
          <a:lstStyle/>
          <a:p>
            <a:r>
              <a:rPr lang="hu-HU" sz="6000" b="1" dirty="0" smtClean="0"/>
              <a:t>ALAPELVEK</a:t>
            </a:r>
            <a:endParaRPr lang="hu-HU" sz="6000" b="1" dirty="0"/>
          </a:p>
        </p:txBody>
      </p:sp>
    </p:spTree>
    <p:extLst>
      <p:ext uri="{BB962C8B-B14F-4D97-AF65-F5344CB8AC3E}">
        <p14:creationId xmlns:p14="http://schemas.microsoft.com/office/powerpoint/2010/main" val="4532885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212437" y="1071417"/>
            <a:ext cx="2604654" cy="3539430"/>
          </a:xfrm>
          <a:prstGeom prst="rect">
            <a:avLst/>
          </a:prstGeom>
          <a:solidFill>
            <a:schemeClr val="accent6">
              <a:lumMod val="20000"/>
              <a:lumOff val="80000"/>
            </a:schemeClr>
          </a:solidFill>
        </p:spPr>
        <p:txBody>
          <a:bodyPr wrap="square" rtlCol="0">
            <a:spAutoFit/>
          </a:bodyPr>
          <a:lstStyle/>
          <a:p>
            <a:r>
              <a:rPr lang="hu-HU" sz="2800" dirty="0" smtClean="0"/>
              <a:t>ALAPELVEK,</a:t>
            </a:r>
          </a:p>
          <a:p>
            <a:r>
              <a:rPr lang="hu-HU" sz="2800" dirty="0" smtClean="0"/>
              <a:t>AMELYEKET </a:t>
            </a:r>
          </a:p>
          <a:p>
            <a:r>
              <a:rPr lang="hu-HU" sz="2800" dirty="0" smtClean="0"/>
              <a:t>FIGYELEMBE </a:t>
            </a:r>
          </a:p>
          <a:p>
            <a:r>
              <a:rPr lang="hu-HU" sz="2800" dirty="0" smtClean="0"/>
              <a:t>KELL VENNI A </a:t>
            </a:r>
          </a:p>
          <a:p>
            <a:r>
              <a:rPr lang="hu-HU" sz="2800" dirty="0" smtClean="0"/>
              <a:t>VÁLTOZÁS-</a:t>
            </a:r>
          </a:p>
          <a:p>
            <a:r>
              <a:rPr lang="hu-HU" sz="2800" dirty="0" smtClean="0"/>
              <a:t>MENEDZSMENT</a:t>
            </a:r>
          </a:p>
          <a:p>
            <a:r>
              <a:rPr lang="hu-HU" sz="2800" dirty="0" smtClean="0"/>
              <a:t>STRATÉGIA</a:t>
            </a:r>
          </a:p>
          <a:p>
            <a:r>
              <a:rPr lang="hu-HU" sz="2800" dirty="0" smtClean="0"/>
              <a:t>KIALAKÍTÁSÁNÁL</a:t>
            </a:r>
            <a:endParaRPr lang="hu-HU" sz="2800" dirty="0"/>
          </a:p>
        </p:txBody>
      </p:sp>
      <p:sp>
        <p:nvSpPr>
          <p:cNvPr id="3" name="Téglalap 2"/>
          <p:cNvSpPr/>
          <p:nvPr/>
        </p:nvSpPr>
        <p:spPr>
          <a:xfrm>
            <a:off x="3241963" y="249382"/>
            <a:ext cx="8672945" cy="6740307"/>
          </a:xfrm>
          <a:prstGeom prst="rect">
            <a:avLst/>
          </a:prstGeom>
          <a:solidFill>
            <a:schemeClr val="accent4">
              <a:lumMod val="20000"/>
              <a:lumOff val="80000"/>
            </a:schemeClr>
          </a:solidFill>
          <a:ln>
            <a:solidFill>
              <a:srgbClr val="FFC000"/>
            </a:solidFill>
          </a:ln>
        </p:spPr>
        <p:txBody>
          <a:bodyPr wrap="square">
            <a:spAutoFit/>
          </a:bodyPr>
          <a:lstStyle/>
          <a:p>
            <a:pPr lvl="0"/>
            <a:r>
              <a:rPr lang="hu-HU" sz="2400" b="1" dirty="0"/>
              <a:t>Tudatosság  – </a:t>
            </a:r>
            <a:r>
              <a:rPr lang="hu-HU" sz="2400" dirty="0"/>
              <a:t>a munkahelyi</a:t>
            </a:r>
            <a:r>
              <a:rPr lang="hu-HU" sz="2400" b="1" dirty="0"/>
              <a:t> </a:t>
            </a:r>
            <a:r>
              <a:rPr lang="hu-HU" sz="2400" dirty="0"/>
              <a:t>átmenet megfelelő, időben kezdődő, tudatos előkészítése; stratégia előzetes kialakítása</a:t>
            </a:r>
          </a:p>
          <a:p>
            <a:pPr lvl="0"/>
            <a:r>
              <a:rPr lang="hu-HU" sz="2400" b="1" dirty="0"/>
              <a:t>Rendszerszemlélet  – </a:t>
            </a:r>
            <a:r>
              <a:rPr lang="hu-HU" sz="2400" dirty="0"/>
              <a:t>a változás hogyan fog illeszkedni a rendszer megmaradó elemeihez, a működés egyéb tényezőihez (pl. a meglévő szabályozási környezethez, a rendelkezésre álló emberi és anyagi erőforrásokhoz).</a:t>
            </a:r>
          </a:p>
          <a:p>
            <a:pPr lvl="0"/>
            <a:r>
              <a:rPr lang="hu-HU" sz="2400" b="1" dirty="0"/>
              <a:t>Partnerség –</a:t>
            </a:r>
            <a:r>
              <a:rPr lang="hu-HU" sz="2400" dirty="0"/>
              <a:t>menedzsment és munkavállalók (munkavállalók képviselői) között</a:t>
            </a:r>
            <a:r>
              <a:rPr lang="hu-HU" sz="2400" b="1" dirty="0"/>
              <a:t>. </a:t>
            </a:r>
            <a:r>
              <a:rPr lang="hu-HU" sz="2400" i="1" dirty="0"/>
              <a:t>Partnerség a változásmenedzsment levezénylésére</a:t>
            </a:r>
            <a:endParaRPr lang="hu-HU" sz="2400" dirty="0"/>
          </a:p>
          <a:p>
            <a:pPr marL="285750" lvl="0" indent="-285750">
              <a:buFont typeface="Wingdings" panose="05000000000000000000" pitchFamily="2" charset="2"/>
              <a:buChar char="ü"/>
            </a:pPr>
            <a:r>
              <a:rPr lang="hu-HU" sz="2400" dirty="0"/>
              <a:t>tanácsadó, tulajdonos, ügyvezetés, dolgozók képviselői közötti egyeztetés/partnerség</a:t>
            </a:r>
          </a:p>
          <a:p>
            <a:pPr marL="285750" lvl="0" indent="-285750">
              <a:buFont typeface="Wingdings" panose="05000000000000000000" pitchFamily="2" charset="2"/>
              <a:buChar char="ü"/>
            </a:pPr>
            <a:r>
              <a:rPr lang="hu-HU" sz="2400" dirty="0"/>
              <a:t>ideális esetben</a:t>
            </a:r>
            <a:r>
              <a:rPr lang="hu-HU" sz="2400" b="1" dirty="0"/>
              <a:t> </a:t>
            </a:r>
            <a:r>
              <a:rPr lang="hu-HU" sz="2400" dirty="0"/>
              <a:t>a szervezetfejlesztéssel/átalakítással elérendő célok és az ennek érdekében felhasznált eszközök partnerségben (menedzsment és a munkavállalói érdekeket képviselők) történő meghatározása</a:t>
            </a:r>
          </a:p>
          <a:p>
            <a:pPr lvl="0"/>
            <a:r>
              <a:rPr lang="hu-HU" sz="2400" b="1" dirty="0"/>
              <a:t>Igazodás az egyén szükségleteihez és lehetőségeihez</a:t>
            </a:r>
            <a:r>
              <a:rPr lang="hu-HU" sz="2400" dirty="0"/>
              <a:t> – szükségletfelmérés és egyéni fejlesztési terv </a:t>
            </a:r>
          </a:p>
          <a:p>
            <a:pPr lvl="0"/>
            <a:r>
              <a:rPr lang="hu-HU" sz="2400" b="1" dirty="0"/>
              <a:t>Biztonság a munkavállalók számára</a:t>
            </a:r>
            <a:r>
              <a:rPr lang="hu-HU" sz="2400" dirty="0"/>
              <a:t>. </a:t>
            </a:r>
            <a:r>
              <a:rPr lang="hu-HU" sz="2400" b="1" dirty="0"/>
              <a:t>A rugalmas biztonság elve</a:t>
            </a:r>
            <a:r>
              <a:rPr lang="hu-HU" sz="2400" dirty="0"/>
              <a:t>.</a:t>
            </a:r>
          </a:p>
        </p:txBody>
      </p:sp>
      <p:sp>
        <p:nvSpPr>
          <p:cNvPr id="4" name="Jobbra nyíl 3"/>
          <p:cNvSpPr/>
          <p:nvPr/>
        </p:nvSpPr>
        <p:spPr>
          <a:xfrm>
            <a:off x="2890982" y="2807855"/>
            <a:ext cx="350981" cy="48463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u-HU"/>
          </a:p>
        </p:txBody>
      </p:sp>
    </p:spTree>
    <p:extLst>
      <p:ext uri="{BB962C8B-B14F-4D97-AF65-F5344CB8AC3E}">
        <p14:creationId xmlns:p14="http://schemas.microsoft.com/office/powerpoint/2010/main" val="45979202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solidFill>
            <a:schemeClr val="accent1">
              <a:lumMod val="20000"/>
              <a:lumOff val="80000"/>
            </a:schemeClr>
          </a:solidFill>
          <a:ln>
            <a:solidFill>
              <a:srgbClr val="7030A0"/>
            </a:solidFill>
          </a:ln>
        </p:spPr>
        <p:txBody>
          <a:bodyPr/>
          <a:lstStyle/>
          <a:p>
            <a:pPr algn="ctr"/>
            <a:r>
              <a:rPr lang="hu-HU" b="1" dirty="0" smtClean="0"/>
              <a:t>Rugalmas biztonság elve</a:t>
            </a:r>
            <a:endParaRPr lang="hu-HU" b="1" dirty="0"/>
          </a:p>
        </p:txBody>
      </p:sp>
      <p:sp>
        <p:nvSpPr>
          <p:cNvPr id="3" name="Téglalap 2"/>
          <p:cNvSpPr/>
          <p:nvPr/>
        </p:nvSpPr>
        <p:spPr>
          <a:xfrm>
            <a:off x="766618" y="2863274"/>
            <a:ext cx="10485582" cy="2668551"/>
          </a:xfrm>
          <a:prstGeom prst="rect">
            <a:avLst/>
          </a:prstGeom>
          <a:solidFill>
            <a:schemeClr val="accent4">
              <a:lumMod val="60000"/>
              <a:lumOff val="40000"/>
            </a:schemeClr>
          </a:solidFill>
          <a:ln>
            <a:solidFill>
              <a:srgbClr val="7030A0"/>
            </a:solidFill>
          </a:ln>
        </p:spPr>
        <p:txBody>
          <a:bodyPr wrap="square">
            <a:spAutoFit/>
          </a:bodyPr>
          <a:lstStyle/>
          <a:p>
            <a:pPr>
              <a:lnSpc>
                <a:spcPct val="107000"/>
              </a:lnSpc>
              <a:spcAft>
                <a:spcPts val="800"/>
              </a:spcAft>
            </a:pPr>
            <a:r>
              <a:rPr lang="en-GB" sz="2400" dirty="0" err="1">
                <a:latin typeface="Calibri" panose="020F0502020204030204" pitchFamily="34" charset="0"/>
                <a:ea typeface="Calibri" panose="020F0502020204030204" pitchFamily="34" charset="0"/>
                <a:cs typeface="Calibri" panose="020F0502020204030204" pitchFamily="34" charset="0"/>
              </a:rPr>
              <a:t>Alkalmazható</a:t>
            </a:r>
            <a:r>
              <a:rPr lang="en-GB" sz="2400" dirty="0">
                <a:latin typeface="Calibri" panose="020F0502020204030204" pitchFamily="34" charset="0"/>
                <a:ea typeface="Calibri" panose="020F0502020204030204" pitchFamily="34" charset="0"/>
                <a:cs typeface="Calibri" panose="020F0502020204030204" pitchFamily="34" charset="0"/>
              </a:rPr>
              <a:t> a </a:t>
            </a:r>
            <a:r>
              <a:rPr lang="en-GB" sz="2400" dirty="0" err="1">
                <a:latin typeface="Calibri" panose="020F0502020204030204" pitchFamily="34" charset="0"/>
                <a:ea typeface="Calibri" panose="020F0502020204030204" pitchFamily="34" charset="0"/>
                <a:cs typeface="Calibri" panose="020F0502020204030204" pitchFamily="34" charset="0"/>
              </a:rPr>
              <a:t>rugalmas</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biztonság</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elve</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amely</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szerint</a:t>
            </a:r>
            <a:r>
              <a:rPr lang="en-GB" sz="2400" dirty="0">
                <a:latin typeface="Calibri" panose="020F0502020204030204" pitchFamily="34" charset="0"/>
                <a:ea typeface="Calibri" panose="020F0502020204030204" pitchFamily="34" charset="0"/>
                <a:cs typeface="Calibri" panose="020F0502020204030204" pitchFamily="34" charset="0"/>
              </a:rPr>
              <a:t> a </a:t>
            </a:r>
            <a:r>
              <a:rPr lang="en-GB" sz="2400" dirty="0" err="1">
                <a:latin typeface="Calibri" panose="020F0502020204030204" pitchFamily="34" charset="0"/>
                <a:ea typeface="Calibri" panose="020F0502020204030204" pitchFamily="34" charset="0"/>
                <a:cs typeface="Calibri" panose="020F0502020204030204" pitchFamily="34" charset="0"/>
              </a:rPr>
              <a:t>biztonság</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új</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formái</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nem</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munkahely</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hanem</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munkavállaló</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orientáltak</a:t>
            </a:r>
            <a:r>
              <a:rPr lang="en-GB" sz="2400" dirty="0">
                <a:latin typeface="Calibri" panose="020F0502020204030204" pitchFamily="34" charset="0"/>
                <a:ea typeface="Calibri" panose="020F0502020204030204" pitchFamily="34" charset="0"/>
                <a:cs typeface="Calibri" panose="020F0502020204030204" pitchFamily="34" charset="0"/>
              </a:rPr>
              <a:t>. </a:t>
            </a:r>
            <a:endParaRPr lang="hu-HU" sz="2400" dirty="0" smtClean="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endParaRPr lang="hu-HU" sz="2400" dirty="0" smtClean="0">
              <a:latin typeface="Calibri" panose="020F0502020204030204" pitchFamily="34" charset="0"/>
              <a:ea typeface="Calibri" panose="020F0502020204030204" pitchFamily="34" charset="0"/>
              <a:cs typeface="Calibri" panose="020F0502020204030204" pitchFamily="34" charset="0"/>
            </a:endParaRPr>
          </a:p>
          <a:p>
            <a:pPr>
              <a:lnSpc>
                <a:spcPct val="107000"/>
              </a:lnSpc>
              <a:spcAft>
                <a:spcPts val="800"/>
              </a:spcAft>
            </a:pPr>
            <a:r>
              <a:rPr lang="hu-HU" sz="2400" dirty="0" smtClean="0">
                <a:latin typeface="Calibri" panose="020F0502020204030204" pitchFamily="34" charset="0"/>
                <a:ea typeface="Calibri" panose="020F0502020204030204" pitchFamily="34" charset="0"/>
                <a:cs typeface="Calibri" panose="020F0502020204030204" pitchFamily="34" charset="0"/>
              </a:rPr>
              <a:t>A</a:t>
            </a:r>
            <a:r>
              <a:rPr lang="en-GB" sz="2400" dirty="0" err="1" smtClean="0">
                <a:latin typeface="Calibri" panose="020F0502020204030204" pitchFamily="34" charset="0"/>
                <a:ea typeface="Calibri" panose="020F0502020204030204" pitchFamily="34" charset="0"/>
                <a:cs typeface="Calibri" panose="020F0502020204030204" pitchFamily="34" charset="0"/>
              </a:rPr>
              <a:t>kár</a:t>
            </a:r>
            <a:r>
              <a:rPr lang="en-GB" sz="2400" dirty="0" smtClean="0">
                <a:latin typeface="Calibri" panose="020F0502020204030204" pitchFamily="34" charset="0"/>
                <a:ea typeface="Calibri" panose="020F0502020204030204" pitchFamily="34" charset="0"/>
                <a:cs typeface="Calibri" panose="020F0502020204030204" pitchFamily="34" charset="0"/>
              </a:rPr>
              <a:t> </a:t>
            </a:r>
            <a:r>
              <a:rPr lang="en-GB" sz="2400" dirty="0">
                <a:latin typeface="Calibri" panose="020F0502020204030204" pitchFamily="34" charset="0"/>
                <a:ea typeface="Calibri" panose="020F0502020204030204" pitchFamily="34" charset="0"/>
                <a:cs typeface="Calibri" panose="020F0502020204030204" pitchFamily="34" charset="0"/>
              </a:rPr>
              <a:t>van </a:t>
            </a:r>
            <a:r>
              <a:rPr lang="en-GB" sz="2400" dirty="0" err="1">
                <a:latin typeface="Calibri" panose="020F0502020204030204" pitchFamily="34" charset="0"/>
                <a:ea typeface="Calibri" panose="020F0502020204030204" pitchFamily="34" charset="0"/>
                <a:cs typeface="Calibri" panose="020F0502020204030204" pitchFamily="34" charset="0"/>
              </a:rPr>
              <a:t>lehetőség</a:t>
            </a:r>
            <a:r>
              <a:rPr lang="en-GB" sz="2400" dirty="0">
                <a:latin typeface="Calibri" panose="020F0502020204030204" pitchFamily="34" charset="0"/>
                <a:ea typeface="Calibri" panose="020F0502020204030204" pitchFamily="34" charset="0"/>
                <a:cs typeface="Calibri" panose="020F0502020204030204" pitchFamily="34" charset="0"/>
              </a:rPr>
              <a:t> a </a:t>
            </a:r>
            <a:r>
              <a:rPr lang="en-GB" sz="2400" dirty="0" err="1">
                <a:latin typeface="Calibri" panose="020F0502020204030204" pitchFamily="34" charset="0"/>
                <a:ea typeface="Calibri" panose="020F0502020204030204" pitchFamily="34" charset="0"/>
                <a:cs typeface="Calibri" panose="020F0502020204030204" pitchFamily="34" charset="0"/>
              </a:rPr>
              <a:t>vállalaton</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belül</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új</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munkahely</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új</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feladat</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smtClean="0">
                <a:latin typeface="Calibri" panose="020F0502020204030204" pitchFamily="34" charset="0"/>
                <a:ea typeface="Calibri" panose="020F0502020204030204" pitchFamily="34" charset="0"/>
                <a:cs typeface="Calibri" panose="020F0502020204030204" pitchFamily="34" charset="0"/>
              </a:rPr>
              <a:t>biztosítás</a:t>
            </a:r>
            <a:r>
              <a:rPr lang="hu-HU" sz="2400" dirty="0" smtClean="0">
                <a:latin typeface="Calibri" panose="020F0502020204030204" pitchFamily="34" charset="0"/>
                <a:ea typeface="Calibri" panose="020F0502020204030204" pitchFamily="34" charset="0"/>
                <a:cs typeface="Calibri" panose="020F0502020204030204" pitchFamily="34" charset="0"/>
              </a:rPr>
              <a:t>ára</a:t>
            </a:r>
            <a:r>
              <a:rPr lang="en-GB" sz="2400" dirty="0" smtClean="0">
                <a:latin typeface="Calibri" panose="020F0502020204030204" pitchFamily="34" charset="0"/>
                <a:ea typeface="Calibri" panose="020F0502020204030204" pitchFamily="34" charset="0"/>
                <a:cs typeface="Calibri" panose="020F0502020204030204" pitchFamily="34" charset="0"/>
              </a:rPr>
              <a:t> </a:t>
            </a:r>
            <a:r>
              <a:rPr lang="en-GB" sz="2400" dirty="0">
                <a:latin typeface="Calibri" panose="020F0502020204030204" pitchFamily="34" charset="0"/>
                <a:ea typeface="Calibri" panose="020F0502020204030204" pitchFamily="34" charset="0"/>
                <a:cs typeface="Calibri" panose="020F0502020204030204" pitchFamily="34" charset="0"/>
              </a:rPr>
              <a:t>a </a:t>
            </a:r>
            <a:r>
              <a:rPr lang="en-GB" sz="2400" dirty="0" err="1">
                <a:latin typeface="Calibri" panose="020F0502020204030204" pitchFamily="34" charset="0"/>
                <a:ea typeface="Calibri" panose="020F0502020204030204" pitchFamily="34" charset="0"/>
                <a:cs typeface="Calibri" panose="020F0502020204030204" pitchFamily="34" charset="0"/>
              </a:rPr>
              <a:t>változás</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során</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akár</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nincs</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az</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alkalmazott</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stratégia</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nem</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utolsósorban</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arra</a:t>
            </a:r>
            <a:r>
              <a:rPr lang="en-GB" sz="2400" dirty="0">
                <a:latin typeface="Calibri" panose="020F0502020204030204" pitchFamily="34" charset="0"/>
                <a:ea typeface="Calibri" panose="020F0502020204030204" pitchFamily="34" charset="0"/>
                <a:cs typeface="Calibri" panose="020F0502020204030204" pitchFamily="34" charset="0"/>
              </a:rPr>
              <a:t> </a:t>
            </a:r>
            <a:r>
              <a:rPr lang="en-GB" sz="2400" dirty="0" err="1">
                <a:latin typeface="Calibri" panose="020F0502020204030204" pitchFamily="34" charset="0"/>
                <a:ea typeface="Calibri" panose="020F0502020204030204" pitchFamily="34" charset="0"/>
                <a:cs typeface="Calibri" panose="020F0502020204030204" pitchFamily="34" charset="0"/>
              </a:rPr>
              <a:t>irányul</a:t>
            </a:r>
            <a:r>
              <a:rPr lang="en-GB" sz="2400" dirty="0">
                <a:latin typeface="Calibri" panose="020F0502020204030204" pitchFamily="34" charset="0"/>
                <a:ea typeface="Calibri" panose="020F0502020204030204" pitchFamily="34" charset="0"/>
                <a:cs typeface="Calibri" panose="020F0502020204030204" pitchFamily="34" charset="0"/>
              </a:rPr>
              <a:t>,</a:t>
            </a:r>
            <a:r>
              <a:rPr lang="en-GB" sz="2400" dirty="0">
                <a:latin typeface="Calibri" panose="020F0502020204030204" pitchFamily="34" charset="0"/>
                <a:ea typeface="Calibri" panose="020F0502020204030204" pitchFamily="34" charset="0"/>
                <a:cs typeface="Times New Roman" panose="02020603050405020304" pitchFamily="18" charset="0"/>
              </a:rPr>
              <a:t> </a:t>
            </a:r>
            <a:r>
              <a:rPr lang="en-GB" sz="2400" dirty="0" err="1">
                <a:latin typeface="Calibri" panose="020F0502020204030204" pitchFamily="34" charset="0"/>
                <a:ea typeface="Calibri" panose="020F0502020204030204" pitchFamily="34" charset="0"/>
                <a:cs typeface="Times New Roman" panose="02020603050405020304" pitchFamily="18" charset="0"/>
              </a:rPr>
              <a:t>hogy</a:t>
            </a:r>
            <a:r>
              <a:rPr lang="en-GB" sz="2400" dirty="0">
                <a:latin typeface="Calibri" panose="020F0502020204030204" pitchFamily="34" charset="0"/>
                <a:ea typeface="Calibri" panose="020F0502020204030204" pitchFamily="34" charset="0"/>
                <a:cs typeface="Times New Roman" panose="02020603050405020304" pitchFamily="18" charset="0"/>
              </a:rPr>
              <a:t> </a:t>
            </a:r>
            <a:r>
              <a:rPr lang="en-GB" sz="2400" b="1" dirty="0" err="1">
                <a:latin typeface="Calibri" panose="020F0502020204030204" pitchFamily="34" charset="0"/>
                <a:ea typeface="Calibri" panose="020F0502020204030204" pitchFamily="34" charset="0"/>
                <a:cs typeface="Times New Roman" panose="02020603050405020304" pitchFamily="18" charset="0"/>
              </a:rPr>
              <a:t>segítse</a:t>
            </a:r>
            <a:r>
              <a:rPr lang="en-GB" sz="2400" b="1" dirty="0">
                <a:latin typeface="Calibri" panose="020F0502020204030204" pitchFamily="34" charset="0"/>
                <a:ea typeface="Calibri" panose="020F0502020204030204" pitchFamily="34" charset="0"/>
                <a:cs typeface="Times New Roman" panose="02020603050405020304" pitchFamily="18" charset="0"/>
              </a:rPr>
              <a:t> a </a:t>
            </a:r>
            <a:r>
              <a:rPr lang="en-GB" sz="2400" b="1" dirty="0" err="1">
                <a:latin typeface="Calibri" panose="020F0502020204030204" pitchFamily="34" charset="0"/>
                <a:ea typeface="Calibri" panose="020F0502020204030204" pitchFamily="34" charset="0"/>
                <a:cs typeface="Times New Roman" panose="02020603050405020304" pitchFamily="18" charset="0"/>
              </a:rPr>
              <a:t>munkavállalókat</a:t>
            </a:r>
            <a:r>
              <a:rPr lang="en-GB" sz="2400" b="1" dirty="0">
                <a:latin typeface="Calibri" panose="020F0502020204030204" pitchFamily="34" charset="0"/>
                <a:ea typeface="Calibri" panose="020F0502020204030204" pitchFamily="34" charset="0"/>
                <a:cs typeface="Times New Roman" panose="02020603050405020304" pitchFamily="18" charset="0"/>
              </a:rPr>
              <a:t> </a:t>
            </a:r>
            <a:r>
              <a:rPr lang="en-GB" sz="2400" b="1" dirty="0" err="1">
                <a:latin typeface="Calibri" panose="020F0502020204030204" pitchFamily="34" charset="0"/>
                <a:ea typeface="Calibri" panose="020F0502020204030204" pitchFamily="34" charset="0"/>
                <a:cs typeface="Times New Roman" panose="02020603050405020304" pitchFamily="18" charset="0"/>
              </a:rPr>
              <a:t>új</a:t>
            </a:r>
            <a:r>
              <a:rPr lang="en-GB" sz="2400" b="1" dirty="0">
                <a:latin typeface="Calibri" panose="020F0502020204030204" pitchFamily="34" charset="0"/>
                <a:ea typeface="Calibri" panose="020F0502020204030204" pitchFamily="34" charset="0"/>
                <a:cs typeface="Times New Roman" panose="02020603050405020304" pitchFamily="18" charset="0"/>
              </a:rPr>
              <a:t> </a:t>
            </a:r>
            <a:r>
              <a:rPr lang="en-GB" sz="2400" b="1" dirty="0" err="1">
                <a:latin typeface="Calibri" panose="020F0502020204030204" pitchFamily="34" charset="0"/>
                <a:ea typeface="Calibri" panose="020F0502020204030204" pitchFamily="34" charset="0"/>
                <a:cs typeface="Times New Roman" panose="02020603050405020304" pitchFamily="18" charset="0"/>
              </a:rPr>
              <a:t>készségek</a:t>
            </a:r>
            <a:r>
              <a:rPr lang="en-GB" sz="2400" b="1" dirty="0">
                <a:latin typeface="Calibri" panose="020F0502020204030204" pitchFamily="34" charset="0"/>
                <a:ea typeface="Calibri" panose="020F0502020204030204" pitchFamily="34" charset="0"/>
                <a:cs typeface="Times New Roman" panose="02020603050405020304" pitchFamily="18" charset="0"/>
              </a:rPr>
              <a:t>/</a:t>
            </a:r>
            <a:r>
              <a:rPr lang="en-GB" sz="2400" b="1" dirty="0" err="1">
                <a:latin typeface="Calibri" panose="020F0502020204030204" pitchFamily="34" charset="0"/>
                <a:ea typeface="Calibri" panose="020F0502020204030204" pitchFamily="34" charset="0"/>
                <a:cs typeface="Times New Roman" panose="02020603050405020304" pitchFamily="18" charset="0"/>
              </a:rPr>
              <a:t>szakmák</a:t>
            </a:r>
            <a:r>
              <a:rPr lang="en-GB" sz="2400" b="1" dirty="0">
                <a:latin typeface="Calibri" panose="020F0502020204030204" pitchFamily="34" charset="0"/>
                <a:ea typeface="Calibri" panose="020F0502020204030204" pitchFamily="34" charset="0"/>
                <a:cs typeface="Times New Roman" panose="02020603050405020304" pitchFamily="18" charset="0"/>
              </a:rPr>
              <a:t> </a:t>
            </a:r>
            <a:r>
              <a:rPr lang="en-GB" sz="2400" b="1" dirty="0" err="1">
                <a:latin typeface="Calibri" panose="020F0502020204030204" pitchFamily="34" charset="0"/>
                <a:ea typeface="Calibri" panose="020F0502020204030204" pitchFamily="34" charset="0"/>
                <a:cs typeface="Times New Roman" panose="02020603050405020304" pitchFamily="18" charset="0"/>
              </a:rPr>
              <a:t>elsajátításában</a:t>
            </a:r>
            <a:r>
              <a:rPr lang="en-GB" sz="2400" dirty="0">
                <a:latin typeface="Calibri" panose="020F0502020204030204" pitchFamily="34" charset="0"/>
                <a:ea typeface="Calibri" panose="020F0502020204030204" pitchFamily="34" charset="0"/>
                <a:cs typeface="Times New Roman" panose="02020603050405020304" pitchFamily="18" charset="0"/>
              </a:rPr>
              <a:t>.</a:t>
            </a:r>
            <a:endParaRPr lang="hu-HU" sz="24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153386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a:xfrm>
            <a:off x="838200" y="365126"/>
            <a:ext cx="10515600" cy="1325130"/>
          </a:xfrm>
          <a:solidFill>
            <a:schemeClr val="accent1">
              <a:lumMod val="20000"/>
              <a:lumOff val="80000"/>
            </a:schemeClr>
          </a:solidFill>
          <a:ln>
            <a:solidFill>
              <a:srgbClr val="7030A0"/>
            </a:solidFill>
          </a:ln>
        </p:spPr>
        <p:txBody>
          <a:bodyPr>
            <a:normAutofit/>
          </a:bodyPr>
          <a:lstStyle/>
          <a:p>
            <a:pPr algn="ctr"/>
            <a:r>
              <a:rPr lang="hu-HU" b="1" dirty="0" smtClean="0"/>
              <a:t>Változás-menedzsment </a:t>
            </a:r>
            <a:r>
              <a:rPr lang="hu-HU" b="1" dirty="0"/>
              <a:t>és </a:t>
            </a:r>
            <a:r>
              <a:rPr lang="hu-HU" b="1" dirty="0" smtClean="0"/>
              <a:t>a KKV-k</a:t>
            </a:r>
            <a:endParaRPr lang="hu-HU" dirty="0"/>
          </a:p>
        </p:txBody>
      </p:sp>
      <p:sp>
        <p:nvSpPr>
          <p:cNvPr id="3" name="Téglalap 2"/>
          <p:cNvSpPr/>
          <p:nvPr/>
        </p:nvSpPr>
        <p:spPr>
          <a:xfrm>
            <a:off x="1043709" y="2105891"/>
            <a:ext cx="10594109" cy="4148508"/>
          </a:xfrm>
          <a:prstGeom prst="rect">
            <a:avLst/>
          </a:prstGeom>
          <a:solidFill>
            <a:schemeClr val="accent4">
              <a:lumMod val="40000"/>
              <a:lumOff val="60000"/>
            </a:schemeClr>
          </a:solidFill>
          <a:ln>
            <a:solidFill>
              <a:srgbClr val="7030A0"/>
            </a:solidFill>
          </a:ln>
        </p:spPr>
        <p:txBody>
          <a:bodyPr wrap="square">
            <a:spAutoFit/>
          </a:bodyPr>
          <a:lstStyle/>
          <a:p>
            <a:pPr marL="285750" indent="-285750">
              <a:lnSpc>
                <a:spcPct val="107000"/>
              </a:lnSpc>
              <a:spcAft>
                <a:spcPts val="800"/>
              </a:spcAft>
              <a:buFont typeface="Wingdings" panose="05000000000000000000" pitchFamily="2" charset="2"/>
              <a:buChar char="q"/>
            </a:pPr>
            <a:r>
              <a:rPr lang="hu-HU" dirty="0">
                <a:latin typeface="Calibri" panose="020F0502020204030204" pitchFamily="34" charset="0"/>
                <a:ea typeface="Calibri" panose="020F0502020204030204" pitchFamily="34" charset="0"/>
                <a:cs typeface="Times New Roman" panose="02020603050405020304" pitchFamily="18" charset="0"/>
              </a:rPr>
              <a:t>A kkv-k általában korlátozott erőforrásokkal rendelkeznek idő, pénz és emberi erőforrás tekintetében. Emiatt, a változás bevezetése általában a szűkös erőforrások nagy részét le is köti.</a:t>
            </a:r>
          </a:p>
          <a:p>
            <a:pPr marL="285750" indent="-285750">
              <a:lnSpc>
                <a:spcPct val="107000"/>
              </a:lnSpc>
              <a:spcAft>
                <a:spcPts val="800"/>
              </a:spcAft>
              <a:buFont typeface="Wingdings" panose="05000000000000000000" pitchFamily="2" charset="2"/>
              <a:buChar char="q"/>
            </a:pPr>
            <a:r>
              <a:rPr lang="hu-HU" dirty="0">
                <a:latin typeface="Calibri" panose="020F0502020204030204" pitchFamily="34" charset="0"/>
                <a:ea typeface="Calibri" panose="020F0502020204030204" pitchFamily="34" charset="0"/>
                <a:cs typeface="Times New Roman" panose="02020603050405020304" pitchFamily="18" charset="0"/>
              </a:rPr>
              <a:t>Nincs vagy csak nagyon kevés </a:t>
            </a:r>
            <a:r>
              <a:rPr lang="hu-HU" dirty="0" err="1">
                <a:latin typeface="Calibri" panose="020F0502020204030204" pitchFamily="34" charset="0"/>
                <a:ea typeface="Calibri" panose="020F0502020204030204" pitchFamily="34" charset="0"/>
                <a:cs typeface="Times New Roman" panose="02020603050405020304" pitchFamily="18" charset="0"/>
              </a:rPr>
              <a:t>tartalékuk</a:t>
            </a:r>
            <a:r>
              <a:rPr lang="hu-HU" dirty="0">
                <a:latin typeface="Calibri" panose="020F0502020204030204" pitchFamily="34" charset="0"/>
                <a:ea typeface="Calibri" panose="020F0502020204030204" pitchFamily="34" charset="0"/>
                <a:cs typeface="Times New Roman" panose="02020603050405020304" pitchFamily="18" charset="0"/>
              </a:rPr>
              <a:t> van.</a:t>
            </a:r>
          </a:p>
          <a:p>
            <a:pPr marL="285750" indent="-285750">
              <a:lnSpc>
                <a:spcPct val="107000"/>
              </a:lnSpc>
              <a:spcAft>
                <a:spcPts val="800"/>
              </a:spcAft>
              <a:buFont typeface="Wingdings" panose="05000000000000000000" pitchFamily="2" charset="2"/>
              <a:buChar char="q"/>
            </a:pPr>
            <a:r>
              <a:rPr lang="hu-HU" dirty="0">
                <a:latin typeface="Calibri" panose="020F0502020204030204" pitchFamily="34" charset="0"/>
                <a:ea typeface="Calibri" panose="020F0502020204030204" pitchFamily="34" charset="0"/>
                <a:cs typeface="Times New Roman" panose="02020603050405020304" pitchFamily="18" charset="0"/>
              </a:rPr>
              <a:t>A KKV-kat érintő változásokat leginkább a külső környezetből érkező nyomás, nem pedig a belső tudatosság </a:t>
            </a:r>
            <a:r>
              <a:rPr lang="hu-HU" dirty="0" err="1">
                <a:latin typeface="Calibri" panose="020F0502020204030204" pitchFamily="34" charset="0"/>
                <a:ea typeface="Calibri" panose="020F0502020204030204" pitchFamily="34" charset="0"/>
                <a:cs typeface="Times New Roman" panose="02020603050405020304" pitchFamily="18" charset="0"/>
              </a:rPr>
              <a:t>vezérli</a:t>
            </a:r>
            <a:r>
              <a:rPr lang="hu-HU" dirty="0">
                <a:latin typeface="Calibri" panose="020F0502020204030204" pitchFamily="34" charset="0"/>
                <a:ea typeface="Calibri" panose="020F0502020204030204" pitchFamily="34" charset="0"/>
                <a:cs typeface="Times New Roman" panose="02020603050405020304" pitchFamily="18" charset="0"/>
              </a:rPr>
              <a:t>. A külső környezethez (a piaci kereslethez, az egyéb  – nem a piaccal összefüggő – külső hatásokhoz) való gyors alkalmazkodás képessége a túlélést is jelentheti számukra.</a:t>
            </a:r>
          </a:p>
          <a:p>
            <a:pPr marL="285750" indent="-285750">
              <a:lnSpc>
                <a:spcPct val="107000"/>
              </a:lnSpc>
              <a:spcAft>
                <a:spcPts val="800"/>
              </a:spcAft>
              <a:buFont typeface="Wingdings" panose="05000000000000000000" pitchFamily="2" charset="2"/>
              <a:buChar char="q"/>
            </a:pPr>
            <a:r>
              <a:rPr lang="hu-HU" dirty="0">
                <a:latin typeface="Calibri" panose="020F0502020204030204" pitchFamily="34" charset="0"/>
                <a:ea typeface="Calibri" panose="020F0502020204030204" pitchFamily="34" charset="0"/>
                <a:cs typeface="Times New Roman" panose="02020603050405020304" pitchFamily="18" charset="0"/>
              </a:rPr>
              <a:t>A kkv-k hajlamosak rövid távon gondolkodni és tervezni, ami rugalmassá és mozgékonnyá teszi őket, ugyanakkor a kisebb változások is érzékenyen érintik őket, és kevésbé képesek a hosszú távú fejleményeket kezelni.</a:t>
            </a:r>
          </a:p>
          <a:p>
            <a:pPr marL="285750" indent="-285750">
              <a:lnSpc>
                <a:spcPct val="107000"/>
              </a:lnSpc>
              <a:spcAft>
                <a:spcPts val="800"/>
              </a:spcAft>
              <a:buFont typeface="Wingdings" panose="05000000000000000000" pitchFamily="2" charset="2"/>
              <a:buChar char="q"/>
            </a:pPr>
            <a:r>
              <a:rPr lang="hu-HU" dirty="0">
                <a:latin typeface="Calibri" panose="020F0502020204030204" pitchFamily="34" charset="0"/>
                <a:ea typeface="Calibri" panose="020F0502020204030204" pitchFamily="34" charset="0"/>
                <a:cs typeface="Times New Roman" panose="02020603050405020304" pitchFamily="18" charset="0"/>
              </a:rPr>
              <a:t>A KKV-k tipikusan elvesznek a napi harcban, a stratégiai tervek és gondolkodás hiányzik.</a:t>
            </a:r>
          </a:p>
          <a:p>
            <a:pPr marL="285750" indent="-285750">
              <a:lnSpc>
                <a:spcPct val="107000"/>
              </a:lnSpc>
              <a:spcAft>
                <a:spcPts val="800"/>
              </a:spcAft>
              <a:buFont typeface="Wingdings" panose="05000000000000000000" pitchFamily="2" charset="2"/>
              <a:buChar char="q"/>
            </a:pPr>
            <a:r>
              <a:rPr lang="hu-HU" dirty="0">
                <a:latin typeface="Calibri" panose="020F0502020204030204" pitchFamily="34" charset="0"/>
                <a:ea typeface="Calibri" panose="020F0502020204030204" pitchFamily="34" charset="0"/>
                <a:cs typeface="Times New Roman" panose="02020603050405020304" pitchFamily="18" charset="0"/>
              </a:rPr>
              <a:t>A KKV vezetői nemegyszer egyben a tulajdonosok is. A változás-stratégia és változás-menedzsment jelentős mértékben függhet az ő személyiségüktől, képességeiktől. </a:t>
            </a:r>
          </a:p>
        </p:txBody>
      </p:sp>
    </p:spTree>
    <p:extLst>
      <p:ext uri="{BB962C8B-B14F-4D97-AF65-F5344CB8AC3E}">
        <p14:creationId xmlns:p14="http://schemas.microsoft.com/office/powerpoint/2010/main" val="23137978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zövegdoboz 1"/>
          <p:cNvSpPr txBox="1"/>
          <p:nvPr/>
        </p:nvSpPr>
        <p:spPr>
          <a:xfrm>
            <a:off x="480290" y="2503055"/>
            <a:ext cx="11602777" cy="1015663"/>
          </a:xfrm>
          <a:prstGeom prst="rect">
            <a:avLst/>
          </a:prstGeom>
          <a:solidFill>
            <a:schemeClr val="accent4"/>
          </a:solidFill>
        </p:spPr>
        <p:txBody>
          <a:bodyPr wrap="square" rtlCol="0">
            <a:spAutoFit/>
          </a:bodyPr>
          <a:lstStyle/>
          <a:p>
            <a:r>
              <a:rPr lang="hu-HU" sz="6000" b="1" dirty="0" smtClean="0"/>
              <a:t>FELMÉRÉS</a:t>
            </a:r>
            <a:endParaRPr lang="hu-HU" sz="6000" b="1" dirty="0"/>
          </a:p>
        </p:txBody>
      </p:sp>
    </p:spTree>
    <p:extLst>
      <p:ext uri="{BB962C8B-B14F-4D97-AF65-F5344CB8AC3E}">
        <p14:creationId xmlns:p14="http://schemas.microsoft.com/office/powerpoint/2010/main" val="3627230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zövegdoboz 2"/>
          <p:cNvSpPr txBox="1"/>
          <p:nvPr/>
        </p:nvSpPr>
        <p:spPr>
          <a:xfrm>
            <a:off x="138546" y="932873"/>
            <a:ext cx="10871199" cy="5078313"/>
          </a:xfrm>
          <a:prstGeom prst="rect">
            <a:avLst/>
          </a:prstGeom>
          <a:solidFill>
            <a:schemeClr val="accent4">
              <a:lumMod val="20000"/>
              <a:lumOff val="80000"/>
            </a:schemeClr>
          </a:solidFill>
          <a:ln>
            <a:solidFill>
              <a:srgbClr val="7030A0"/>
            </a:solidFill>
          </a:ln>
        </p:spPr>
        <p:txBody>
          <a:bodyPr wrap="square" rtlCol="0">
            <a:spAutoFit/>
          </a:bodyPr>
          <a:lstStyle/>
          <a:p>
            <a:pPr lvl="0" fontAlgn="t"/>
            <a:endParaRPr lang="hu-HU" b="1" dirty="0" smtClean="0"/>
          </a:p>
          <a:p>
            <a:pPr lvl="0" fontAlgn="t"/>
            <a:r>
              <a:rPr lang="hu-HU" b="1" dirty="0" smtClean="0"/>
              <a:t>Állapotfelmérés</a:t>
            </a:r>
            <a:endParaRPr lang="hu-HU" dirty="0"/>
          </a:p>
          <a:p>
            <a:pPr fontAlgn="t"/>
            <a:r>
              <a:rPr lang="en-GB" dirty="0" err="1"/>
              <a:t>Adatgyűjtés</a:t>
            </a:r>
            <a:r>
              <a:rPr lang="en-GB" dirty="0"/>
              <a:t> </a:t>
            </a:r>
            <a:r>
              <a:rPr lang="en-GB" dirty="0" err="1"/>
              <a:t>és</a:t>
            </a:r>
            <a:r>
              <a:rPr lang="en-GB" dirty="0"/>
              <a:t> -</a:t>
            </a:r>
            <a:r>
              <a:rPr lang="en-GB" dirty="0" err="1"/>
              <a:t>elemzés</a:t>
            </a:r>
            <a:r>
              <a:rPr lang="en-GB" dirty="0"/>
              <a:t> a </a:t>
            </a:r>
            <a:r>
              <a:rPr lang="en-GB" dirty="0" err="1"/>
              <a:t>cég</a:t>
            </a:r>
            <a:r>
              <a:rPr lang="en-GB" dirty="0"/>
              <a:t> </a:t>
            </a:r>
            <a:r>
              <a:rPr lang="en-GB" dirty="0" err="1"/>
              <a:t>aktuális</a:t>
            </a:r>
            <a:r>
              <a:rPr lang="en-GB" dirty="0"/>
              <a:t> </a:t>
            </a:r>
            <a:r>
              <a:rPr lang="en-GB" dirty="0" err="1"/>
              <a:t>állapotáról</a:t>
            </a:r>
            <a:endParaRPr lang="hu-HU" dirty="0"/>
          </a:p>
          <a:p>
            <a:pPr fontAlgn="base"/>
            <a:r>
              <a:rPr lang="hu-HU" b="1" dirty="0"/>
              <a:t> </a:t>
            </a:r>
            <a:endParaRPr lang="hu-HU" dirty="0"/>
          </a:p>
          <a:p>
            <a:pPr lvl="0" fontAlgn="base"/>
            <a:r>
              <a:rPr lang="hu-HU" b="1" dirty="0"/>
              <a:t>Szükségletfelmérés</a:t>
            </a:r>
            <a:endParaRPr lang="hu-HU" dirty="0"/>
          </a:p>
          <a:p>
            <a:pPr fontAlgn="base"/>
            <a:r>
              <a:rPr lang="hu-HU" dirty="0"/>
              <a:t>Fejlesztendő területek és a megoldandó problémák beazonosítása.</a:t>
            </a:r>
          </a:p>
          <a:p>
            <a:pPr fontAlgn="base"/>
            <a:r>
              <a:rPr lang="hu-HU" dirty="0"/>
              <a:t>A szükségletfelmérés során az érintett dolgozókat egyenként is el kell érni, az egyéni képességeket, készségeket, lehetőségeket, szükségleteket külön-külön is figyelembe kell venni. (Lásd 1. számú segédletet)</a:t>
            </a:r>
          </a:p>
          <a:p>
            <a:pPr fontAlgn="base"/>
            <a:r>
              <a:rPr lang="hu-HU" b="1" dirty="0"/>
              <a:t> </a:t>
            </a:r>
            <a:endParaRPr lang="hu-HU" dirty="0"/>
          </a:p>
          <a:p>
            <a:pPr lvl="0" fontAlgn="base"/>
            <a:r>
              <a:rPr lang="hu-HU" b="1" dirty="0"/>
              <a:t>Célok beazonosítása</a:t>
            </a:r>
            <a:endParaRPr lang="hu-HU" dirty="0"/>
          </a:p>
          <a:p>
            <a:pPr fontAlgn="base"/>
            <a:r>
              <a:rPr lang="hu-HU" dirty="0"/>
              <a:t>Mi a változás célja? Milyen állapotot kívánunk elérni a változással?</a:t>
            </a:r>
          </a:p>
          <a:p>
            <a:pPr fontAlgn="base"/>
            <a:r>
              <a:rPr lang="hu-HU" b="1" dirty="0"/>
              <a:t> </a:t>
            </a:r>
            <a:endParaRPr lang="hu-HU" dirty="0"/>
          </a:p>
          <a:p>
            <a:pPr lvl="0" fontAlgn="base"/>
            <a:r>
              <a:rPr lang="hu-HU" b="1" dirty="0"/>
              <a:t>A szervezet erősségeinek és gyengeségeinek feltérképezése</a:t>
            </a:r>
            <a:endParaRPr lang="hu-HU" dirty="0"/>
          </a:p>
          <a:p>
            <a:pPr fontAlgn="base"/>
            <a:r>
              <a:rPr lang="hu-HU" dirty="0"/>
              <a:t>A rendelkezésre álló belső, mobilizálható erőforrások, külső, mobilizálható erőforrások adottságok, </a:t>
            </a:r>
            <a:r>
              <a:rPr lang="hu-HU" dirty="0" smtClean="0"/>
              <a:t>előnyök</a:t>
            </a:r>
          </a:p>
          <a:p>
            <a:pPr fontAlgn="base"/>
            <a:r>
              <a:rPr lang="hu-HU" dirty="0" smtClean="0"/>
              <a:t> </a:t>
            </a:r>
            <a:r>
              <a:rPr lang="en-GB" b="1" dirty="0"/>
              <a:t> </a:t>
            </a:r>
            <a:endParaRPr lang="hu-HU" dirty="0"/>
          </a:p>
          <a:p>
            <a:pPr lvl="0"/>
            <a:r>
              <a:rPr lang="hu-HU" b="1" dirty="0"/>
              <a:t>Humánerőforrás</a:t>
            </a:r>
            <a:endParaRPr lang="hu-HU" dirty="0"/>
          </a:p>
          <a:p>
            <a:r>
              <a:rPr lang="hu-HU" dirty="0"/>
              <a:t>A rendelkezésre álló humánerőforrás alkalmas-e jelen állapotában a váltásra, alkalmazkodásra, vagy ha nem, akkor mit kell tenni ahhoz, hogy az legyen? </a:t>
            </a:r>
          </a:p>
        </p:txBody>
      </p:sp>
      <p:sp>
        <p:nvSpPr>
          <p:cNvPr id="4" name="Téglalap 3"/>
          <p:cNvSpPr/>
          <p:nvPr/>
        </p:nvSpPr>
        <p:spPr>
          <a:xfrm>
            <a:off x="1015999" y="73891"/>
            <a:ext cx="9541164" cy="769441"/>
          </a:xfrm>
          <a:prstGeom prst="rect">
            <a:avLst/>
          </a:prstGeom>
          <a:solidFill>
            <a:schemeClr val="accent6">
              <a:lumMod val="20000"/>
              <a:lumOff val="80000"/>
            </a:schemeClr>
          </a:solidFill>
          <a:ln>
            <a:solidFill>
              <a:srgbClr val="7030A0"/>
            </a:solidFill>
          </a:ln>
        </p:spPr>
        <p:txBody>
          <a:bodyPr wrap="square">
            <a:spAutoFit/>
          </a:bodyPr>
          <a:lstStyle/>
          <a:p>
            <a:pPr algn="ctr">
              <a:spcAft>
                <a:spcPts val="0"/>
              </a:spcAft>
            </a:pPr>
            <a:r>
              <a:rPr lang="hu-HU" sz="4400" b="1" dirty="0" smtClean="0">
                <a:latin typeface="Calibri Light" panose="020F0302020204030204" pitchFamily="34" charset="0"/>
                <a:ea typeface="Times New Roman" panose="02020603050405020304" pitchFamily="18" charset="0"/>
                <a:cs typeface="Calibri Light" panose="020F0302020204030204" pitchFamily="34" charset="0"/>
              </a:rPr>
              <a:t>Állapot-és szükségletfelmérés</a:t>
            </a:r>
            <a:endParaRPr lang="hu-HU" sz="4400" b="1" dirty="0">
              <a:latin typeface="Calibri Light" panose="020F0302020204030204" pitchFamily="34" charset="0"/>
              <a:ea typeface="Times New Roman" panose="02020603050405020304" pitchFamily="18" charset="0"/>
              <a:cs typeface="Calibri Light" panose="020F0302020204030204" pitchFamily="34" charset="0"/>
            </a:endParaRPr>
          </a:p>
        </p:txBody>
      </p:sp>
    </p:spTree>
    <p:extLst>
      <p:ext uri="{BB962C8B-B14F-4D97-AF65-F5344CB8AC3E}">
        <p14:creationId xmlns:p14="http://schemas.microsoft.com/office/powerpoint/2010/main" val="490776462"/>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806</TotalTime>
  <Words>2830</Words>
  <Application>Microsoft Office PowerPoint</Application>
  <PresentationFormat>Szélesvásznú</PresentationFormat>
  <Paragraphs>427</Paragraphs>
  <Slides>35</Slides>
  <Notes>0</Notes>
  <HiddenSlides>0</HiddenSlides>
  <MMClips>0</MMClips>
  <ScaleCrop>false</ScaleCrop>
  <HeadingPairs>
    <vt:vector size="6" baseType="variant">
      <vt:variant>
        <vt:lpstr>Használt betűtípusok</vt:lpstr>
      </vt:variant>
      <vt:variant>
        <vt:i4>8</vt:i4>
      </vt:variant>
      <vt:variant>
        <vt:lpstr>Téma</vt:lpstr>
      </vt:variant>
      <vt:variant>
        <vt:i4>1</vt:i4>
      </vt:variant>
      <vt:variant>
        <vt:lpstr>Diacímek</vt:lpstr>
      </vt:variant>
      <vt:variant>
        <vt:i4>35</vt:i4>
      </vt:variant>
    </vt:vector>
  </HeadingPairs>
  <TitlesOfParts>
    <vt:vector size="44" baseType="lpstr">
      <vt:lpstr>Malgun Gothic</vt:lpstr>
      <vt:lpstr>Arial</vt:lpstr>
      <vt:lpstr>Arial Black</vt:lpstr>
      <vt:lpstr>Calibri</vt:lpstr>
      <vt:lpstr>Calibri Light</vt:lpstr>
      <vt:lpstr>Century Gothic</vt:lpstr>
      <vt:lpstr>Times New Roman</vt:lpstr>
      <vt:lpstr>Wingdings</vt:lpstr>
      <vt:lpstr>Office-téma</vt:lpstr>
      <vt:lpstr>Switching  to Local  </vt:lpstr>
      <vt:lpstr>Project: 101048392 — Switching to Local — SOCPL-2021-INFO-WK</vt:lpstr>
      <vt:lpstr>BEVEZETÉS</vt:lpstr>
      <vt:lpstr>PowerPoint-bemutató</vt:lpstr>
      <vt:lpstr>PowerPoint-bemutató</vt:lpstr>
      <vt:lpstr>Rugalmas biztonság elve</vt:lpstr>
      <vt:lpstr>Változás-menedzsment és a KKV-k</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lpstr>Tanácsadás – diagnóziskészítés, problémamegoldás</vt:lpstr>
      <vt:lpstr>Helyzetelemzés</vt:lpstr>
      <vt:lpstr>Megoldások</vt:lpstr>
      <vt:lpstr>PowerPoint-bemutató</vt:lpstr>
      <vt:lpstr>PowerPoint-bemutató</vt:lpstr>
      <vt:lpstr>PowerPoint-bemutató</vt:lpstr>
      <vt:lpstr>PowerPoint-bemutató</vt:lpstr>
      <vt:lpstr>PowerPoint-bemutató</vt:lpstr>
      <vt:lpstr>PowerPoint-bemutató</vt:lpstr>
      <vt:lpstr>PowerPoint-bemutató</vt:lpstr>
      <vt:lpstr>PowerPoint-bemutató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PowerPoint-bemutató</dc:title>
  <dc:creator>Szilvia</dc:creator>
  <cp:lastModifiedBy>Szilvia</cp:lastModifiedBy>
  <cp:revision>69</cp:revision>
  <dcterms:created xsi:type="dcterms:W3CDTF">2022-12-14T12:27:17Z</dcterms:created>
  <dcterms:modified xsi:type="dcterms:W3CDTF">2022-12-19T07:49:42Z</dcterms:modified>
</cp:coreProperties>
</file>