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8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93" r:id="rId32"/>
    <p:sldId id="294" r:id="rId33"/>
    <p:sldId id="29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24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4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37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65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7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71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78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49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36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E0AA3-BCAF-4E3C-949B-24609F0B8B45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D3108-2E20-47C5-9769-D31F7DC07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567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labour-market/labour-costs/database" TargetMode="External"/><Relationship Id="rId2" Type="http://schemas.openxmlformats.org/officeDocument/2006/relationships/hyperlink" Target="https://ec.europa.eu/eurostat/web/labour-market/labour-costs/main-table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zetesek.hu/fizetesek" TargetMode="External"/><Relationship Id="rId2" Type="http://schemas.openxmlformats.org/officeDocument/2006/relationships/hyperlink" Target="https://www.profession.hu/kalkulatorok/beriranyt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veragesalarysurvey.com/h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ageindicator.org/salary/salary-survey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h.hu/stadat_files/ara/hu/ara0044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o.org/wcmsp5/groups/public/---asia/---ro-bangkok/---ilo-jakarta/documents/publication/wcms_120206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zone.com/hr-glossary/mean-wage-definitio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50778"/>
            <a:ext cx="9144000" cy="2285855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Switching</a:t>
            </a:r>
            <a:r>
              <a:rPr lang="hu-HU" sz="3600" b="1" dirty="0" smtClean="0">
                <a:latin typeface="Arial Black" panose="020B0A04020102020204" pitchFamily="34" charset="0"/>
              </a:rPr>
              <a:t> </a:t>
            </a:r>
            <a:br>
              <a:rPr lang="hu-HU" sz="3600" b="1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latin typeface="Arial Black" panose="020B0A04020102020204" pitchFamily="34" charset="0"/>
              </a:rPr>
              <a:t>to</a:t>
            </a:r>
            <a:r>
              <a:rPr lang="hu-HU" sz="3600" b="1" dirty="0" smtClean="0">
                <a:latin typeface="Arial Black" panose="020B0A04020102020204" pitchFamily="34" charset="0"/>
              </a:rPr>
              <a:t/>
            </a:r>
            <a:br>
              <a:rPr lang="hu-HU" sz="3600" b="1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latin typeface="Arial Black" panose="020B0A04020102020204" pitchFamily="34" charset="0"/>
              </a:rPr>
              <a:t>Loca</a:t>
            </a:r>
            <a:r>
              <a:rPr lang="en-US" sz="3600" dirty="0" smtClean="0">
                <a:latin typeface="Arial Black" panose="020B0A04020102020204" pitchFamily="34" charset="0"/>
              </a:rPr>
              <a:t>l</a:t>
            </a:r>
            <a:r>
              <a:rPr lang="hu-HU" sz="3600" dirty="0" smtClean="0">
                <a:latin typeface="Arial Black" panose="020B0A04020102020204" pitchFamily="34" charset="0"/>
              </a:rPr>
              <a:t/>
            </a:r>
            <a:br>
              <a:rPr lang="hu-HU" sz="3600" dirty="0" smtClean="0">
                <a:latin typeface="Arial Black" panose="020B0A04020102020204" pitchFamily="34" charset="0"/>
              </a:rPr>
            </a:b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3271"/>
          </a:xfrm>
          <a:solidFill>
            <a:schemeClr val="bg2">
              <a:lumMod val="9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endParaRPr lang="hu-HU" sz="3200" b="1" dirty="0" smtClean="0"/>
          </a:p>
          <a:p>
            <a:r>
              <a:rPr lang="hu-HU" sz="4000" b="1" dirty="0" smtClean="0"/>
              <a:t>Gyakorlati </a:t>
            </a:r>
            <a:r>
              <a:rPr lang="hu-HU" sz="4000" b="1" dirty="0"/>
              <a:t>útmutató</a:t>
            </a:r>
          </a:p>
          <a:p>
            <a:r>
              <a:rPr lang="hu-HU" sz="3200" b="1" dirty="0"/>
              <a:t>Hogyan </a:t>
            </a:r>
            <a:r>
              <a:rPr lang="hu-HU" sz="3200" b="1" dirty="0" err="1"/>
              <a:t>gyűjtsünk</a:t>
            </a:r>
            <a:r>
              <a:rPr lang="hu-HU" sz="3200" b="1" dirty="0"/>
              <a:t> információt és érveket a béralkuhoz</a:t>
            </a:r>
            <a:r>
              <a:rPr lang="hu-HU" sz="3200" b="1" dirty="0" smtClean="0"/>
              <a:t>?</a:t>
            </a:r>
          </a:p>
          <a:p>
            <a:r>
              <a:rPr lang="en-US" sz="3200" dirty="0" smtClean="0"/>
              <a:t>  2022 </a:t>
            </a:r>
            <a:r>
              <a:rPr lang="en-US" sz="3200" dirty="0" err="1" smtClean="0"/>
              <a:t>november</a:t>
            </a:r>
            <a:r>
              <a:rPr lang="hu-HU" sz="3200" dirty="0" smtClean="0"/>
              <a:t>-december</a:t>
            </a:r>
          </a:p>
          <a:p>
            <a:r>
              <a:rPr lang="en-US" sz="3200" dirty="0" err="1" smtClean="0"/>
              <a:t>Borbély</a:t>
            </a:r>
            <a:r>
              <a:rPr lang="en-US" sz="3200" dirty="0" smtClean="0"/>
              <a:t> Szilvia</a:t>
            </a:r>
            <a:endParaRPr lang="hu-HU" sz="3200" dirty="0" smtClean="0"/>
          </a:p>
          <a:p>
            <a:endParaRPr lang="hu-HU" sz="3200" b="1" dirty="0">
              <a:solidFill>
                <a:srgbClr val="000000"/>
              </a:solidFill>
              <a:latin typeface="Arial"/>
              <a:ea typeface="맑은 고딕"/>
            </a:endParaRPr>
          </a:p>
          <a:p>
            <a:r>
              <a:rPr lang="en-GB" sz="3200" b="1" dirty="0" smtClean="0">
                <a:solidFill>
                  <a:srgbClr val="000000"/>
                </a:solidFill>
                <a:latin typeface="Arial"/>
                <a:ea typeface="맑은 고딕"/>
              </a:rPr>
              <a:t>Project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맑은 고딕"/>
              </a:rPr>
              <a:t>: 101048392 — Switching to Local — SOCPL-2021-INFO-WK</a:t>
            </a:r>
          </a:p>
          <a:p>
            <a:endParaRPr lang="hu-HU" sz="3200" b="1" dirty="0"/>
          </a:p>
          <a:p>
            <a:endParaRPr lang="hu-HU" sz="3200" dirty="0"/>
          </a:p>
          <a:p>
            <a:endParaRPr lang="hu-HU" sz="3200" dirty="0"/>
          </a:p>
          <a:p>
            <a:endParaRPr lang="hu-HU" dirty="0"/>
          </a:p>
        </p:txBody>
      </p:sp>
      <p:pic>
        <p:nvPicPr>
          <p:cNvPr id="10" name="Kép 9" descr="C:\Users\Szilvia\AppData\Local\Temp\IMG_53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46" y="1333480"/>
            <a:ext cx="794328" cy="96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C:\Users\Szilvia\AppData\Local\Temp\pid-9496\LOGO_feset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68" y="1333479"/>
            <a:ext cx="662505" cy="96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3200" y="1333479"/>
            <a:ext cx="1099127" cy="1095684"/>
          </a:xfrm>
          <a:prstGeom prst="rect">
            <a:avLst/>
          </a:prstGeom>
        </p:spPr>
      </p:pic>
      <p:pic>
        <p:nvPicPr>
          <p:cNvPr id="13" name="Kép 21" descr="Bánya-. Energia- és Ipari Dolgozók Szakszervezete (BDSZ) - Az érdekképviselet!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9272" y="1333480"/>
            <a:ext cx="858980" cy="9883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2" name="Kép 12" descr="Bánya-. Energia- és Ipari Dolgozók Szakszervezete (BDSZ) - Az érdekképviselet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65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Kép 8" descr="IMG_53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Kép 7" descr="LOGO_fese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3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90981" y="2752435"/>
            <a:ext cx="7656945" cy="193899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INFORMÁCIÓK FORRÁSAI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54549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8765" y="384509"/>
            <a:ext cx="48583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Megfelelő adatok nélkül nem lehet alkut </a:t>
            </a:r>
            <a:r>
              <a:rPr lang="hu-HU" dirty="0" smtClean="0"/>
              <a:t>folytatni.</a:t>
            </a:r>
          </a:p>
          <a:p>
            <a:r>
              <a:rPr lang="hu-HU" b="1" i="1" dirty="0" smtClean="0"/>
              <a:t>Hol </a:t>
            </a:r>
            <a:r>
              <a:rPr lang="hu-HU" b="1" i="1" dirty="0"/>
              <a:t>találjuk meg </a:t>
            </a:r>
            <a:r>
              <a:rPr lang="hu-HU" b="1" i="1" dirty="0" smtClean="0"/>
              <a:t>a SZÜKSÉGES ADATOKAT? </a:t>
            </a:r>
          </a:p>
        </p:txBody>
      </p:sp>
      <p:sp>
        <p:nvSpPr>
          <p:cNvPr id="3" name="Téglalap 2"/>
          <p:cNvSpPr/>
          <p:nvPr/>
        </p:nvSpPr>
        <p:spPr>
          <a:xfrm>
            <a:off x="498765" y="1482792"/>
            <a:ext cx="2946399" cy="471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i="1" dirty="0" smtClean="0"/>
              <a:t>Vállalati adatok, mérlegek</a:t>
            </a:r>
            <a:endParaRPr lang="hu-HU" b="1" i="1" dirty="0"/>
          </a:p>
        </p:txBody>
      </p:sp>
      <p:sp>
        <p:nvSpPr>
          <p:cNvPr id="4" name="Jobbra nyíl 3"/>
          <p:cNvSpPr/>
          <p:nvPr/>
        </p:nvSpPr>
        <p:spPr>
          <a:xfrm>
            <a:off x="3440268" y="15460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498108" y="1385761"/>
            <a:ext cx="524625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/>
              <a:t>A vezetőségnek a vállalati adatokat a munkavállalók és tárgyalóik (szakszervezet, üzemi tanács) rendelkezésére kell bocsátania.</a:t>
            </a:r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>
            <a:off x="1775554" y="20258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20436" y="2999332"/>
            <a:ext cx="99786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A rendelkezésre álló nyilvános mérlegek is sok információt nyújtanak az alku lehetséges korlátait illetően.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985844" y="344722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985844" y="4701309"/>
            <a:ext cx="991306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Nyilvános</a:t>
            </a:r>
            <a:r>
              <a:rPr lang="en-US" i="1" dirty="0"/>
              <a:t> </a:t>
            </a:r>
            <a:r>
              <a:rPr lang="en-US" i="1" dirty="0" err="1"/>
              <a:t>céginformációs</a:t>
            </a:r>
            <a:r>
              <a:rPr lang="en-US" i="1" dirty="0"/>
              <a:t> </a:t>
            </a:r>
            <a:r>
              <a:rPr lang="en-US" i="1" dirty="0" err="1"/>
              <a:t>portál</a:t>
            </a:r>
            <a:endParaRPr lang="hu-HU" dirty="0"/>
          </a:p>
          <a:p>
            <a:r>
              <a:rPr lang="en-US" dirty="0" err="1" smtClean="0"/>
              <a:t>Magyarországon</a:t>
            </a:r>
            <a:r>
              <a:rPr lang="en-US" dirty="0" smtClean="0"/>
              <a:t> </a:t>
            </a:r>
            <a:r>
              <a:rPr lang="en-US" dirty="0" err="1"/>
              <a:t>pár</a:t>
            </a:r>
            <a:r>
              <a:rPr lang="en-US" dirty="0"/>
              <a:t> </a:t>
            </a:r>
            <a:r>
              <a:rPr lang="en-US" dirty="0" err="1"/>
              <a:t>adat</a:t>
            </a:r>
            <a:r>
              <a:rPr lang="en-US" dirty="0"/>
              <a:t> </a:t>
            </a:r>
            <a:r>
              <a:rPr lang="en-US" dirty="0" err="1"/>
              <a:t>megadását</a:t>
            </a:r>
            <a:r>
              <a:rPr lang="en-US" dirty="0"/>
              <a:t> (</a:t>
            </a:r>
            <a:r>
              <a:rPr lang="en-US" dirty="0" err="1"/>
              <a:t>cégnév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cégjegyzékszám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adószám</a:t>
            </a:r>
            <a:r>
              <a:rPr lang="en-US" dirty="0"/>
              <a:t>) </a:t>
            </a:r>
            <a:r>
              <a:rPr lang="en-US" dirty="0" err="1"/>
              <a:t>követően</a:t>
            </a:r>
            <a:r>
              <a:rPr lang="en-US" dirty="0"/>
              <a:t> </a:t>
            </a:r>
            <a:r>
              <a:rPr lang="en-US" dirty="0" err="1"/>
              <a:t>kereshetünk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Igazságügyi</a:t>
            </a:r>
            <a:r>
              <a:rPr lang="en-US" dirty="0"/>
              <a:t> </a:t>
            </a:r>
            <a:r>
              <a:rPr lang="en-US" dirty="0" err="1"/>
              <a:t>Minisztérium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működtetett</a:t>
            </a:r>
            <a:r>
              <a:rPr lang="en-US" dirty="0"/>
              <a:t> </a:t>
            </a:r>
            <a:r>
              <a:rPr lang="en-US" dirty="0" err="1"/>
              <a:t>céginformációs</a:t>
            </a:r>
            <a:r>
              <a:rPr lang="en-US" dirty="0"/>
              <a:t> </a:t>
            </a:r>
            <a:r>
              <a:rPr lang="en-US" dirty="0" err="1"/>
              <a:t>portálon</a:t>
            </a:r>
            <a:r>
              <a:rPr lang="en-US" dirty="0"/>
              <a:t> a </a:t>
            </a:r>
            <a:r>
              <a:rPr lang="en-US" dirty="0" err="1"/>
              <a:t>kötelezően</a:t>
            </a:r>
            <a:r>
              <a:rPr lang="en-US" dirty="0"/>
              <a:t> </a:t>
            </a:r>
            <a:r>
              <a:rPr lang="en-US" dirty="0" err="1"/>
              <a:t>közzétett</a:t>
            </a:r>
            <a:r>
              <a:rPr lang="en-US" dirty="0"/>
              <a:t> </a:t>
            </a:r>
            <a:r>
              <a:rPr lang="en-US" dirty="0" err="1"/>
              <a:t>céges</a:t>
            </a:r>
            <a:r>
              <a:rPr lang="en-US" dirty="0"/>
              <a:t> </a:t>
            </a:r>
            <a:r>
              <a:rPr lang="en-US" dirty="0" err="1"/>
              <a:t>beszámolók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mérlegek</a:t>
            </a:r>
            <a:r>
              <a:rPr lang="en-US" dirty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.</a:t>
            </a:r>
            <a:endParaRPr lang="hu-HU" dirty="0" smtClean="0"/>
          </a:p>
        </p:txBody>
      </p:sp>
      <p:sp>
        <p:nvSpPr>
          <p:cNvPr id="10" name="Téglalap 9"/>
          <p:cNvSpPr/>
          <p:nvPr/>
        </p:nvSpPr>
        <p:spPr>
          <a:xfrm>
            <a:off x="1570182" y="6253018"/>
            <a:ext cx="6289963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smtClean="0"/>
              <a:t>Keress a következő linken!</a:t>
            </a:r>
            <a:r>
              <a:rPr lang="en-US" smtClean="0"/>
              <a:t> </a:t>
            </a:r>
            <a:endParaRPr lang="hu-HU" smtClean="0"/>
          </a:p>
          <a:p>
            <a:r>
              <a:rPr lang="en-US" smtClean="0"/>
              <a:t>https://ebeszamolo.im.gov.hu/oldal/beszamolo_kereses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513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110837"/>
            <a:ext cx="11139054" cy="65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3418" y="314037"/>
            <a:ext cx="140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TOVÁBBI FORRÁSOK</a:t>
            </a:r>
            <a:endParaRPr lang="hu-HU" sz="2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14035" y="1601855"/>
            <a:ext cx="40633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Munkaerő-felmérés </a:t>
            </a:r>
            <a:r>
              <a:rPr lang="hu-HU" dirty="0"/>
              <a:t>(</a:t>
            </a:r>
            <a:r>
              <a:rPr lang="hu-HU" dirty="0" err="1"/>
              <a:t>Labour</a:t>
            </a:r>
            <a:r>
              <a:rPr lang="hu-HU" dirty="0"/>
              <a:t> </a:t>
            </a:r>
            <a:r>
              <a:rPr lang="hu-HU" dirty="0" err="1"/>
              <a:t>Force</a:t>
            </a:r>
            <a:r>
              <a:rPr lang="hu-HU" dirty="0"/>
              <a:t> </a:t>
            </a:r>
            <a:r>
              <a:rPr lang="hu-HU" dirty="0" err="1"/>
              <a:t>Survey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5563" y="2192921"/>
            <a:ext cx="1136996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Intézményi </a:t>
            </a:r>
            <a:r>
              <a:rPr lang="hu-HU" dirty="0"/>
              <a:t>munkaügyi </a:t>
            </a:r>
            <a:r>
              <a:rPr lang="hu-HU" dirty="0" smtClean="0"/>
              <a:t>statisztikák - ezek </a:t>
            </a:r>
            <a:r>
              <a:rPr lang="hu-HU" dirty="0"/>
              <a:t>a legalább öt főt foglalkoztató vállalkozásokra, valamint a teljes jogú költségvetési és nonprofit foglalkoztatási jelentőségű intézményekre terjednek ki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343563" y="564285"/>
            <a:ext cx="37745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KSH – KÖZPONTI STATISZTIKAI HIVATAL</a:t>
            </a:r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>
            <a:off x="3629890" y="890655"/>
            <a:ext cx="410741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5173408" y="890655"/>
            <a:ext cx="484632" cy="120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960582" y="3334327"/>
            <a:ext cx="49482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i="1" dirty="0" smtClean="0"/>
              <a:t>EUROSTAT – az Európai Unió statisztikai adatbázisa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252406" y="3103494"/>
            <a:ext cx="426148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Munkaerőköltség</a:t>
            </a:r>
          </a:p>
          <a:p>
            <a:r>
              <a:rPr lang="hu-HU" dirty="0" smtClean="0"/>
              <a:t>Bér</a:t>
            </a:r>
          </a:p>
          <a:p>
            <a:r>
              <a:rPr lang="hu-HU" dirty="0" smtClean="0"/>
              <a:t>Társadalombiztosítási hozzájárulás</a:t>
            </a:r>
          </a:p>
          <a:p>
            <a:r>
              <a:rPr lang="hu-HU" dirty="0" smtClean="0"/>
              <a:t>és még sok minden más az EU tagállamairól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>
            <a:off x="6091397" y="3334327"/>
            <a:ext cx="978408" cy="48463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>
            <a:off x="1023065" y="36920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960582" y="4670440"/>
            <a:ext cx="736317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hlinkClick r:id="rId2"/>
              </a:rPr>
              <a:t>Az adatok eléréséhez </a:t>
            </a:r>
            <a:r>
              <a:rPr lang="hu-HU" dirty="0" err="1" smtClean="0">
                <a:hlinkClick r:id="rId2"/>
              </a:rPr>
              <a:t>kattints</a:t>
            </a:r>
            <a:r>
              <a:rPr lang="hu-HU" dirty="0" smtClean="0">
                <a:hlinkClick r:id="rId2"/>
              </a:rPr>
              <a:t> a következő linkekre:</a:t>
            </a:r>
          </a:p>
          <a:p>
            <a:r>
              <a:rPr lang="hu-HU" u="sng" dirty="0" smtClean="0">
                <a:hlinkClick r:id="rId2"/>
              </a:rPr>
              <a:t>https</a:t>
            </a:r>
            <a:r>
              <a:rPr lang="hu-HU" u="sng" dirty="0">
                <a:hlinkClick r:id="rId2"/>
              </a:rPr>
              <a:t>://ec.europa.eu/eurostat/web/labour-market/labour-costs/main-tables</a:t>
            </a:r>
            <a:endParaRPr lang="hu-HU" dirty="0"/>
          </a:p>
          <a:p>
            <a:r>
              <a:rPr lang="hu-HU" u="sng" dirty="0">
                <a:hlinkClick r:id="rId3"/>
              </a:rPr>
              <a:t>https://ec.europa.eu/eurostat/web/labour-market/labour-costs/database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888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9056" y="415636"/>
            <a:ext cx="1228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TOVÁBBI FORRÁSOK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805382" y="415528"/>
            <a:ext cx="52647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Nemzetközi</a:t>
            </a:r>
            <a:r>
              <a:rPr lang="en-US" i="1" dirty="0"/>
              <a:t> </a:t>
            </a:r>
            <a:r>
              <a:rPr lang="en-US" i="1" dirty="0" err="1"/>
              <a:t>Munkaügyi</a:t>
            </a:r>
            <a:r>
              <a:rPr lang="en-US" i="1" dirty="0"/>
              <a:t> </a:t>
            </a:r>
            <a:r>
              <a:rPr lang="en-US" i="1" dirty="0" err="1"/>
              <a:t>Szervezet</a:t>
            </a:r>
            <a:r>
              <a:rPr lang="en-US" i="1" dirty="0"/>
              <a:t> (ILO) </a:t>
            </a:r>
            <a:r>
              <a:rPr lang="en-US" i="1" dirty="0" err="1"/>
              <a:t>bérstatisztikái</a:t>
            </a:r>
            <a:r>
              <a:rPr lang="en-US" dirty="0"/>
              <a:t>:</a:t>
            </a:r>
            <a:endParaRPr lang="hu-HU" dirty="0"/>
          </a:p>
          <a:p>
            <a:r>
              <a:rPr lang="en-US" dirty="0"/>
              <a:t>https://ilostat.ilo.org/topics/wages</a:t>
            </a:r>
            <a:r>
              <a:rPr lang="en-US" dirty="0" smtClean="0"/>
              <a:t>/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3805382" y="1172679"/>
            <a:ext cx="6096000" cy="665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OECD bérstatisztikái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https://data.oecd.org/earnwage/average-wages.htm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Jobbra nyíl 15"/>
          <p:cNvSpPr/>
          <p:nvPr/>
        </p:nvSpPr>
        <p:spPr>
          <a:xfrm>
            <a:off x="2429164" y="496377"/>
            <a:ext cx="978408" cy="307187"/>
          </a:xfrm>
          <a:prstGeom prst="rightArrow">
            <a:avLst>
              <a:gd name="adj1" fmla="val 338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2429164" y="1172679"/>
            <a:ext cx="978408" cy="268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Kép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50982" y="1949193"/>
            <a:ext cx="9005453" cy="47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8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674255" y="332510"/>
            <a:ext cx="10954327" cy="63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7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7856" y="212437"/>
            <a:ext cx="251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Alternatív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információs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források</a:t>
            </a:r>
            <a:r>
              <a:rPr lang="hu-HU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hu-H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Jobbra nyíl 2"/>
          <p:cNvSpPr/>
          <p:nvPr/>
        </p:nvSpPr>
        <p:spPr>
          <a:xfrm>
            <a:off x="2854037" y="4323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016652" y="249822"/>
            <a:ext cx="742107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Vigyázat!!!!</a:t>
            </a:r>
          </a:p>
          <a:p>
            <a:r>
              <a:rPr lang="en-US" dirty="0" err="1" smtClean="0"/>
              <a:t>Ezeknek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forrásoknak</a:t>
            </a:r>
            <a:r>
              <a:rPr lang="en-US" dirty="0"/>
              <a:t> a </a:t>
            </a:r>
            <a:r>
              <a:rPr lang="en-US" dirty="0" err="1"/>
              <a:t>megbízhatósága</a:t>
            </a:r>
            <a:r>
              <a:rPr lang="en-US" dirty="0"/>
              <a:t> </a:t>
            </a:r>
            <a:r>
              <a:rPr lang="en-US" dirty="0" err="1"/>
              <a:t>kétséges</a:t>
            </a:r>
            <a:r>
              <a:rPr lang="en-US" dirty="0"/>
              <a:t>, </a:t>
            </a:r>
            <a:r>
              <a:rPr lang="en-US" dirty="0" err="1"/>
              <a:t>gyakran</a:t>
            </a:r>
            <a:r>
              <a:rPr lang="en-US" dirty="0"/>
              <a:t> </a:t>
            </a:r>
            <a:r>
              <a:rPr lang="en-US" dirty="0" err="1"/>
              <a:t>önkitöltős</a:t>
            </a:r>
            <a:r>
              <a:rPr lang="en-US" dirty="0"/>
              <a:t> </a:t>
            </a:r>
            <a:r>
              <a:rPr lang="en-US" dirty="0" err="1"/>
              <a:t>felmérésen</a:t>
            </a:r>
            <a:r>
              <a:rPr lang="en-US" dirty="0"/>
              <a:t> </a:t>
            </a:r>
            <a:r>
              <a:rPr lang="en-US" dirty="0" err="1"/>
              <a:t>alapszanak</a:t>
            </a:r>
            <a:r>
              <a:rPr lang="en-US" dirty="0"/>
              <a:t>. </a:t>
            </a:r>
            <a:r>
              <a:rPr lang="en-US" dirty="0" err="1"/>
              <a:t>Hangsúlyozzák</a:t>
            </a:r>
            <a:r>
              <a:rPr lang="en-US" dirty="0"/>
              <a:t> is,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adatok</a:t>
            </a:r>
            <a:r>
              <a:rPr lang="en-US" dirty="0"/>
              <a:t> </a:t>
            </a:r>
            <a:r>
              <a:rPr lang="en-US" dirty="0" err="1"/>
              <a:t>csupán</a:t>
            </a:r>
            <a:r>
              <a:rPr lang="en-US" dirty="0"/>
              <a:t> </a:t>
            </a:r>
            <a:r>
              <a:rPr lang="en-US" dirty="0" err="1"/>
              <a:t>tájékoztató</a:t>
            </a:r>
            <a:r>
              <a:rPr lang="en-US" dirty="0"/>
              <a:t> </a:t>
            </a:r>
            <a:r>
              <a:rPr lang="en-US" dirty="0" err="1"/>
              <a:t>jellegűek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1690255" y="12746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15636" y="2392218"/>
            <a:ext cx="8525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u="sng" dirty="0" smtClean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Linkek</a:t>
            </a:r>
          </a:p>
          <a:p>
            <a:pPr>
              <a:spcAft>
                <a:spcPts val="0"/>
              </a:spcAft>
            </a:pP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://www.profession.hu/kalkulatorok/beriranytu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https://www.fizetesek.hu/fizetesek</a:t>
            </a:r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4"/>
          <a:stretch>
            <a:fillRect/>
          </a:stretch>
        </p:blipFill>
        <p:spPr>
          <a:xfrm>
            <a:off x="5338619" y="1607127"/>
            <a:ext cx="6188364" cy="47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1817" y="251844"/>
            <a:ext cx="7084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Nemzetközi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összehasonlításokra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alkalmas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alternatív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webhelyek</a:t>
            </a:r>
            <a:endParaRPr lang="hu-H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8621" y="1354040"/>
            <a:ext cx="420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https://www.averagesalarysurvey.com/hu/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94985" y="899497"/>
            <a:ext cx="5760720" cy="3060700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4"/>
          <a:stretch>
            <a:fillRect/>
          </a:stretch>
        </p:blipFill>
        <p:spPr>
          <a:xfrm>
            <a:off x="5994985" y="4300105"/>
            <a:ext cx="5760720" cy="3060700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4802909" y="1354040"/>
            <a:ext cx="1116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54153" y="5461123"/>
            <a:ext cx="453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https://wageindicator.org/salary/salary-survey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4892255" y="5497946"/>
            <a:ext cx="978408" cy="332509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34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32659" y="1609498"/>
            <a:ext cx="8087086" cy="707886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hu-HU" sz="4000" dirty="0" smtClean="0"/>
              <a:t>INFORMÁCIÓGYŰJTÉS AZ ÉRVELÉSHEZ</a:t>
            </a:r>
          </a:p>
        </p:txBody>
      </p:sp>
    </p:spTree>
    <p:extLst>
      <p:ext uri="{BB962C8B-B14F-4D97-AF65-F5344CB8AC3E}">
        <p14:creationId xmlns:p14="http://schemas.microsoft.com/office/powerpoint/2010/main" val="259419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1600" y="472861"/>
            <a:ext cx="630843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hu-HU" sz="2000" b="1" dirty="0"/>
              <a:t>A </a:t>
            </a:r>
            <a:r>
              <a:rPr lang="hu-HU" sz="2000" b="1" dirty="0" smtClean="0"/>
              <a:t>nemzetgazdaságra - </a:t>
            </a:r>
            <a:r>
              <a:rPr lang="hu-HU" sz="2000" b="1" dirty="0"/>
              <a:t>a vállalat közvetett működési </a:t>
            </a:r>
            <a:r>
              <a:rPr lang="hu-HU" sz="2000" b="1" dirty="0" smtClean="0"/>
              <a:t>terére – és a vállalatra vonatkozó információk összegyűjtése </a:t>
            </a:r>
            <a:endParaRPr lang="hu-HU" sz="2000" b="1" dirty="0"/>
          </a:p>
        </p:txBody>
      </p:sp>
      <p:sp>
        <p:nvSpPr>
          <p:cNvPr id="3" name="Téglalap 2"/>
          <p:cNvSpPr/>
          <p:nvPr/>
        </p:nvSpPr>
        <p:spPr>
          <a:xfrm>
            <a:off x="6520872" y="365139"/>
            <a:ext cx="55695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>
                <a:ea typeface="Times New Roman" panose="02020603050405020304" pitchFamily="18" charset="0"/>
              </a:rPr>
              <a:t>Hol áll vállalatunk és annak teljesítménye a nemzetgazdaság más vállalataihoz </a:t>
            </a:r>
            <a:r>
              <a:rPr lang="hu-HU" i="1" dirty="0" smtClean="0">
                <a:ea typeface="Times New Roman" panose="02020603050405020304" pitchFamily="18" charset="0"/>
              </a:rPr>
              <a:t>képest? Hogy áll vállaltunk?</a:t>
            </a:r>
          </a:p>
          <a:p>
            <a:pPr>
              <a:spcAft>
                <a:spcPts val="0"/>
              </a:spcAft>
            </a:pP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Melyek </a:t>
            </a: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azok a mutatók, amelyekre figyelnünk kell?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8618" y="2479686"/>
            <a:ext cx="11214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Egységnyi </a:t>
            </a:r>
            <a:r>
              <a:rPr lang="hu-HU" dirty="0"/>
              <a:t>munkaerő mekkora kibocsájtást valósít meg (akár a nemzetgazdaság egészében, akár egy cég esetében</a:t>
            </a:r>
            <a:r>
              <a:rPr lang="hu-HU" dirty="0" smtClean="0"/>
              <a:t>)</a:t>
            </a:r>
          </a:p>
          <a:p>
            <a:r>
              <a:rPr lang="hu-HU" dirty="0" smtClean="0"/>
              <a:t>Mennyiségi </a:t>
            </a:r>
            <a:r>
              <a:rPr lang="hu-HU" dirty="0"/>
              <a:t>mérési </a:t>
            </a:r>
            <a:r>
              <a:rPr lang="hu-HU" dirty="0" smtClean="0"/>
              <a:t>módszer: </a:t>
            </a:r>
            <a:r>
              <a:rPr lang="hu-HU" dirty="0"/>
              <a:t>egy munkatárs hány alkatrészt, alkalmazást, terméket vagy hívást tud feldolgozni óránként, naponta vagy havonta. </a:t>
            </a:r>
            <a:endParaRPr lang="hu-HU" dirty="0" smtClean="0"/>
          </a:p>
          <a:p>
            <a:r>
              <a:rPr lang="hu-HU" dirty="0" smtClean="0"/>
              <a:t>Vannak </a:t>
            </a:r>
            <a:r>
              <a:rPr lang="hu-HU" dirty="0"/>
              <a:t>olyan szoftverek, amelyek mérik és kiszámítják a napi átlagos termelést vagy az egyes alkalmazottak óránkénti, napi vagy havi termelékenységét (pl. </a:t>
            </a:r>
            <a:r>
              <a:rPr lang="hu-HU" dirty="0" err="1"/>
              <a:t>nTask</a:t>
            </a:r>
            <a:r>
              <a:rPr lang="hu-HU" dirty="0"/>
              <a:t>, </a:t>
            </a:r>
            <a:r>
              <a:rPr lang="hu-HU" dirty="0" err="1"/>
              <a:t>Basecamp</a:t>
            </a:r>
            <a:r>
              <a:rPr lang="hu-HU" dirty="0"/>
              <a:t>, </a:t>
            </a:r>
            <a:r>
              <a:rPr lang="hu-HU" dirty="0" err="1"/>
              <a:t>Asana</a:t>
            </a:r>
            <a:r>
              <a:rPr lang="hu-HU" dirty="0"/>
              <a:t>, stb.)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23272" y="1784821"/>
            <a:ext cx="3232728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i="1" dirty="0" smtClean="0"/>
              <a:t>A munka termelékenysége </a:t>
            </a:r>
          </a:p>
        </p:txBody>
      </p:sp>
      <p:sp>
        <p:nvSpPr>
          <p:cNvPr id="6" name="Téglalap 5"/>
          <p:cNvSpPr/>
          <p:nvPr/>
        </p:nvSpPr>
        <p:spPr>
          <a:xfrm>
            <a:off x="314036" y="4871232"/>
            <a:ext cx="8469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i="1"/>
              <a:t>A vállalat teljesítményének, jövedelmezőségének, hatékonyságának, vagyoni és pénzügyi helyzetének alakulása – vállalati eredménykimutatás és a mérleg alapján</a:t>
            </a:r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8866909" y="3878323"/>
            <a:ext cx="2992582" cy="29002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i="1" dirty="0" smtClean="0"/>
              <a:t>Figyelem!!!!</a:t>
            </a:r>
          </a:p>
          <a:p>
            <a:r>
              <a:rPr lang="hu-HU" dirty="0" smtClean="0"/>
              <a:t>A </a:t>
            </a:r>
            <a:r>
              <a:rPr lang="hu-HU" dirty="0"/>
              <a:t>mutatók lehetnek az adott évre vonatkozó </a:t>
            </a:r>
            <a:r>
              <a:rPr lang="hu-HU" b="1" i="1" dirty="0"/>
              <a:t>állapotjelzők</a:t>
            </a:r>
            <a:r>
              <a:rPr lang="hu-HU" b="1" dirty="0"/>
              <a:t>,</a:t>
            </a:r>
            <a:r>
              <a:rPr lang="hu-HU" dirty="0"/>
              <a:t> illetve több év dinamikáját bemutató </a:t>
            </a:r>
            <a:r>
              <a:rPr lang="hu-HU" b="1" i="1" dirty="0"/>
              <a:t>folyamatjelzők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2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98279"/>
            <a:ext cx="10515600" cy="2894157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hu-HU" dirty="0" smtClean="0"/>
              <a:t>FOGALMAK</a:t>
            </a:r>
          </a:p>
          <a:p>
            <a:r>
              <a:rPr lang="hu-HU" dirty="0" smtClean="0"/>
              <a:t>INFORMÁCIÓS FORRÁSAINK</a:t>
            </a:r>
          </a:p>
          <a:p>
            <a:r>
              <a:rPr lang="hu-HU" dirty="0" smtClean="0"/>
              <a:t>INFORMÁCIÓGYŰJTÉS AZ ÉRVELÉSHEZ</a:t>
            </a:r>
          </a:p>
          <a:p>
            <a:r>
              <a:rPr lang="hu-HU" dirty="0" smtClean="0"/>
              <a:t>ÖSSZEHASONLÍTÁSOK</a:t>
            </a:r>
          </a:p>
          <a:p>
            <a:r>
              <a:rPr lang="hu-HU" dirty="0" smtClean="0"/>
              <a:t>AZ ALKU</a:t>
            </a:r>
          </a:p>
          <a:p>
            <a:r>
              <a:rPr lang="hu-HU" dirty="0" smtClean="0"/>
              <a:t>TUDÁSTÁR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838200" y="129310"/>
            <a:ext cx="10515600" cy="126538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GB" sz="2400" b="1" smtClean="0">
                <a:solidFill>
                  <a:srgbClr val="000000"/>
                </a:solidFill>
                <a:latin typeface="Arial"/>
                <a:ea typeface="맑은 고딕"/>
              </a:rPr>
              <a:t>Project: 101048392 — Switching to Local — SOCPL-2021-INFO-WK</a:t>
            </a:r>
            <a:endParaRPr lang="en-GB" sz="2400" b="1" dirty="0">
              <a:solidFill>
                <a:srgbClr val="000000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17176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4655" y="410897"/>
            <a:ext cx="27524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hu-HU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Teljesítmény mutatók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133013" y="362589"/>
            <a:ext cx="779113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A vállalati eredménykimutatás a cég </a:t>
            </a:r>
            <a:r>
              <a:rPr lang="hu-HU" i="1" dirty="0"/>
              <a:t>adott időszaki</a:t>
            </a:r>
            <a:r>
              <a:rPr lang="hu-HU" dirty="0"/>
              <a:t> teljesítményéről (sikerességéről) és jövedelemtermelő képességéről szolgáltat információkat.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Éves </a:t>
            </a:r>
            <a:r>
              <a:rPr lang="hu-HU" dirty="0" smtClean="0"/>
              <a:t>eredmény = </a:t>
            </a:r>
            <a:r>
              <a:rPr lang="hu-HU" dirty="0"/>
              <a:t>éves bevételek (árbevétel) - ráfordítások (költségek) különbsége</a:t>
            </a:r>
          </a:p>
          <a:p>
            <a:r>
              <a:rPr lang="hu-HU" dirty="0"/>
              <a:t> </a:t>
            </a:r>
          </a:p>
          <a:p>
            <a:r>
              <a:rPr lang="hu-HU" i="1" dirty="0"/>
              <a:t>A teljesítmény mérőszámai</a:t>
            </a:r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i="1" dirty="0"/>
              <a:t>értékesítés nettó árbevétele</a:t>
            </a:r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i="1" dirty="0"/>
              <a:t>adózott </a:t>
            </a:r>
            <a:r>
              <a:rPr lang="hu-HU" i="1" dirty="0" smtClean="0"/>
              <a:t>nyereség</a:t>
            </a:r>
            <a:endParaRPr lang="hu-HU" dirty="0"/>
          </a:p>
          <a:p>
            <a:r>
              <a:rPr lang="hu-HU" i="1" dirty="0"/>
              <a:t> </a:t>
            </a:r>
            <a:endParaRPr lang="hu-HU" dirty="0"/>
          </a:p>
          <a:p>
            <a:r>
              <a:rPr lang="hu-HU" i="1" dirty="0"/>
              <a:t>A teljesítménnyel kapcsolatos arányszámok</a:t>
            </a:r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i="1" dirty="0"/>
              <a:t>az egy alkalmazottra jutó értékesítés nettó </a:t>
            </a:r>
            <a:r>
              <a:rPr lang="hu-HU" i="1" dirty="0" smtClean="0"/>
              <a:t>árbevétele </a:t>
            </a:r>
            <a:endParaRPr lang="hu-H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i="1" dirty="0"/>
              <a:t>a saját tőkére jutó adózott nyeresége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5419" y="4809849"/>
            <a:ext cx="288174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hu-HU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Jövedelmezőségi mutatók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3045884" y="48098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133013" y="4204589"/>
            <a:ext cx="7791131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i="1" dirty="0"/>
              <a:t>A vállalati jövedelmezőség leginkább használt mutatói a ROE és a ROA</a:t>
            </a:r>
            <a:r>
              <a:rPr lang="hu-HU" dirty="0"/>
              <a:t>.</a:t>
            </a:r>
          </a:p>
          <a:p>
            <a:r>
              <a:rPr lang="hu-HU" dirty="0"/>
              <a:t> </a:t>
            </a:r>
          </a:p>
          <a:p>
            <a:pPr lvl="0"/>
            <a:r>
              <a:rPr lang="hu-HU" i="1" dirty="0" err="1"/>
              <a:t>Return</a:t>
            </a:r>
            <a:r>
              <a:rPr lang="hu-HU" i="1" dirty="0"/>
              <a:t> </a:t>
            </a:r>
            <a:r>
              <a:rPr lang="hu-HU" i="1" dirty="0" err="1"/>
              <a:t>on</a:t>
            </a:r>
            <a:r>
              <a:rPr lang="hu-HU" i="1" dirty="0"/>
              <a:t> Equity (ROE)</a:t>
            </a:r>
            <a:r>
              <a:rPr lang="hu-HU" dirty="0"/>
              <a:t> – saját tőke arányos nyereség (adózott eredmény/átlagos saját tőke) – a tőke jövedelmezőségét mutatja, minél magasabb a mutató értéke, annál jobb a tőke jövedelmezősége</a:t>
            </a:r>
            <a:r>
              <a:rPr lang="hu-HU" dirty="0" smtClean="0"/>
              <a:t>.</a:t>
            </a:r>
          </a:p>
          <a:p>
            <a:pPr lvl="0"/>
            <a:endParaRPr lang="hu-HU" dirty="0"/>
          </a:p>
          <a:p>
            <a:pPr lvl="0"/>
            <a:r>
              <a:rPr lang="hu-HU" i="1" dirty="0" err="1"/>
              <a:t>Return</a:t>
            </a:r>
            <a:r>
              <a:rPr lang="hu-HU" i="1" dirty="0"/>
              <a:t> </a:t>
            </a:r>
            <a:r>
              <a:rPr lang="hu-HU" i="1" dirty="0" err="1"/>
              <a:t>on</a:t>
            </a:r>
            <a:r>
              <a:rPr lang="hu-HU" i="1" dirty="0"/>
              <a:t> </a:t>
            </a:r>
            <a:r>
              <a:rPr lang="hu-HU" i="1" dirty="0" err="1"/>
              <a:t>Assets</a:t>
            </a:r>
            <a:r>
              <a:rPr lang="hu-HU" i="1" dirty="0"/>
              <a:t> (ROA) </a:t>
            </a:r>
            <a:r>
              <a:rPr lang="hu-HU" dirty="0"/>
              <a:t>– eszközarányos nyereség (adózott eredmény/átlagos eszközállomány) -- minél magasabb a mutató értéke, annál nagyobb hozamot ért el a társaság 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2916970" y="410897"/>
            <a:ext cx="12160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7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8731" y="427243"/>
            <a:ext cx="235846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b="1" i="1">
                <a:latin typeface="Calibri" panose="020F0502020204030204" pitchFamily="34" charset="0"/>
                <a:ea typeface="Times New Roman" panose="02020603050405020304" pitchFamily="18" charset="0"/>
              </a:rPr>
              <a:t>Hatékonysági mutatók</a:t>
            </a:r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738255" y="242314"/>
            <a:ext cx="717665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Készletek forgási sebessége: nettó árbevétel/készletek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Egy főre jutó nettó árbevétel: nettó árbevétel/átlagos </a:t>
            </a:r>
            <a:r>
              <a:rPr lang="hu-HU" dirty="0" smtClean="0"/>
              <a:t>létszám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3482109" y="4040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38731" y="1339195"/>
            <a:ext cx="24453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Likviditási mutatók</a:t>
            </a:r>
            <a:endParaRPr lang="hu-HU" dirty="0"/>
          </a:p>
        </p:txBody>
      </p:sp>
      <p:sp>
        <p:nvSpPr>
          <p:cNvPr id="6" name="Jobbra nyíl 5"/>
          <p:cNvSpPr/>
          <p:nvPr/>
        </p:nvSpPr>
        <p:spPr>
          <a:xfrm>
            <a:off x="3213607" y="1281545"/>
            <a:ext cx="737615" cy="484632"/>
          </a:xfrm>
          <a:prstGeom prst="rightArrow">
            <a:avLst>
              <a:gd name="adj1" fmla="val 538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063353" y="1385331"/>
            <a:ext cx="7970122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i="1" dirty="0"/>
              <a:t>A vállalat pénzügyi helyzetére </a:t>
            </a:r>
            <a:r>
              <a:rPr lang="hu-HU" dirty="0"/>
              <a:t>vonhatunk le következtetést segítségükkel (likviditási ráta, likviditási gyorsráta</a:t>
            </a:r>
            <a:r>
              <a:rPr lang="hu-HU" b="1" dirty="0"/>
              <a:t>).</a:t>
            </a:r>
            <a:endParaRPr lang="hu-HU" dirty="0"/>
          </a:p>
          <a:p>
            <a:r>
              <a:rPr lang="hu-HU" dirty="0"/>
              <a:t> </a:t>
            </a:r>
          </a:p>
          <a:p>
            <a:r>
              <a:rPr lang="hu-HU" i="1" dirty="0"/>
              <a:t>Likviditási ráta</a:t>
            </a:r>
            <a:r>
              <a:rPr lang="hu-HU" dirty="0"/>
              <a:t>= Forgóeszközök/rövid lejáratú kötelezettségek</a:t>
            </a:r>
          </a:p>
          <a:p>
            <a:r>
              <a:rPr lang="hu-HU" dirty="0"/>
              <a:t>Ha a mutató értéke 1-nél kisebb </a:t>
            </a:r>
            <a:r>
              <a:rPr lang="hu-HU" dirty="0">
                <a:sym typeface="Symbol" panose="05050102010706020507" pitchFamily="18" charset="2"/>
              </a:rPr>
              <a:t></a:t>
            </a:r>
            <a:r>
              <a:rPr lang="hu-HU" dirty="0"/>
              <a:t> a társaság fizetésképtelen</a:t>
            </a:r>
          </a:p>
          <a:p>
            <a:pPr lvl="1"/>
            <a:r>
              <a:rPr lang="hu-HU" i="1" dirty="0"/>
              <a:t>1,5- 1,8 körüli érték </a:t>
            </a:r>
            <a:r>
              <a:rPr lang="hu-HU" dirty="0"/>
              <a:t>elfogadható</a:t>
            </a:r>
          </a:p>
          <a:p>
            <a:pPr lvl="1"/>
            <a:r>
              <a:rPr lang="hu-HU" dirty="0"/>
              <a:t>A társaság hitelezői (főleg rövid távú hitelezői) a magasabb likviditási rátát tartják kedvezőnek. </a:t>
            </a:r>
          </a:p>
          <a:p>
            <a:endParaRPr lang="hu-HU" dirty="0" smtClean="0"/>
          </a:p>
          <a:p>
            <a:r>
              <a:rPr lang="hu-HU" i="1" dirty="0" smtClean="0"/>
              <a:t>Likviditási </a:t>
            </a:r>
            <a:r>
              <a:rPr lang="hu-HU" i="1" dirty="0"/>
              <a:t>gyorsráta</a:t>
            </a:r>
            <a:r>
              <a:rPr lang="hu-HU" dirty="0"/>
              <a:t>= Forgóeszközök – készletek/rövid lejáratú kötelezettségek</a:t>
            </a:r>
          </a:p>
          <a:p>
            <a:pPr lvl="0"/>
            <a:r>
              <a:rPr lang="hu-HU" dirty="0"/>
              <a:t>Ha a mutató nagyobb, mint 1, azt jelenti, hogy a vállalkozás a viszonylag gyorsan pénzzé tehető eszközeiből képes az éven belül esedékes kötelezettségeit </a:t>
            </a:r>
            <a:r>
              <a:rPr lang="hu-HU" dirty="0" smtClean="0"/>
              <a:t>kiegyenlíteni.</a:t>
            </a:r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92363" y="1766177"/>
            <a:ext cx="3842328" cy="509182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i="1" dirty="0" smtClean="0"/>
              <a:t>Figyelem!!!!! </a:t>
            </a:r>
          </a:p>
          <a:p>
            <a:r>
              <a:rPr lang="hu-HU" dirty="0" smtClean="0"/>
              <a:t>A h</a:t>
            </a:r>
            <a:r>
              <a:rPr lang="hu-HU" i="1" dirty="0" smtClean="0"/>
              <a:t>azai valuta gyengülése/erősödése</a:t>
            </a:r>
            <a:r>
              <a:rPr lang="hu-HU" dirty="0" smtClean="0"/>
              <a:t> hatással van az exportpiaci bevételekre (ha a vállalat elsősorban exportra termel); és/vagy a költségekre (ha pl. a vállalat magas import tartalmú terméket állít elő). Ezek befolyásolják a vállalat nettó árbevételét és a béralkuval kapcsolatos lehetőségeket.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10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08748" y="138423"/>
            <a:ext cx="70473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Információk gyűjtése a vállalat helyzetéről és működéséről</a:t>
            </a:r>
            <a:endParaRPr lang="hu-H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49766" y="600241"/>
            <a:ext cx="54035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Hol állunk, és milyen mozgásterünk van az alkudozásra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553361" y="600241"/>
            <a:ext cx="416402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Ehhez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következőkkel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kell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tisztában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lenni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94327" y="1154546"/>
            <a:ext cx="11065164" cy="5755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vállalat teljesítménye (jelenlegi állapot és a legújabb tendenciák)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piac stratégiai tervei - tervek a változásra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vállalat termelésének piaca - a piac helyzete; export vagy belföldi piac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termék importtartalma - az importtermékek piacának helyzete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mérleg olvasása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vállalat bérinformációi (átlagbér, mediánbér; szakmák, iskolai végzettség, korcsoportok, nem, vezetői/nem vezetői státusz és minden egyéb rendelkezésre álló adat szerinti bontásban). 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jövedelem és annak szokásos összetétele a vállalatnál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túlóra díjazás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 vagy éjszakai munkáért járó pótlék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nehéz munkára vonatkozó pótlék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vasárnapi munkavégzésért járó prémium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6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örzsgárdajuttatás</a:t>
            </a:r>
            <a:endParaRPr lang="hu-H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üdülési pénz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Karácsonyi bónusz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13., 14. havi bér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vállalat teljesítményéhez kapcsolódó prémium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egyéb nem bérjellegű juttatások - közlekedési támogatás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étkezési támogatás/étkezési utalvány</a:t>
            </a:r>
          </a:p>
          <a:p>
            <a:pPr marL="1143000" lvl="2" indent="-228600">
              <a:spcAft>
                <a:spcPts val="0"/>
              </a:spcAft>
              <a:buFont typeface="+mj-lt"/>
              <a:buAutoNum type="arabicPeriod"/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egyéb utalvány</a:t>
            </a:r>
          </a:p>
          <a:p>
            <a:pPr marL="685800">
              <a:spcAft>
                <a:spcPts val="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spcAft>
                <a:spcPts val="0"/>
              </a:spcAft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A vállalat alkalmazottainak helyzete (létszám, megoszlás kor, végzettség, foglalkozás, nemek szerint)</a:t>
            </a:r>
          </a:p>
          <a:p>
            <a:pPr lvl="1">
              <a:spcAft>
                <a:spcPts val="0"/>
              </a:spcAft>
            </a:pPr>
            <a:r>
              <a:rPr lang="hu-H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 Kollektív/bérmegállapodás a vállalatnál</a:t>
            </a:r>
            <a:endParaRPr lang="hu-H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8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602" y="131680"/>
            <a:ext cx="42535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Fogyasztóiár index </a:t>
            </a:r>
            <a:endParaRPr lang="hu-HU" i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az infláció, pénzromlás mértékét jelzi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78037" y="131680"/>
            <a:ext cx="7813964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követelések másik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fontos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megalapozója az árak növekedése, a pénz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vásárlóerejének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csökkenése. </a:t>
            </a: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Évi </a:t>
            </a: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10%-</a:t>
            </a:r>
            <a:r>
              <a:rPr lang="hu-HU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ot</a:t>
            </a: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 meghaladó inflációt már vágtató inflációnak nevezzük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KSH a hazai inflációt egy 949 terméket/szolgáltatást tartalmazó fogyasztói kosár segítségével méri, ezek árát mintavételezéssel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szerzi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be. A fogyasztói kosár összetétele viszont olyan szempontból problémás, hogy ez nem tükrözi kellőképpen a különböző élethelyzetben lévő családok fogyasztását. (Pl. olyan tételek is szerepelnek benne, mint a macskaoltás, menyasszonyi ruha kölcsönzése 72 órára, stb.)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KSH egy ideje mér külön nyugdíjas árindexet is, ebből értelemszerűen kikerülnek olyan tételek, amelyek pl. a gyermekgondozáshoz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kapcsolhatók.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KSH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évente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újra tervezi az un. reprezentáns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listát.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405745" y="4655905"/>
            <a:ext cx="7786255" cy="147732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KSH honlapján megtaláljuk egyes termékek fogyasztói átlagárának havi változását.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Link</a:t>
            </a:r>
            <a:r>
              <a:rPr lang="hu-HU" dirty="0"/>
              <a:t>: </a:t>
            </a:r>
            <a:r>
              <a:rPr lang="hu-HU" u="sng" dirty="0">
                <a:hlinkClick r:id="rId2"/>
              </a:rPr>
              <a:t>https://www.ksh.hu/stadat_files/ara/hu/ara0044.html</a:t>
            </a:r>
            <a:r>
              <a:rPr lang="hu-HU" dirty="0"/>
              <a:t>) </a:t>
            </a:r>
            <a:endParaRPr lang="hu-HU" dirty="0" smtClean="0"/>
          </a:p>
          <a:p>
            <a:r>
              <a:rPr lang="hu-HU" dirty="0" smtClean="0"/>
              <a:t>Link a reprezentáns listához: </a:t>
            </a:r>
            <a:r>
              <a:rPr lang="hu-HU" dirty="0"/>
              <a:t>https://www.ksh.hu/docs/hun/modszgyors/farmodsz21.html).</a:t>
            </a:r>
          </a:p>
        </p:txBody>
      </p:sp>
      <p:sp>
        <p:nvSpPr>
          <p:cNvPr id="5" name="Ellipszis 4"/>
          <p:cNvSpPr/>
          <p:nvPr/>
        </p:nvSpPr>
        <p:spPr>
          <a:xfrm>
            <a:off x="295565" y="942109"/>
            <a:ext cx="3463636" cy="56988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smtClean="0"/>
              <a:t>Figyelem!!!!!</a:t>
            </a:r>
          </a:p>
          <a:p>
            <a:pPr algn="ctr"/>
            <a:r>
              <a:rPr lang="hu-HU" dirty="0" smtClean="0"/>
              <a:t>A </a:t>
            </a:r>
            <a:r>
              <a:rPr lang="hu-HU" dirty="0"/>
              <a:t>bértárgyalás során az inflációt követő – az infláció mértékével megegyező - béremelés követelése azt jelenti, hogy a munkavállalók megélhetése reálértékben csak szinten marad. Figyelembe kell venni azt is, hogy az egyes rétegek fogyasztási szerkezete lényegesen eltér </a:t>
            </a:r>
            <a:r>
              <a:rPr lang="hu-HU" dirty="0" smtClean="0"/>
              <a:t>és így </a:t>
            </a:r>
            <a:r>
              <a:rPr lang="hu-HU" dirty="0"/>
              <a:t>a megélhetési költségeik is. </a:t>
            </a:r>
          </a:p>
        </p:txBody>
      </p:sp>
    </p:spTree>
    <p:extLst>
      <p:ext uri="{BB962C8B-B14F-4D97-AF65-F5344CB8AC3E}">
        <p14:creationId xmlns:p14="http://schemas.microsoft.com/office/powerpoint/2010/main" val="66623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32509" y="461818"/>
            <a:ext cx="345966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i="1" dirty="0" smtClean="0"/>
              <a:t>Kötelező </a:t>
            </a:r>
            <a:r>
              <a:rPr lang="hu-HU" i="1" dirty="0"/>
              <a:t>minimálbér/bérminimum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172362" y="240145"/>
            <a:ext cx="688993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Ennek általában pozitív </a:t>
            </a:r>
            <a:r>
              <a:rPr lang="hu-HU" dirty="0"/>
              <a:t>húzó hatása </a:t>
            </a:r>
            <a:r>
              <a:rPr lang="hu-HU" dirty="0" smtClean="0"/>
              <a:t>van </a:t>
            </a:r>
            <a:r>
              <a:rPr lang="hu-HU" dirty="0"/>
              <a:t>(ennél kevesebb bért nem lehet adni). 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Ugyanakkor </a:t>
            </a:r>
            <a:r>
              <a:rPr lang="hu-HU" dirty="0"/>
              <a:t>esetenként egyfajta negatív </a:t>
            </a:r>
            <a:r>
              <a:rPr lang="hu-HU" dirty="0" smtClean="0"/>
              <a:t>bérhatást </a:t>
            </a:r>
            <a:r>
              <a:rPr lang="hu-HU" dirty="0"/>
              <a:t>is megfigyeltek; a munkaadók a kötelező minimálbér emelés költségeit úgy finanszírozták, hogy az többiek bérét nem emelték megfelelően. </a:t>
            </a:r>
            <a:endParaRPr lang="hu-HU" dirty="0" smtClean="0"/>
          </a:p>
        </p:txBody>
      </p:sp>
      <p:sp>
        <p:nvSpPr>
          <p:cNvPr id="8" name="Ellipszis 7"/>
          <p:cNvSpPr/>
          <p:nvPr/>
        </p:nvSpPr>
        <p:spPr>
          <a:xfrm>
            <a:off x="221673" y="960582"/>
            <a:ext cx="2946400" cy="46089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i="1" dirty="0" smtClean="0"/>
              <a:t>Figyelem!!!!</a:t>
            </a:r>
          </a:p>
          <a:p>
            <a:r>
              <a:rPr lang="hu-HU" dirty="0" smtClean="0"/>
              <a:t>Ha gyenge a béralku, fennáll annak a veszélye, hogy a munkavállalók jelentős részének a bére beragad a minimálbér körül, és ezzel lefelé húzza a medián- vagy átlagbéreket is.</a:t>
            </a:r>
            <a:endParaRPr lang="hu-HU" dirty="0"/>
          </a:p>
        </p:txBody>
      </p:sp>
      <p:sp>
        <p:nvSpPr>
          <p:cNvPr id="10" name="Jobbra nyíl 9"/>
          <p:cNvSpPr/>
          <p:nvPr/>
        </p:nvSpPr>
        <p:spPr>
          <a:xfrm>
            <a:off x="4073236" y="526350"/>
            <a:ext cx="978408" cy="314098"/>
          </a:xfrm>
          <a:prstGeom prst="rightArrow">
            <a:avLst>
              <a:gd name="adj1" fmla="val 88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251200" y="2121217"/>
            <a:ext cx="8841442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Az Európai Unió 2022 őszén elfogadott irányelve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két módszert javasol a tagállamoknak a minimálbér mértékének meghatározását illetően: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900"/>
              <a:buFont typeface="Arial" panose="020B060402020202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Arial" panose="020B0604020202020204" pitchFamily="34" charset="0"/>
              </a:rPr>
              <a:t>hozzanak létre egy valós árú fogyasztói kosarat a helyben elérhető árukból és szolgáltatásokból;</a:t>
            </a:r>
            <a:endParaRPr lang="hu-H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900"/>
              <a:buFont typeface="Arial" panose="020B060402020202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Arial" panose="020B0604020202020204" pitchFamily="34" charset="0"/>
              </a:rPr>
              <a:t>alkalmazzanak referenciaértéket, a bruttó mediánbér 60 százalékán vagy a bruttó átlagbér 50 százalékán rögzítsék.</a:t>
            </a:r>
            <a:endParaRPr lang="hu-H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tagállamoknak eljárási keretet kell létrehozniuk a minimálbér egyértelmű kritériumok alapján történő megállapítására és legalább kétévenkénti aktualizálására (az automatikus indexálási mechanizmust alkalmazó országok esetében négyévenkénti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</a:p>
          <a:p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Link az irányelv magyar nyelvű változatához: </a:t>
            </a:r>
            <a:r>
              <a:rPr lang="en-US" dirty="0"/>
              <a:t>https://eur-lex.europa.eu/legal-content/EN/TXT/?</a:t>
            </a:r>
            <a:r>
              <a:rPr lang="en-US" dirty="0" smtClean="0"/>
              <a:t>uri=CELEX%3A52020PC0682</a:t>
            </a:r>
            <a:endParaRPr lang="hu-HU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699652" y="5380672"/>
            <a:ext cx="939299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hu-HU" b="0" i="0" dirty="0" smtClean="0">
                <a:effectLst/>
                <a:latin typeface="Nunito Sans"/>
              </a:rPr>
              <a:t>2022 végén létrejött a munkáltatói és munkavállalói érdekképviseletek között az elvi megállapodás a 2023-as minimálbérről és garantált bérminimumról. Ez alapján a havi bruttó minimálbér összege 2023. január elsejétől </a:t>
            </a:r>
            <a:r>
              <a:rPr lang="hu-HU" b="1" i="0" dirty="0" smtClean="0">
                <a:effectLst/>
                <a:latin typeface="Nunito Sans"/>
              </a:rPr>
              <a:t>232 000 forint</a:t>
            </a:r>
            <a:r>
              <a:rPr lang="hu-HU" b="0" i="0" dirty="0" smtClean="0">
                <a:effectLst/>
                <a:latin typeface="Nunito Sans"/>
              </a:rPr>
              <a:t>, a garantált bérminimumé pedig</a:t>
            </a:r>
            <a:r>
              <a:rPr lang="hu-HU" b="0" i="0" smtClean="0">
                <a:effectLst/>
                <a:latin typeface="Nunito Sans"/>
              </a:rPr>
              <a:t> </a:t>
            </a:r>
            <a:r>
              <a:rPr lang="hu-HU" b="1" i="0" smtClean="0">
                <a:effectLst/>
                <a:latin typeface="Nunito Sans"/>
              </a:rPr>
              <a:t>296 </a:t>
            </a:r>
            <a:r>
              <a:rPr lang="hu-HU" b="1" i="0" dirty="0" smtClean="0">
                <a:effectLst/>
                <a:latin typeface="Nunito Sans"/>
              </a:rPr>
              <a:t>400 forint</a:t>
            </a:r>
            <a:r>
              <a:rPr lang="hu-HU" b="0" i="0" dirty="0" smtClean="0">
                <a:effectLst/>
                <a:latin typeface="Nunito Sans"/>
              </a:rPr>
              <a:t>. Ez 16, illetve 14 százalékos emelkedést jelent a 2022 évihez képest.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2802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0192" y="122443"/>
            <a:ext cx="15285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Munkaerőpiac</a:t>
            </a:r>
            <a:endParaRPr lang="hu-HU" dirty="0"/>
          </a:p>
        </p:txBody>
      </p:sp>
      <p:sp>
        <p:nvSpPr>
          <p:cNvPr id="3" name="Jobbra nyíl 2"/>
          <p:cNvSpPr/>
          <p:nvPr/>
        </p:nvSpPr>
        <p:spPr>
          <a:xfrm>
            <a:off x="1952321" y="214745"/>
            <a:ext cx="978408" cy="184728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084299" y="122443"/>
            <a:ext cx="880290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Adott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szakmát illető kereslet-kínálat alakulása jelentősen befolyásolhatja az alku menetét, hiszem munkaerőhiány esetén nagyobb lehetőség van jobb béreket kiharcolni, mint akkor, amikor a dolgozók egy részére éppen valamilyen okból felmondás vár.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84300" y="1156962"/>
            <a:ext cx="374072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Mutatók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munkanélküliség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üres álláshelyek, </a:t>
            </a: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kormegoszlás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fluktuáció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migráció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28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57600" y="1856510"/>
            <a:ext cx="4082528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4000" dirty="0" smtClean="0"/>
              <a:t>Összehasonlítások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512440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4035" y="304800"/>
            <a:ext cx="638232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 </a:t>
            </a:r>
            <a:r>
              <a:rPr lang="en-US" i="1" dirty="0" err="1" smtClean="0"/>
              <a:t>Infláció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inflációt</a:t>
            </a:r>
            <a:r>
              <a:rPr lang="en-US" dirty="0"/>
              <a:t> </a:t>
            </a:r>
            <a:r>
              <a:rPr lang="en-US" dirty="0" err="1"/>
              <a:t>neghaladja</a:t>
            </a:r>
            <a:r>
              <a:rPr lang="en-US" dirty="0"/>
              <a:t>-e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 </a:t>
            </a:r>
            <a:r>
              <a:rPr lang="en-US" dirty="0" err="1"/>
              <a:t>cégemnél</a:t>
            </a:r>
            <a:r>
              <a:rPr lang="en-US" dirty="0"/>
              <a:t> </a:t>
            </a:r>
            <a:r>
              <a:rPr lang="en-US" dirty="0" err="1"/>
              <a:t>tapasztalt</a:t>
            </a:r>
            <a:r>
              <a:rPr lang="en-US" dirty="0"/>
              <a:t> </a:t>
            </a:r>
            <a:r>
              <a:rPr lang="en-US" dirty="0" err="1"/>
              <a:t>bér</a:t>
            </a:r>
            <a:r>
              <a:rPr lang="en-US" dirty="0"/>
              <a:t>/</a:t>
            </a:r>
            <a:r>
              <a:rPr lang="en-US" dirty="0" err="1"/>
              <a:t>kereset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?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Minimálbér</a:t>
            </a:r>
            <a:r>
              <a:rPr lang="en-US" dirty="0" smtClean="0"/>
              <a:t> </a:t>
            </a:r>
            <a:r>
              <a:rPr lang="en-US" dirty="0"/>
              <a:t>– a </a:t>
            </a:r>
            <a:r>
              <a:rPr lang="en-US" dirty="0" err="1"/>
              <a:t>cégemnél</a:t>
            </a:r>
            <a:r>
              <a:rPr lang="en-US" dirty="0"/>
              <a:t> </a:t>
            </a:r>
            <a:r>
              <a:rPr lang="en-US" dirty="0" err="1"/>
              <a:t>tapasztalt</a:t>
            </a:r>
            <a:r>
              <a:rPr lang="en-US" dirty="0"/>
              <a:t> </a:t>
            </a:r>
            <a:r>
              <a:rPr lang="en-US" dirty="0" err="1"/>
              <a:t>bér</a:t>
            </a:r>
            <a:r>
              <a:rPr lang="en-US" dirty="0"/>
              <a:t>/</a:t>
            </a:r>
            <a:r>
              <a:rPr lang="en-US" dirty="0" err="1"/>
              <a:t>kereset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meghaladja</a:t>
            </a:r>
            <a:r>
              <a:rPr lang="en-US" dirty="0"/>
              <a:t>-e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 </a:t>
            </a:r>
            <a:r>
              <a:rPr lang="en-US" dirty="0" err="1"/>
              <a:t>minimálbér</a:t>
            </a:r>
            <a:r>
              <a:rPr lang="en-US" dirty="0"/>
              <a:t>/</a:t>
            </a:r>
            <a:r>
              <a:rPr lang="en-US" dirty="0" err="1"/>
              <a:t>garantált</a:t>
            </a:r>
            <a:r>
              <a:rPr lang="en-US" dirty="0"/>
              <a:t> </a:t>
            </a:r>
            <a:r>
              <a:rPr lang="en-US" dirty="0" err="1"/>
              <a:t>bérminimum</a:t>
            </a:r>
            <a:r>
              <a:rPr lang="en-US" dirty="0"/>
              <a:t> </a:t>
            </a:r>
            <a:r>
              <a:rPr lang="en-US" dirty="0" err="1"/>
              <a:t>növekedését</a:t>
            </a:r>
            <a:r>
              <a:rPr lang="en-US" dirty="0"/>
              <a:t>?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 </a:t>
            </a:r>
            <a:r>
              <a:rPr lang="en-US" i="1" dirty="0" err="1"/>
              <a:t>cégnél</a:t>
            </a:r>
            <a:r>
              <a:rPr lang="en-US" i="1" dirty="0"/>
              <a:t> </a:t>
            </a:r>
            <a:r>
              <a:rPr lang="en-US" i="1" dirty="0" err="1"/>
              <a:t>számított</a:t>
            </a:r>
            <a:r>
              <a:rPr lang="en-US" i="1" dirty="0"/>
              <a:t> </a:t>
            </a:r>
            <a:r>
              <a:rPr lang="en-US" i="1" dirty="0" err="1"/>
              <a:t>átlag</a:t>
            </a:r>
            <a:r>
              <a:rPr lang="en-US" i="1" dirty="0"/>
              <a:t>/</a:t>
            </a:r>
            <a:r>
              <a:rPr lang="en-US" i="1" dirty="0" err="1"/>
              <a:t>medián</a:t>
            </a:r>
            <a:r>
              <a:rPr lang="en-US" i="1" dirty="0"/>
              <a:t> </a:t>
            </a:r>
            <a:r>
              <a:rPr lang="en-US" i="1" dirty="0" err="1"/>
              <a:t>bérek</a:t>
            </a:r>
            <a:r>
              <a:rPr lang="en-US" i="1" dirty="0"/>
              <a:t> </a:t>
            </a:r>
            <a:r>
              <a:rPr lang="en-US" i="1" dirty="0" err="1"/>
              <a:t>hogyan</a:t>
            </a:r>
            <a:r>
              <a:rPr lang="en-US" i="1" dirty="0"/>
              <a:t> </a:t>
            </a:r>
            <a:r>
              <a:rPr lang="en-US" i="1" dirty="0" err="1"/>
              <a:t>viszonyulnak</a:t>
            </a:r>
            <a:r>
              <a:rPr lang="en-US" i="1" dirty="0"/>
              <a:t> a </a:t>
            </a:r>
            <a:r>
              <a:rPr lang="en-US" i="1" dirty="0" err="1"/>
              <a:t>minimálbérhez</a:t>
            </a:r>
            <a:r>
              <a:rPr lang="en-US" i="1" dirty="0"/>
              <a:t>/</a:t>
            </a:r>
            <a:r>
              <a:rPr lang="en-US" i="1" dirty="0" err="1"/>
              <a:t>garantált</a:t>
            </a:r>
            <a:r>
              <a:rPr lang="en-US" i="1" dirty="0"/>
              <a:t> </a:t>
            </a:r>
            <a:r>
              <a:rPr lang="en-US" i="1" dirty="0" err="1"/>
              <a:t>bérminimumhoz</a:t>
            </a:r>
            <a:r>
              <a:rPr lang="en-US" i="1" dirty="0"/>
              <a:t>? 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69454" y="2437725"/>
            <a:ext cx="68575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Töltse ki az alábbi </a:t>
            </a: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táblázatot! Használja a korábban ajánlott forrásokat!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53342" y="381062"/>
            <a:ext cx="35090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Válaszoljon a következő kérdésekre!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4276436" y="3648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00164"/>
              </p:ext>
            </p:extLst>
          </p:nvPr>
        </p:nvGraphicFramePr>
        <p:xfrm>
          <a:off x="295563" y="3129350"/>
          <a:ext cx="11739419" cy="3077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3528">
                  <a:extLst>
                    <a:ext uri="{9D8B030D-6E8A-4147-A177-3AD203B41FA5}">
                      <a16:colId xmlns:a16="http://schemas.microsoft.com/office/drawing/2014/main" val="1529322043"/>
                    </a:ext>
                  </a:extLst>
                </a:gridCol>
                <a:gridCol w="2484582">
                  <a:extLst>
                    <a:ext uri="{9D8B030D-6E8A-4147-A177-3AD203B41FA5}">
                      <a16:colId xmlns:a16="http://schemas.microsoft.com/office/drawing/2014/main" val="3978457015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132490645"/>
                    </a:ext>
                  </a:extLst>
                </a:gridCol>
                <a:gridCol w="2207491">
                  <a:extLst>
                    <a:ext uri="{9D8B030D-6E8A-4147-A177-3AD203B41FA5}">
                      <a16:colId xmlns:a16="http://schemas.microsoft.com/office/drawing/2014/main" val="3901620262"/>
                    </a:ext>
                  </a:extLst>
                </a:gridCol>
              </a:tblGrid>
              <a:tr h="147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Cégemet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illető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adata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Nemzetgazdasági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adat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62072"/>
                  </a:ext>
                </a:extLst>
              </a:tr>
              <a:tr h="14788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Bérdinamika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47042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Nominál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bér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adatok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változása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előző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évihez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képest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94852"/>
                  </a:ext>
                </a:extLst>
              </a:tr>
              <a:tr h="340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Reálbér adatok változása az előző évihez képest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637910"/>
                  </a:ext>
                </a:extLst>
              </a:tr>
              <a:tr h="337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Nominál jövedelemadatok változása az előző évihez képest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777607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Reál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jövedelemadatok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változása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előző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évihez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képest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08305"/>
                  </a:ext>
                </a:extLst>
              </a:tr>
              <a:tr h="14788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Teljesítménydinamika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951880"/>
                  </a:ext>
                </a:extLst>
              </a:tr>
              <a:tr h="239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Cégemet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illető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adat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Ágazatomat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illető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adat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Nemzetgazdasági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adat</a:t>
                      </a:r>
                      <a:endParaRPr lang="hu-H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2611360443"/>
                  </a:ext>
                </a:extLst>
              </a:tr>
              <a:tr h="413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Értékesítés (árbevétel) változása az előző évihez képest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3141409392"/>
                  </a:ext>
                </a:extLst>
              </a:tr>
              <a:tr h="478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Exportértékesítés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változása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előző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évihez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képest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29" marR="65929" marT="0" marB="0"/>
                </a:tc>
                <a:extLst>
                  <a:ext uri="{0D108BD9-81ED-4DB2-BD59-A6C34878D82A}">
                    <a16:rowId xmlns:a16="http://schemas.microsoft.com/office/drawing/2014/main" val="1088740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998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34834" y="194185"/>
            <a:ext cx="90054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Hol áll vállalatunk és annak teljesítménye az ágazat többi vállalatához képest</a:t>
            </a:r>
            <a:r>
              <a:rPr lang="hu-HU" sz="2000" b="1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hu-H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97970" y="869661"/>
            <a:ext cx="18876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Mit nézzünk meg?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6951" y="1434145"/>
            <a:ext cx="115287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Mi a cégünk pontos TEÁOR (Gazdasági tevékenységek egységes ágazati osztályozási rendszere) 1/2/3 számjegyes mélységben? A TEÁOR besorolás a következő linken nézhető meg: https://www.ksh.hu/teaor_menu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3058" y="2228427"/>
            <a:ext cx="1160261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Bér, jövedelem az ágazatban/szakágazatban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Bérek - átlag/mediánbér (utolsó rendelkezésre álló év/hónap) és a legfrissebb tendenciák (legfrissebb nominális és reálbér-tendenciák, 2-5 év) az ágazatban/szakágazatban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75351" y="3264748"/>
            <a:ext cx="116303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Jövedelem - bér és egyéb kifi</a:t>
            </a:r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etések, átlag/medián jövedelem (utolsó rendelkezésre álló év/hónap) és a legfrissebb tendenciák (legfrissebb nominális és reáljövedelem tendenciák, 2-5 év) az ágazatban/szakágazatban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03058" y="4186445"/>
            <a:ext cx="1163032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Az ágazat munkaerőpiaci jellemzői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Tendenciák (csökkenő/növekvő alkalmazotti létszám). Fő szakmák az ágazatban/szakágazatban. Munkanélküliség/ munkaerőhiány az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ágazatban/szakágazatban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. Korszerkezet/képzettségi szint struktúra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56736" y="5385141"/>
            <a:ext cx="115287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Szociális párbeszéd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Ágazati bér/kollektív szerződés, ha van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ilyen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43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5452" y="350983"/>
            <a:ext cx="1159163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Hol áll vállalatunk </a:t>
            </a:r>
            <a:r>
              <a:rPr lang="hu-HU" sz="2000" b="1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az </a:t>
            </a:r>
            <a:r>
              <a:rPr lang="hu-HU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ágazatban működő többi </a:t>
            </a:r>
            <a:r>
              <a:rPr lang="hu-HU" sz="2000" b="1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uniós/hazai/az ágazatban működő vállalatokhoz </a:t>
            </a:r>
            <a:r>
              <a:rPr lang="hu-HU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képest?</a:t>
            </a:r>
            <a:endParaRPr lang="hu-HU" sz="2000" b="1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08846"/>
              </p:ext>
            </p:extLst>
          </p:nvPr>
        </p:nvGraphicFramePr>
        <p:xfrm>
          <a:off x="323272" y="1058875"/>
          <a:ext cx="10871200" cy="5822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928">
                  <a:extLst>
                    <a:ext uri="{9D8B030D-6E8A-4147-A177-3AD203B41FA5}">
                      <a16:colId xmlns:a16="http://schemas.microsoft.com/office/drawing/2014/main" val="716290918"/>
                    </a:ext>
                  </a:extLst>
                </a:gridCol>
                <a:gridCol w="2506472">
                  <a:extLst>
                    <a:ext uri="{9D8B030D-6E8A-4147-A177-3AD203B41FA5}">
                      <a16:colId xmlns:a16="http://schemas.microsoft.com/office/drawing/2014/main" val="4054668117"/>
                    </a:ext>
                  </a:extLst>
                </a:gridCol>
                <a:gridCol w="2718400">
                  <a:extLst>
                    <a:ext uri="{9D8B030D-6E8A-4147-A177-3AD203B41FA5}">
                      <a16:colId xmlns:a16="http://schemas.microsoft.com/office/drawing/2014/main" val="2316912313"/>
                    </a:ext>
                  </a:extLst>
                </a:gridCol>
                <a:gridCol w="2718400">
                  <a:extLst>
                    <a:ext uri="{9D8B030D-6E8A-4147-A177-3AD203B41FA5}">
                      <a16:colId xmlns:a16="http://schemas.microsoft.com/office/drawing/2014/main" val="1931102239"/>
                    </a:ext>
                  </a:extLst>
                </a:gridCol>
              </a:tblGrid>
              <a:tr h="701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Bérek/jövedelem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Cégem jellemzői az EU/kiválasztott országok értékének százalékában, %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Cégem jellemzői az ágazati értékek százalékában, %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Cégem jellemzői a nemzetgazdasági szintű értékek százalékában, %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1892991240"/>
                  </a:ext>
                </a:extLst>
              </a:tr>
              <a:tr h="18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Átlagbér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573652269"/>
                  </a:ext>
                </a:extLst>
              </a:tr>
              <a:tr h="18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Mediánbér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1343304220"/>
                  </a:ext>
                </a:extLst>
              </a:tr>
              <a:tr h="29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Átlagbér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változása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az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előző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évihez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képest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518889100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Mediánbér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változása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az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előző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évihez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képest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055773704"/>
                  </a:ext>
                </a:extLst>
              </a:tr>
              <a:tr h="18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Átlagos jövedelem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005625226"/>
                  </a:ext>
                </a:extLst>
              </a:tr>
              <a:tr h="18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effectLst/>
                        </a:rPr>
                        <a:t>Median</a:t>
                      </a:r>
                      <a:r>
                        <a:rPr lang="hu-HU" sz="1400" dirty="0">
                          <a:effectLst/>
                        </a:rPr>
                        <a:t> jövedelem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1201378962"/>
                  </a:ext>
                </a:extLst>
              </a:tr>
              <a:tr h="350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Átlagbér, fizikai dolgozók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2811008323"/>
                  </a:ext>
                </a:extLst>
              </a:tr>
              <a:tr h="298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Mediánbér, fizikai dolgozók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436063269"/>
                  </a:ext>
                </a:extLst>
              </a:tr>
              <a:tr h="24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Átlagos jövedelem, szellemi dolgozók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2341806820"/>
                  </a:ext>
                </a:extLst>
              </a:tr>
              <a:tr h="264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Medián jövedelem, szellemi dolgozók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69470228"/>
                  </a:ext>
                </a:extLst>
              </a:tr>
              <a:tr h="18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Átlagbér, férfi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2845810219"/>
                  </a:ext>
                </a:extLst>
              </a:tr>
              <a:tr h="18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Mediánbér, férfi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529112569"/>
                  </a:ext>
                </a:extLst>
              </a:tr>
              <a:tr h="350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Átlagos jövedelem, férfi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871476380"/>
                  </a:ext>
                </a:extLst>
              </a:tr>
              <a:tr h="350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Medián jövedelem, férfi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620237429"/>
                  </a:ext>
                </a:extLst>
              </a:tr>
              <a:tr h="18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Átlagbér, nők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266147976"/>
                  </a:ext>
                </a:extLst>
              </a:tr>
              <a:tr h="187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Mediánbér, , nők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2115992671"/>
                  </a:ext>
                </a:extLst>
              </a:tr>
              <a:tr h="350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Átlagos jövedelem, , nők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1033119614"/>
                  </a:ext>
                </a:extLst>
              </a:tr>
              <a:tr h="350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Medián jövedelem, , nők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515205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02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+mn-lt"/>
              </a:rPr>
              <a:t>BEVEZETÉS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A munkahelyi bértárgyalások, ahhoz, hogy sikeresek lehessenek, a benne résztvevők – a munkavállalók képviselői, szakszervezetek, munkavállalók, stb. - részéről komoly felkészülést igényelnek. Ez az útmutató ebben próbál segítséget </a:t>
            </a: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nyújtani.</a:t>
            </a:r>
          </a:p>
          <a:p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A munkahelyi bértárgyalásokhoz az </a:t>
            </a:r>
            <a:r>
              <a:rPr lang="hu-HU" sz="2600" i="1" dirty="0">
                <a:latin typeface="Calibri" panose="020F0502020204030204" pitchFamily="34" charset="0"/>
                <a:cs typeface="Calibri" panose="020F0502020204030204" pitchFamily="34" charset="0"/>
              </a:rPr>
              <a:t>első lépés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 az, hogy </a:t>
            </a:r>
            <a:r>
              <a:rPr lang="hu-H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összegyűjtsük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 a saját vállalatra vonatkozó, a bérszámfejtéshez közvetlenül vagy közvetve kapcsolódó adatokat (bérek, jövedelem, termelékenység, létszám stb.), szükség szerinti - vagy a lehetőség szerinti - bontásban.</a:t>
            </a:r>
          </a:p>
          <a:p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munkahelyi bértárgyalások </a:t>
            </a:r>
            <a:r>
              <a:rPr lang="hu-HU" sz="2600" i="1" dirty="0">
                <a:latin typeface="Calibri" panose="020F0502020204030204" pitchFamily="34" charset="0"/>
                <a:cs typeface="Calibri" panose="020F0502020204030204" pitchFamily="34" charset="0"/>
              </a:rPr>
              <a:t>második lépése 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a munkaerő-piaci adatok összegyűjtése a vállalat pozicionálásához. Fontos, hogy lássa, hol áll az Ön vállalata az ágazatában, </a:t>
            </a:r>
            <a:r>
              <a:rPr lang="hu-HU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alágazatában</a:t>
            </a:r>
            <a:r>
              <a:rPr lang="hu-HU" sz="2600" dirty="0">
                <a:latin typeface="Calibri" panose="020F0502020204030204" pitchFamily="34" charset="0"/>
                <a:cs typeface="Calibri" panose="020F0502020204030204" pitchFamily="34" charset="0"/>
              </a:rPr>
              <a:t> vagy szakterületén működő többi vállalathoz, a nemzetgazdaság egészéhez, vagy akár az EU-hoz vagy az Önt különösen érdeklő tagállamokhoz képest.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6599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819564" y="104016"/>
            <a:ext cx="75276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Saját vállalatra összpontosítva - a vállalaton belüli bérek összehasonlítása</a:t>
            </a:r>
            <a:endParaRPr lang="hu-HU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66618" y="621668"/>
            <a:ext cx="1080654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szellemi/fizikai dolgozók relatív bér/jövedelmi helyzete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munkavállalók relatív bér/jövedelmi helyzete a székhelyeken/vidéki telephelyeken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vezetők/nem vezetők relatív béremelése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munkavállalók relatív bére/jövedelme az iskolai végzettség szerint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Az azonos kategóriába tartozó férfiak és nők relatív bére/jövedelme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Bér/jövedelem dinamikája (változása) egy bizonyos időszak alatt (5 év, 2 év, 1 év stb.) a rendelkezésre álló időpontok függvényében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12800" y="2921385"/>
            <a:ext cx="3011053" cy="24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Példák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64757" y="3605332"/>
            <a:ext cx="518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Átlagbér a cégnél, állapot és változás, fizikai dolgozók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93980"/>
              </p:ext>
            </p:extLst>
          </p:nvPr>
        </p:nvGraphicFramePr>
        <p:xfrm>
          <a:off x="519805" y="4243056"/>
          <a:ext cx="5474595" cy="149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073">
                  <a:extLst>
                    <a:ext uri="{9D8B030D-6E8A-4147-A177-3AD203B41FA5}">
                      <a16:colId xmlns:a16="http://schemas.microsoft.com/office/drawing/2014/main" val="100075641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48534081"/>
                    </a:ext>
                  </a:extLst>
                </a:gridCol>
                <a:gridCol w="501852">
                  <a:extLst>
                    <a:ext uri="{9D8B030D-6E8A-4147-A177-3AD203B41FA5}">
                      <a16:colId xmlns:a16="http://schemas.microsoft.com/office/drawing/2014/main" val="1814895576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28296372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390918182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410784499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7465877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102144727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13700490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2019.</a:t>
                      </a:r>
                      <a:endParaRPr lang="hu-H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2018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2019.</a:t>
                      </a:r>
                      <a:endParaRPr lang="hu-H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2018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2020 /2019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2020 /2019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2021 /2020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2021 /2020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2022 1. félév/2021 1. félév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2022 1. félév/2021 1. félév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86134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Székhely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Vidéki helyszín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Székhely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Vidéki helyszín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Székhely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Vidéki helyszín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Székhely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Vidéki helyszín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66502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</a:rPr>
                        <a:t>Átlagbér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21555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</a:rPr>
                        <a:t>Átlagbér-változás</a:t>
                      </a:r>
                      <a:r>
                        <a:rPr lang="hu-HU" sz="1000" dirty="0">
                          <a:effectLst/>
                        </a:rPr>
                        <a:t>, %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08220487"/>
                  </a:ext>
                </a:extLst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5994400" y="3554862"/>
            <a:ext cx="453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Átlagbér, állapot és változás, szellemi </a:t>
            </a: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dolgozók</a:t>
            </a:r>
            <a:endParaRPr lang="hu-HU" dirty="0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83423"/>
              </p:ext>
            </p:extLst>
          </p:nvPr>
        </p:nvGraphicFramePr>
        <p:xfrm>
          <a:off x="6169890" y="4243056"/>
          <a:ext cx="5446885" cy="149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783">
                  <a:extLst>
                    <a:ext uri="{9D8B030D-6E8A-4147-A177-3AD203B41FA5}">
                      <a16:colId xmlns:a16="http://schemas.microsoft.com/office/drawing/2014/main" val="1682803728"/>
                    </a:ext>
                  </a:extLst>
                </a:gridCol>
                <a:gridCol w="414047">
                  <a:extLst>
                    <a:ext uri="{9D8B030D-6E8A-4147-A177-3AD203B41FA5}">
                      <a16:colId xmlns:a16="http://schemas.microsoft.com/office/drawing/2014/main" val="177570612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1937781213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42091401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402000731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414910193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137586491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14981536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1011699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2019.</a:t>
                      </a:r>
                      <a:endParaRPr lang="hu-H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2018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2019.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2018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2020 /2019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2020 /2019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2021 /2020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2021 /2020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2022 1. félév/2021 1. félév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2022 1. félév/2021 1. félév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91902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Székhely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Vidéki helyszín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Székhely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Vidéki helyszín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Székhely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Vidéki helyszín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Székhely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Vidéki helyszín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83251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Átlagbér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41672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</a:rPr>
                        <a:t>Átlagbér-változás</a:t>
                      </a:r>
                      <a:r>
                        <a:rPr lang="hu-HU" sz="1000" dirty="0">
                          <a:effectLst/>
                        </a:rPr>
                        <a:t>, %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2161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50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4036"/>
            <a:ext cx="10515600" cy="1376219"/>
          </a:xfrm>
        </p:spPr>
        <p:txBody>
          <a:bodyPr>
            <a:normAutofit/>
          </a:bodyPr>
          <a:lstStyle/>
          <a:p>
            <a:r>
              <a:rPr lang="hu-HU" sz="2200" i="1" dirty="0" smtClean="0"/>
              <a:t>A székhelyen </a:t>
            </a:r>
            <a:r>
              <a:rPr lang="hu-HU" sz="2200" i="1" dirty="0"/>
              <a:t>és a vidéki telephelyen </a:t>
            </a:r>
            <a:r>
              <a:rPr lang="hu-HU" sz="2200" i="1" dirty="0" smtClean="0"/>
              <a:t>dolgozók átlagbére/átlagkeresete közötti különbség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i="1" dirty="0"/>
              <a:t>(a központban </a:t>
            </a:r>
            <a:r>
              <a:rPr lang="hu-HU" sz="2200" i="1" dirty="0" smtClean="0"/>
              <a:t>dolgozók átlagbére/átlagkeresete </a:t>
            </a:r>
            <a:r>
              <a:rPr lang="hu-HU" sz="2200" i="1" dirty="0"/>
              <a:t>mínusz a vidéki telephelyeken </a:t>
            </a:r>
            <a:r>
              <a:rPr lang="hu-HU" sz="2200" i="1" dirty="0" smtClean="0"/>
              <a:t>dolgozók átlagbére/átlagkeresete)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6488910"/>
              </p:ext>
            </p:extLst>
          </p:nvPr>
        </p:nvGraphicFramePr>
        <p:xfrm>
          <a:off x="6068291" y="2290618"/>
          <a:ext cx="4998864" cy="1317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849">
                  <a:extLst>
                    <a:ext uri="{9D8B030D-6E8A-4147-A177-3AD203B41FA5}">
                      <a16:colId xmlns:a16="http://schemas.microsoft.com/office/drawing/2014/main" val="360748377"/>
                    </a:ext>
                  </a:extLst>
                </a:gridCol>
                <a:gridCol w="1099387">
                  <a:extLst>
                    <a:ext uri="{9D8B030D-6E8A-4147-A177-3AD203B41FA5}">
                      <a16:colId xmlns:a16="http://schemas.microsoft.com/office/drawing/2014/main" val="3433780640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2694856189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455749127"/>
                    </a:ext>
                  </a:extLst>
                </a:gridCol>
                <a:gridCol w="1064173">
                  <a:extLst>
                    <a:ext uri="{9D8B030D-6E8A-4147-A177-3AD203B41FA5}">
                      <a16:colId xmlns:a16="http://schemas.microsoft.com/office/drawing/2014/main" val="2923873756"/>
                    </a:ext>
                  </a:extLst>
                </a:gridCol>
              </a:tblGrid>
              <a:tr h="730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2019/2018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2020 /2019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2021 /2020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2022 1. félév/2021 1. félév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8705595"/>
                  </a:ext>
                </a:extLst>
              </a:tr>
              <a:tr h="257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Átlagbér /-kereset különbség</a:t>
                      </a:r>
                      <a:endParaRPr lang="hu-HU" sz="1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42507470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576291" y="1825625"/>
            <a:ext cx="219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Szellemi dolgozók</a:t>
            </a:r>
            <a:endParaRPr lang="hu-HU" i="1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49860"/>
              </p:ext>
            </p:extLst>
          </p:nvPr>
        </p:nvGraphicFramePr>
        <p:xfrm>
          <a:off x="480291" y="2290618"/>
          <a:ext cx="5172365" cy="1284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334">
                  <a:extLst>
                    <a:ext uri="{9D8B030D-6E8A-4147-A177-3AD203B41FA5}">
                      <a16:colId xmlns:a16="http://schemas.microsoft.com/office/drawing/2014/main" val="1233735497"/>
                    </a:ext>
                  </a:extLst>
                </a:gridCol>
                <a:gridCol w="1190984">
                  <a:extLst>
                    <a:ext uri="{9D8B030D-6E8A-4147-A177-3AD203B41FA5}">
                      <a16:colId xmlns:a16="http://schemas.microsoft.com/office/drawing/2014/main" val="1653225916"/>
                    </a:ext>
                  </a:extLst>
                </a:gridCol>
                <a:gridCol w="940555">
                  <a:extLst>
                    <a:ext uri="{9D8B030D-6E8A-4147-A177-3AD203B41FA5}">
                      <a16:colId xmlns:a16="http://schemas.microsoft.com/office/drawing/2014/main" val="3121757800"/>
                    </a:ext>
                  </a:extLst>
                </a:gridCol>
                <a:gridCol w="1110656">
                  <a:extLst>
                    <a:ext uri="{9D8B030D-6E8A-4147-A177-3AD203B41FA5}">
                      <a16:colId xmlns:a16="http://schemas.microsoft.com/office/drawing/2014/main" val="580821811"/>
                    </a:ext>
                  </a:extLst>
                </a:gridCol>
                <a:gridCol w="1152836">
                  <a:extLst>
                    <a:ext uri="{9D8B030D-6E8A-4147-A177-3AD203B41FA5}">
                      <a16:colId xmlns:a16="http://schemas.microsoft.com/office/drawing/2014/main" val="2603379500"/>
                    </a:ext>
                  </a:extLst>
                </a:gridCol>
              </a:tblGrid>
              <a:tr h="697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2019/2018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2020 /2019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2021 /2020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2022 1. félév/2021 1. félév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73926583"/>
                  </a:ext>
                </a:extLst>
              </a:tr>
              <a:tr h="290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Átlagbér/-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kereset különbség</a:t>
                      </a:r>
                      <a:endParaRPr lang="hu-HU" sz="1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83385993"/>
                  </a:ext>
                </a:extLst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868219" y="3555511"/>
            <a:ext cx="4784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A szellemi dolgozók és a fizikai dolgozók </a:t>
            </a: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átlagbére/átlagkeresete </a:t>
            </a: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közötti különbség </a:t>
            </a:r>
            <a:endParaRPr lang="hu-HU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36492"/>
              </p:ext>
            </p:extLst>
          </p:nvPr>
        </p:nvGraphicFramePr>
        <p:xfrm>
          <a:off x="415634" y="4479039"/>
          <a:ext cx="5237022" cy="1565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501">
                  <a:extLst>
                    <a:ext uri="{9D8B030D-6E8A-4147-A177-3AD203B41FA5}">
                      <a16:colId xmlns:a16="http://schemas.microsoft.com/office/drawing/2014/main" val="3208726007"/>
                    </a:ext>
                  </a:extLst>
                </a:gridCol>
                <a:gridCol w="597161">
                  <a:extLst>
                    <a:ext uri="{9D8B030D-6E8A-4147-A177-3AD203B41FA5}">
                      <a16:colId xmlns:a16="http://schemas.microsoft.com/office/drawing/2014/main" val="235652176"/>
                    </a:ext>
                  </a:extLst>
                </a:gridCol>
                <a:gridCol w="768472">
                  <a:extLst>
                    <a:ext uri="{9D8B030D-6E8A-4147-A177-3AD203B41FA5}">
                      <a16:colId xmlns:a16="http://schemas.microsoft.com/office/drawing/2014/main" val="2788819818"/>
                    </a:ext>
                  </a:extLst>
                </a:gridCol>
                <a:gridCol w="768472">
                  <a:extLst>
                    <a:ext uri="{9D8B030D-6E8A-4147-A177-3AD203B41FA5}">
                      <a16:colId xmlns:a16="http://schemas.microsoft.com/office/drawing/2014/main" val="433036828"/>
                    </a:ext>
                  </a:extLst>
                </a:gridCol>
                <a:gridCol w="768472">
                  <a:extLst>
                    <a:ext uri="{9D8B030D-6E8A-4147-A177-3AD203B41FA5}">
                      <a16:colId xmlns:a16="http://schemas.microsoft.com/office/drawing/2014/main" val="991742445"/>
                    </a:ext>
                  </a:extLst>
                </a:gridCol>
                <a:gridCol w="768472">
                  <a:extLst>
                    <a:ext uri="{9D8B030D-6E8A-4147-A177-3AD203B41FA5}">
                      <a16:colId xmlns:a16="http://schemas.microsoft.com/office/drawing/2014/main" val="3627136991"/>
                    </a:ext>
                  </a:extLst>
                </a:gridCol>
                <a:gridCol w="768472">
                  <a:extLst>
                    <a:ext uri="{9D8B030D-6E8A-4147-A177-3AD203B41FA5}">
                      <a16:colId xmlns:a16="http://schemas.microsoft.com/office/drawing/2014/main" val="23647069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2020 /2019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2020 /2019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2021 /2020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2021 /2020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2022 1. félév/2021 1. félév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2022 1. félév/2021 1. félév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2111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Székhely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Vidéki helyszín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Székhely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Vidéki helyszín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Székhely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Vidéki helyszín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6858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Szellemi 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6624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Fizikai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149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Különbség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86901001"/>
                  </a:ext>
                </a:extLst>
              </a:tr>
            </a:tbl>
          </a:graphicData>
        </a:graphic>
      </p:graphicFrame>
      <p:sp>
        <p:nvSpPr>
          <p:cNvPr id="11" name="Téglalap 10"/>
          <p:cNvSpPr/>
          <p:nvPr/>
        </p:nvSpPr>
        <p:spPr>
          <a:xfrm>
            <a:off x="5800437" y="35555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A fizikai dolgozók és a szellemi dolgozók </a:t>
            </a: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átlagbére/átlagkeresete </a:t>
            </a: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közötti különbség %-</a:t>
            </a:r>
            <a:r>
              <a:rPr lang="hu-HU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os</a:t>
            </a: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 változása az előző évhez képest, </a:t>
            </a: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% (az előző „különbség” táblázat alapján)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72400"/>
              </p:ext>
            </p:extLst>
          </p:nvPr>
        </p:nvGraphicFramePr>
        <p:xfrm>
          <a:off x="6539215" y="4497372"/>
          <a:ext cx="4057015" cy="1369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550">
                  <a:extLst>
                    <a:ext uri="{9D8B030D-6E8A-4147-A177-3AD203B41FA5}">
                      <a16:colId xmlns:a16="http://schemas.microsoft.com/office/drawing/2014/main" val="72622367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65951956"/>
                    </a:ext>
                  </a:extLst>
                </a:gridCol>
                <a:gridCol w="1066165">
                  <a:extLst>
                    <a:ext uri="{9D8B030D-6E8A-4147-A177-3AD203B41FA5}">
                      <a16:colId xmlns:a16="http://schemas.microsoft.com/office/drawing/2014/main" val="307462515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7915403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2020 /2019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2021 /2020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2022 1. félév/2021 1. félév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56085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Székhely, %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7306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Vidéki helyszín, %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94882959"/>
                  </a:ext>
                </a:extLst>
              </a:tr>
            </a:tbl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1708726" y="1777075"/>
            <a:ext cx="16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Fizikai dolgozók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798090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03928" y="353399"/>
            <a:ext cx="857134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hu-HU" b="1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vezető beosztású és a nem vezető beosztású szellemi dolgozók közötti bérszakadék keresése</a:t>
            </a:r>
          </a:p>
        </p:txBody>
      </p:sp>
      <p:sp>
        <p:nvSpPr>
          <p:cNvPr id="3" name="Téglalap 2"/>
          <p:cNvSpPr/>
          <p:nvPr/>
        </p:nvSpPr>
        <p:spPr>
          <a:xfrm>
            <a:off x="461818" y="861536"/>
            <a:ext cx="1133301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Ha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kapunk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vezetői bérekre vonatkozó adatokat, akkor hasznos összehasonlítani a vezetői és a nem vezetői beosztású szellemi dolgozók keresetét és alapbérét.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Ezzel  a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vállalat jutalmazási és bónuszpolitikájával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kapcsolatban vonhatunk le következtetéseket.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29128"/>
              </p:ext>
            </p:extLst>
          </p:nvPr>
        </p:nvGraphicFramePr>
        <p:xfrm>
          <a:off x="461818" y="1923671"/>
          <a:ext cx="11333016" cy="2813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0021">
                  <a:extLst>
                    <a:ext uri="{9D8B030D-6E8A-4147-A177-3AD203B41FA5}">
                      <a16:colId xmlns:a16="http://schemas.microsoft.com/office/drawing/2014/main" val="3293190816"/>
                    </a:ext>
                  </a:extLst>
                </a:gridCol>
                <a:gridCol w="1996706">
                  <a:extLst>
                    <a:ext uri="{9D8B030D-6E8A-4147-A177-3AD203B41FA5}">
                      <a16:colId xmlns:a16="http://schemas.microsoft.com/office/drawing/2014/main" val="3377877128"/>
                    </a:ext>
                  </a:extLst>
                </a:gridCol>
                <a:gridCol w="2010696">
                  <a:extLst>
                    <a:ext uri="{9D8B030D-6E8A-4147-A177-3AD203B41FA5}">
                      <a16:colId xmlns:a16="http://schemas.microsoft.com/office/drawing/2014/main" val="2783003279"/>
                    </a:ext>
                  </a:extLst>
                </a:gridCol>
                <a:gridCol w="2249498">
                  <a:extLst>
                    <a:ext uri="{9D8B030D-6E8A-4147-A177-3AD203B41FA5}">
                      <a16:colId xmlns:a16="http://schemas.microsoft.com/office/drawing/2014/main" val="2071182205"/>
                    </a:ext>
                  </a:extLst>
                </a:gridCol>
                <a:gridCol w="1546095">
                  <a:extLst>
                    <a:ext uri="{9D8B030D-6E8A-4147-A177-3AD203B41FA5}">
                      <a16:colId xmlns:a16="http://schemas.microsoft.com/office/drawing/2014/main" val="575015455"/>
                    </a:ext>
                  </a:extLst>
                </a:gridCol>
              </a:tblGrid>
              <a:tr h="675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2022 I. félév (vagy a rendelkezésre álló legfrissebb adatok)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Székhely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Székhely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Vidéki helyszín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Vidéki helyszín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88857589"/>
                  </a:ext>
                </a:extLst>
              </a:tr>
              <a:tr h="75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Nem vezető </a:t>
                      </a:r>
                      <a:r>
                        <a:rPr lang="hu-HU" sz="1400" dirty="0" smtClean="0">
                          <a:effectLst/>
                        </a:rPr>
                        <a:t>beosztású szellemi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Vezető beosztású szellemi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Nem vezető beosztású </a:t>
                      </a:r>
                      <a:r>
                        <a:rPr lang="hu-HU" sz="1400" dirty="0" smtClean="0">
                          <a:effectLst/>
                        </a:rPr>
                        <a:t>szellemi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Vezető beosztású szellemi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6452725"/>
                  </a:ext>
                </a:extLst>
              </a:tr>
              <a:tr h="239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Alapbér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8406262"/>
                  </a:ext>
                </a:extLst>
              </a:tr>
              <a:tr h="239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Kereset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9192304"/>
                  </a:ext>
                </a:extLst>
              </a:tr>
              <a:tr h="436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kereset és az alapbér közötti különbség, nemzeti valutában kifejezve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7162038"/>
                  </a:ext>
                </a:extLst>
              </a:tr>
              <a:tr h="450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Alapbér </a:t>
                      </a:r>
                      <a:r>
                        <a:rPr lang="hu-HU" sz="1400" dirty="0">
                          <a:effectLst/>
                        </a:rPr>
                        <a:t>az átlagkereset %-</a:t>
                      </a:r>
                      <a:r>
                        <a:rPr lang="hu-HU" sz="1400" dirty="0" err="1">
                          <a:effectLst/>
                        </a:rPr>
                        <a:t>ában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3512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378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082554"/>
              </p:ext>
            </p:extLst>
          </p:nvPr>
        </p:nvGraphicFramePr>
        <p:xfrm>
          <a:off x="775854" y="1324128"/>
          <a:ext cx="10945091" cy="2566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8318">
                  <a:extLst>
                    <a:ext uri="{9D8B030D-6E8A-4147-A177-3AD203B41FA5}">
                      <a16:colId xmlns:a16="http://schemas.microsoft.com/office/drawing/2014/main" val="4246392604"/>
                    </a:ext>
                  </a:extLst>
                </a:gridCol>
                <a:gridCol w="2039526">
                  <a:extLst>
                    <a:ext uri="{9D8B030D-6E8A-4147-A177-3AD203B41FA5}">
                      <a16:colId xmlns:a16="http://schemas.microsoft.com/office/drawing/2014/main" val="4035682544"/>
                    </a:ext>
                  </a:extLst>
                </a:gridCol>
                <a:gridCol w="1406722">
                  <a:extLst>
                    <a:ext uri="{9D8B030D-6E8A-4147-A177-3AD203B41FA5}">
                      <a16:colId xmlns:a16="http://schemas.microsoft.com/office/drawing/2014/main" val="1808943840"/>
                    </a:ext>
                  </a:extLst>
                </a:gridCol>
                <a:gridCol w="2031810">
                  <a:extLst>
                    <a:ext uri="{9D8B030D-6E8A-4147-A177-3AD203B41FA5}">
                      <a16:colId xmlns:a16="http://schemas.microsoft.com/office/drawing/2014/main" val="1303336001"/>
                    </a:ext>
                  </a:extLst>
                </a:gridCol>
                <a:gridCol w="1718715">
                  <a:extLst>
                    <a:ext uri="{9D8B030D-6E8A-4147-A177-3AD203B41FA5}">
                      <a16:colId xmlns:a16="http://schemas.microsoft.com/office/drawing/2014/main" val="1768510354"/>
                    </a:ext>
                  </a:extLst>
                </a:gridCol>
              </a:tblGrid>
              <a:tr h="395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Székhely 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Vidéki helyszín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73611"/>
                  </a:ext>
                </a:extLst>
              </a:tr>
              <a:tr h="647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2022 I. félév vagy a legfrissebb rendelkezésre álló adatok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Nem vezető beosztású szellemi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Vezető beosztású szellemi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Nem vezető beosztású szellemi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Vezető beosztású szellemi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0769297"/>
                  </a:ext>
                </a:extLst>
              </a:tr>
              <a:tr h="38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Időarányos pótlékok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5486154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Munkvégzéshez kapcsolódó pótlékok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3166207"/>
                  </a:ext>
                </a:extLst>
              </a:tr>
              <a:tr h="38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Egyéb bónuszok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76890026"/>
                  </a:ext>
                </a:extLst>
              </a:tr>
              <a:tr h="382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Összes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34280522"/>
                  </a:ext>
                </a:extLst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655782" y="538171"/>
            <a:ext cx="111852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Kereseti elemek, amelyek az alapbéren kívül jellemzően meghatározzák a nem vezető beosztású és a vezető beosztású alkalmazottak keresetét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75854" y="3964556"/>
            <a:ext cx="108250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nem vezető beosztású és a vezető beosztású alkalmazottak keresetét jellemzően meghatározó elemek, a kereset százalékos arányában, %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228"/>
              </p:ext>
            </p:extLst>
          </p:nvPr>
        </p:nvGraphicFramePr>
        <p:xfrm>
          <a:off x="775855" y="4732901"/>
          <a:ext cx="10945090" cy="2005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4276">
                  <a:extLst>
                    <a:ext uri="{9D8B030D-6E8A-4147-A177-3AD203B41FA5}">
                      <a16:colId xmlns:a16="http://schemas.microsoft.com/office/drawing/2014/main" val="4092346384"/>
                    </a:ext>
                  </a:extLst>
                </a:gridCol>
                <a:gridCol w="2061505">
                  <a:extLst>
                    <a:ext uri="{9D8B030D-6E8A-4147-A177-3AD203B41FA5}">
                      <a16:colId xmlns:a16="http://schemas.microsoft.com/office/drawing/2014/main" val="1307991144"/>
                    </a:ext>
                  </a:extLst>
                </a:gridCol>
                <a:gridCol w="1263971">
                  <a:extLst>
                    <a:ext uri="{9D8B030D-6E8A-4147-A177-3AD203B41FA5}">
                      <a16:colId xmlns:a16="http://schemas.microsoft.com/office/drawing/2014/main" val="262145437"/>
                    </a:ext>
                  </a:extLst>
                </a:gridCol>
                <a:gridCol w="2378057">
                  <a:extLst>
                    <a:ext uri="{9D8B030D-6E8A-4147-A177-3AD203B41FA5}">
                      <a16:colId xmlns:a16="http://schemas.microsoft.com/office/drawing/2014/main" val="2705332943"/>
                    </a:ext>
                  </a:extLst>
                </a:gridCol>
                <a:gridCol w="1427281">
                  <a:extLst>
                    <a:ext uri="{9D8B030D-6E8A-4147-A177-3AD203B41FA5}">
                      <a16:colId xmlns:a16="http://schemas.microsoft.com/office/drawing/2014/main" val="2917841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Székhely 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Vidéki helyszín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939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2022 I. félév vagy a legfrissebb rendelkezésre álló adatok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Nem vezető beosztású szellemi dolgozók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Vezető beosztású szellemi dolgozók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Nem vezető beosztású szellemi dolgozók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Vezető beosztású szellemi dolgozók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1108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munkaidőhöz kötött pótlék %-a kereset %-</a:t>
                      </a:r>
                      <a:r>
                        <a:rPr lang="hu-HU" sz="1400" dirty="0" err="1">
                          <a:effectLst/>
                        </a:rPr>
                        <a:t>ában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35755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munkavégzéshez kötött pótlék a kereset %-</a:t>
                      </a:r>
                      <a:r>
                        <a:rPr lang="hu-HU" sz="1400" dirty="0" err="1">
                          <a:effectLst/>
                        </a:rPr>
                        <a:t>ában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311649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bónuszok a kereset %-</a:t>
                      </a:r>
                      <a:r>
                        <a:rPr lang="hu-HU" sz="1400" dirty="0" err="1">
                          <a:effectLst/>
                        </a:rPr>
                        <a:t>ában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285173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jutalom a kereset %-</a:t>
                      </a:r>
                      <a:r>
                        <a:rPr lang="hu-HU" sz="1400" dirty="0" err="1">
                          <a:effectLst/>
                        </a:rPr>
                        <a:t>ában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77048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az alapbér a kereset %-</a:t>
                      </a:r>
                      <a:r>
                        <a:rPr lang="hu-HU" sz="1400" dirty="0" err="1">
                          <a:effectLst/>
                        </a:rPr>
                        <a:t>ában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08848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Összesen (bevétel)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100%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100%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100%</a:t>
                      </a:r>
                      <a:endParaRPr lang="hu-H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100%</a:t>
                      </a:r>
                      <a:endParaRPr lang="hu-H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8216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892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95418" y="1625600"/>
            <a:ext cx="1992725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AZ ALKU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453199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92725" y="295563"/>
            <a:ext cx="254000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Alku - ki tárgyal kivel</a:t>
            </a:r>
            <a:r>
              <a:rPr lang="hu-HU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hu-HU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4797" y="870833"/>
            <a:ext cx="1114829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Az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ILO (2003) pl. a következő megkülönböztetést teszi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1. a munkavállaló és a munkáltató között létrejöhet: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900"/>
              <a:buFont typeface="Arial" panose="020B0604020202020204" pitchFamily="34" charset="0"/>
              <a:buChar char="-"/>
            </a:pP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</a:rPr>
              <a:t>egyéni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</a:rPr>
              <a:t>munkaszerződés</a:t>
            </a:r>
            <a:endParaRPr lang="hu-H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900"/>
              <a:buFont typeface="Arial" panose="020B060402020202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Arial" panose="020B0604020202020204" pitchFamily="34" charset="0"/>
              </a:rPr>
              <a:t>kollektív szerződés</a:t>
            </a:r>
            <a:endParaRPr lang="hu-H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2. a munkavállalók képviselői és a munkáltató között kollektív szerződés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3. egy harmadik fél beavatkozhat/bevonható a bértárgyalásokba és/vagy a bérek meghatározásába, az alábbiak szerint: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Arial" panose="020B0604020202020204" pitchFamily="34" charset="0"/>
              </a:rPr>
              <a:t>egyeztetés </a:t>
            </a:r>
            <a:endParaRPr lang="hu-H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Arial" panose="020B0604020202020204" pitchFamily="34" charset="0"/>
              </a:rPr>
              <a:t>közvetítés </a:t>
            </a:r>
            <a:endParaRPr lang="hu-HU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Arial" panose="020B0604020202020204" pitchFamily="34" charset="0"/>
              </a:rPr>
              <a:t>választottbírósági eljárás </a:t>
            </a:r>
            <a:endParaRPr lang="hu-HU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89523" y="4128202"/>
            <a:ext cx="220749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Az ILO a következő fázisok figyelembe vételét javasolja a tárgyalást illetően: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3020613" y="4259758"/>
            <a:ext cx="1384808" cy="807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729017" y="3961947"/>
            <a:ext cx="672407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találkozó megnyitása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2. A közös alapok megerősítése és az ellentétek csökkentése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3. Javaslatok készítése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4. A javaslatokra való reagálás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5. Kérdezés és meghallgatás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6. Alkudozás, mozgás és megoldás-építés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84459" y="122443"/>
            <a:ext cx="36319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Hogyan alkudjunk? Az alku stratégiái</a:t>
            </a:r>
            <a:endParaRPr lang="hu-HU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701310" y="1397937"/>
            <a:ext cx="6391563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Egy megközelítés szerint az alku lehet </a:t>
            </a:r>
            <a:r>
              <a:rPr lang="hu-H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kemény és puha tárgyalás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A puha tárgyalás során a cél a megegyezés, a kemény során a győzelem. A puha tárgyalást az engedmények tétele, a </a:t>
            </a:r>
            <a:r>
              <a:rPr lang="hu-HU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keményet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az engedmények követelése </a:t>
            </a:r>
            <a:r>
              <a:rPr lang="hu-HU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jellemzi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A puhát a </a:t>
            </a:r>
            <a:r>
              <a:rPr lang="hu-HU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bizalom, a </a:t>
            </a:r>
            <a:r>
              <a:rPr lang="hu-HU" u="sng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keményet</a:t>
            </a:r>
            <a:r>
              <a:rPr lang="hu-HU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 bizalmatlanság </a:t>
            </a:r>
            <a:r>
              <a:rPr lang="hu-HU" u="sng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vezérli</a:t>
            </a:r>
            <a:r>
              <a:rPr lang="hu-HU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hu-HU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i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Az elvszerű tárgyalás során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tárgyaló felek objektív kritériumokra - egy tisztességes, független mércére - támaszkodnak, hogy rendezzék nézeteltéréseiket. Megállapodhatnak például abban, hogy olyan normákhoz tartják magukat, mint a piaci érték, a szakértői vélemény, az iparági protokoll vagy a törvény. 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 smtClean="0">
              <a:solidFill>
                <a:srgbClr val="20212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Az elsősorban </a:t>
            </a:r>
            <a:r>
              <a:rPr lang="hu-HU" b="1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kooperatív stílusú </a:t>
            </a:r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tárgyalók a kemény alkudozóknál sikeresebben jutnak újszerű megoldásokhoz, amelyek mindenki számára javítják az eredményeket. Az együttműködés felé hajló tárgyalók általában elégedettebbek a folyamattal és az eredményeikkel is. (Forrás: </a:t>
            </a:r>
            <a:r>
              <a:rPr lang="hu-HU" dirty="0" err="1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Staff</a:t>
            </a:r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(2020)).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11274" y="1415718"/>
            <a:ext cx="367318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Kemény és puha tárgyalási stratégiák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02387" y="3388811"/>
            <a:ext cx="43796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Értékteremtő (elvszerű), kooperatív tárgyalás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16915" y="5273091"/>
            <a:ext cx="284719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Kooperatív stílusú tárgyalók </a:t>
            </a: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3603639" y="52444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>
            <a:off x="3683146" y="1785050"/>
            <a:ext cx="978408" cy="397559"/>
          </a:xfrm>
          <a:prstGeom prst="rightArrow">
            <a:avLst>
              <a:gd name="adj1" fmla="val 61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3728524" y="3909338"/>
            <a:ext cx="8932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328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03927" y="1409842"/>
            <a:ext cx="4802909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Ha személyesen tárgyal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akkor is: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Ismerje meg az iparági bértrendeket.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Építse fel az ügyét.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err="1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Mondjon</a:t>
            </a:r>
            <a:r>
              <a:rPr lang="en-US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igazat</a:t>
            </a:r>
            <a:r>
              <a:rPr lang="en-US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Vegye figyelembe a juttatásokat és előnyöket.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Gyakorolja az előadást.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Tudja, mikor kell befejezni.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Mindent írásba kell foglalni.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dirty="0" smtClean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Maradjon pozitív.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(Forrás: </a:t>
            </a:r>
            <a:r>
              <a:rPr lang="hu-HU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Half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R. (2022)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03927" y="858982"/>
            <a:ext cx="259218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Néhány tipp az alkuhoz</a:t>
            </a:r>
            <a:endParaRPr lang="hu-HU" sz="2000" i="1" dirty="0"/>
          </a:p>
        </p:txBody>
      </p:sp>
      <p:sp>
        <p:nvSpPr>
          <p:cNvPr id="4" name="Téglalap 3"/>
          <p:cNvSpPr/>
          <p:nvPr/>
        </p:nvSpPr>
        <p:spPr>
          <a:xfrm>
            <a:off x="8133757" y="889760"/>
            <a:ext cx="22236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alku fókuszpontjai</a:t>
            </a:r>
            <a:endParaRPr lang="hu-HU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280728" y="1409842"/>
            <a:ext cx="561570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Mit mutatnak az előző eredmények, hol vannak jelentős ellentmondások, eltérések, igazságtalanságok?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Mire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kellene összpontosítanunk az alkufolyamat során?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Fogalmazzunk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meg néhány olyan szempontot, amelyek védhető érvek lehetnek az alku során!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1.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2.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3.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4.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5.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86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75709" y="1671782"/>
            <a:ext cx="2385781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TUDÁSTÁR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901153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4800" y="447142"/>
            <a:ext cx="11351491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Fisher, Roger - William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Ury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- Bruce Patton (1997)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sikeres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tárgyalás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alapjai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Bagolyvár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Könyvkiadó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Budapest 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Fisher, R.,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Ury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W. and Patton, B. (1991), Getting to Yes: Negotiating Agreement without Giving In, 2nd ed., Houghton Mifflin Magyar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fordítása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KSH módszertan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Half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, R. (2022)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Negotiate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Salary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After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You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Get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a Job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Offer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? https://www.roberthalf.com/blog/salaries-and-skills/be-ready-for-salary-negotiations-with-these-8-tips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ILO (2003) Kollektív alku és tárgyalás. Forrásgyűjtemény a munkáltatók számára </a:t>
            </a:r>
            <a:r>
              <a:rPr lang="hu-HU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https://www.ilo.org/wcmsp5/groups/public/---asia/---ro-bangkok/---ilo-jakarta/documents/publication/wcms_120206.pdf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Staff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, P. (2020) Tárgyalási készségek: Melyik tárgyalási stílus a legjobb?, 02/11/2020, https://www.pon.harvard.edu/daily/negotiation-skills-daily/negotiation-skills-which-negotiating-style-is-best/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Vanicsek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Zoltánné (2021) GINOP-5.3.5-18 "Munkaerőpiaci alkalmazkodóképesség fejlesztését célzó tematikus projektek megvalósításának támogatása" GINOP-5.3. 5-18-2019-125 - Munkaerőpiaci alkalmazkodóképesség fejlesztése és az átmenet támogatása a "B" Bányászat, kőfejtés ágazatban. </a:t>
            </a:r>
            <a:r>
              <a:rPr lang="hu-HU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Szociális partnerek és együttműködésük fejlesztésének lehetséges útjai" "B" Bányászat, kőfejtés ágazatban, különös tekintettel a munkaerőpiaci átmenetre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6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86182" y="2503055"/>
            <a:ext cx="3799117" cy="1015663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/>
              <a:t>FOGALMAK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45328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55781" y="988291"/>
            <a:ext cx="187109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FOGALMAK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3103417" y="483720"/>
            <a:ext cx="8248073" cy="5909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Alapbér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Az alapbér a munkavállaló munkaszerződésében meghatározott személyes (órabér, heti, havi vagy éves) alapbér vagy munkabér. Ez a munkavállaló keresetének legfontosabb összetevője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Átlagos kereset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Az átlagkeresetet úgy számítják ki, hogy a referencia-időszakra (óra, hónap, év) vonatkozó keresetek teljes összegét elosztják az ugyanezen időszakban foglalkoztatottak átlagos létszámával. Ha nincs más hivatkozás feltüntetve, a különböző kiadványokban szereplő átlagkereseti adatok a teljes munkaidőben foglalkoztatottakra vonatkoznak.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Mediánbér/átlagbér (átlagbér)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solidFill>
                  <a:srgbClr val="23232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 az összes fizetést sorrendbe állítanánk, akkor a mediánbér az lenne, amelyiknél az adatok pontosan fele-fele arányban van felette és fele-fele arányban alatta. Ez ellentétben áll a </a:t>
            </a:r>
            <a:r>
              <a:rPr lang="hu-HU" u="sng" dirty="0" smtClean="0">
                <a:solidFill>
                  <a:srgbClr val="232323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átlagbér</a:t>
            </a:r>
            <a:r>
              <a:rPr lang="hu-HU" dirty="0" smtClean="0">
                <a:solidFill>
                  <a:srgbClr val="23232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amelyet úgy számolnak ki, hogy az adathalmazban szereplő összes fizetést összeadják, és elosztják a fizetések teljes számával.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Prémium</a:t>
            </a: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prémium az előre meghatározott feladatok elvégzéséért a munkavállalóknak fizetett fix összeg.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9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38546" y="932873"/>
            <a:ext cx="187109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FOGALMAK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2198254" y="0"/>
            <a:ext cx="9541164" cy="6463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Munkahelyi bónuszok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prémiumokat, pótlékokat rendszeresen a különleges munkakörülmények, különleges készségek, különleges munkakövetelmények (egyedi munkahelyi körülmények) vagy a nem általános munkaidő-beosztás kompenzálására adják, ha ezeket a tényezőket a munkavállaló személyi alapbérének vagy teljesítménybérének megállapításakor nem vették figyelembe.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leggyakoribb (az alapbérben nem szereplő) </a:t>
            </a:r>
            <a:r>
              <a:rPr lang="hu-HU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prémiumok és juttatások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 következők</a:t>
            </a:r>
            <a:r>
              <a:rPr lang="hu-H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műszakos munkáért járó prémiumok (pl. délutáni vagy éjszakai műszakért járó prémium),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munkavégzés különleges körülményeiért fizetett prémiumok (pl. meleg munkahelyi prémium),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különleges beosztásért vagy képesítésért fizetett jutalmak (pl. a köztisztviselők vezetői, címzetes és ágazati jutalma, a kormánytisztviselők különleges szakmai vizsgáért járó jutalma, a különleges ismeretekért járó jutalom, a körjegyzői vezetői jutalom, a jegyzői jutalom, az idegen nyelvi jutalom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stb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,)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- túlórapótlékok (beleértve a munkarend szerinti pihenőnapokon és munkaszüneti napokon történő munkavégzésért járó pótlékokat),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tanoncok és az átképzésben résztvevők számára nyújtott bónuszok,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-- készenléti és ellenőrzési bónuszok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telepítési és építési munkák különleges helyszínein fizetett prémiumok,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egyéb, jogszabályban vagy kollektív szerződésben meghatározott prémiumok (autóvezetési prémium, egészségkárosodási kockázatok között végzett munkáért járó prémium).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7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570182"/>
            <a:ext cx="492443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F</a:t>
            </a:r>
          </a:p>
          <a:p>
            <a:r>
              <a:rPr lang="hu-HU" sz="2800" dirty="0" smtClean="0"/>
              <a:t>O</a:t>
            </a:r>
          </a:p>
          <a:p>
            <a:r>
              <a:rPr lang="hu-HU" sz="2800" dirty="0" smtClean="0"/>
              <a:t>G</a:t>
            </a:r>
          </a:p>
          <a:p>
            <a:r>
              <a:rPr lang="hu-HU" sz="2800" dirty="0" smtClean="0"/>
              <a:t>A</a:t>
            </a:r>
          </a:p>
          <a:p>
            <a:r>
              <a:rPr lang="hu-HU" sz="2800" dirty="0" smtClean="0"/>
              <a:t>L</a:t>
            </a:r>
          </a:p>
          <a:p>
            <a:r>
              <a:rPr lang="hu-HU" sz="2800" dirty="0" smtClean="0"/>
              <a:t>M</a:t>
            </a:r>
          </a:p>
          <a:p>
            <a:r>
              <a:rPr lang="hu-HU" sz="2800" dirty="0" smtClean="0"/>
              <a:t>A</a:t>
            </a:r>
          </a:p>
          <a:p>
            <a:r>
              <a:rPr lang="hu-HU" sz="2800" dirty="0" smtClean="0"/>
              <a:t>K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492443" y="1"/>
            <a:ext cx="11699557" cy="72943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Nem ledolgozott időre járó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kifizetések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le nem dolgozott időre járó kifizetések a munkaviszonyra vonatkozó törvényi szabályozás vagy kollektív szerződés szerinti díjazás a le nem dolgozott munkaidőért. A fogalom jellemzően a távollét esetén járó díjazást jelenti. Ilyenek: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rendes (éves alap- vagy pótlólagos) és rendkívüli szabadságért (azaz szabadságért) fizetett bér és fizetés, beleértve a fizetett díjazást, ha a munkavállaló szabadság helyett dolgozott, és a szabadságot pénzbeli fizetéssel kompenzálták,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tanulmányi szabadságért (vagy a tanulmányi célú munkaidő-kedvezményért) fizetett bér és fizetés,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- a pihenőnapok és munkaszüneti napok díjazása, ha a munkavállaló ezeken a napokon nem dolgozott,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ha a munkavállaló munkaszüneti vagy pihenőnapon dolgozott a munkarendje miatt, akkor a ledolgozott nap helyett kapott szabadnap díjazása,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szakszervezeti tisztségviselők és üzemi tanácstagok számára rendeletben előírt munkaidő-kedvezmény igénybevételéért járó díjazás,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- a könnyített munkára beosztott terhes nők bérének vagy fizetésének azon kiegészítő része, amelyet a rendelet előírásai szerint a korábbi keresetük elérése érdekében kell nekik kifizetni,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szoptató (szoptató) anyáknak a munkaidő-kedvezmény ideje alatt fizetett kiegészítő bér vagy fizetés,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munkaközi szünetekért fizetett munkabér,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tanfolyamra vagy tanulmányútra küldött munkavállalók bére és fizetése (a munkáltatót terheli),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hivatalos megbízás esetén az utazással töltött idő díjazása,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munkáltató nehéz gazdasági körülményei miatt ideiglenesen "kényszerszabadságon" lévő, vagy az elrendelt napi munkaidő-csökkentés miatt rövidített munkaidőben dolgozó munkavállalóknak fizetett munkabér,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munkáltató által a sztrájk idejére - megállapodás alapján - fizetett díjazás,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megbízás teljesítésének jogos megtagadása miatt kiesett munkaidőre járó munkabér,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- a fagykárért járó díjazás,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- a rendeletben meghatározott esetekben kifizetett bér és fizetés, amikor a munkavállaló mentesül a munkavégzési kötelezettség alól (pl. a polgári kötelezettség teljesítése vagy kötelező orvosi vizsgálat idejére eső fizetett távollét díjazása).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Forrás: Központi Statisztikai Hivatal (KSH),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Metainformációk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6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6473" y="591127"/>
            <a:ext cx="12678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FOGALMAK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939635" y="751344"/>
            <a:ext cx="9818255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Névleges bér/reálbér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nominálbér a pénzben kifejezett bér, függetlenül annak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vásárlóerejétől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. A reálbérek viszont a nominálbérek inflációval kiigazított szintje, azaz a bérekből megvásárolható áruk és szolgáltatások mennyisége.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i="1" dirty="0">
                <a:latin typeface="Calibri" panose="020F0502020204030204" pitchFamily="34" charset="0"/>
                <a:ea typeface="Times New Roman" panose="02020603050405020304" pitchFamily="18" charset="0"/>
              </a:rPr>
              <a:t>Bruttó/nettó bér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bruttó bérből levonjuk a társadalombiztosítási adót, az egészségügyi adót, a nyugdíjjárulékokat, a munkanélküliségi járulékokat és a személyi jövedelemadót, hogy megkapjuk a nettó bért.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munkáltató teljes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bérköltsége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úgy jön ki, hogy a bruttó bérhez hozzáadjuk az őt terhelő adókat.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b="1" i="1" dirty="0"/>
              <a:t>Figyelem! A munkabért terhelő adók és járulékok változnak! (Az is előfordulhat, és elő is fordult már, hogy év közben módosulnak a százalékok). Nézzen mindig az aktuális értékek után!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111302" y="4673600"/>
            <a:ext cx="59509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hu-HU" b="1" dirty="0"/>
              <a:t>Egy példa: A bérköltségek összetétele Magyarországon, 2022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00876"/>
              </p:ext>
            </p:extLst>
          </p:nvPr>
        </p:nvGraphicFramePr>
        <p:xfrm>
          <a:off x="92365" y="5042932"/>
          <a:ext cx="11988798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0243">
                  <a:extLst>
                    <a:ext uri="{9D8B030D-6E8A-4147-A177-3AD203B41FA5}">
                      <a16:colId xmlns:a16="http://schemas.microsoft.com/office/drawing/2014/main" val="3656492712"/>
                    </a:ext>
                  </a:extLst>
                </a:gridCol>
                <a:gridCol w="1963133">
                  <a:extLst>
                    <a:ext uri="{9D8B030D-6E8A-4147-A177-3AD203B41FA5}">
                      <a16:colId xmlns:a16="http://schemas.microsoft.com/office/drawing/2014/main" val="2203679487"/>
                    </a:ext>
                  </a:extLst>
                </a:gridCol>
                <a:gridCol w="2067356">
                  <a:extLst>
                    <a:ext uri="{9D8B030D-6E8A-4147-A177-3AD203B41FA5}">
                      <a16:colId xmlns:a16="http://schemas.microsoft.com/office/drawing/2014/main" val="2543851035"/>
                    </a:ext>
                  </a:extLst>
                </a:gridCol>
                <a:gridCol w="1913354">
                  <a:extLst>
                    <a:ext uri="{9D8B030D-6E8A-4147-A177-3AD203B41FA5}">
                      <a16:colId xmlns:a16="http://schemas.microsoft.com/office/drawing/2014/main" val="1621451713"/>
                    </a:ext>
                  </a:extLst>
                </a:gridCol>
                <a:gridCol w="2067356">
                  <a:extLst>
                    <a:ext uri="{9D8B030D-6E8A-4147-A177-3AD203B41FA5}">
                      <a16:colId xmlns:a16="http://schemas.microsoft.com/office/drawing/2014/main" val="2887150751"/>
                    </a:ext>
                  </a:extLst>
                </a:gridCol>
                <a:gridCol w="2067356">
                  <a:extLst>
                    <a:ext uri="{9D8B030D-6E8A-4147-A177-3AD203B41FA5}">
                      <a16:colId xmlns:a16="http://schemas.microsoft.com/office/drawing/2014/main" val="806737492"/>
                    </a:ext>
                  </a:extLst>
                </a:gridCol>
              </a:tblGrid>
              <a:tr h="791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Bruttó bér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Személyi jövedelemadó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Társadalombiztosítási járulék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Nettó bér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A munkáltató által fizetett szociális hozzájárulási adó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Teljes bérköltség (bruttó bér + a munkáltató által fizetett szociális hozzájárulási adó)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701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HUF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15%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18,5%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HUF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13%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HUF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739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300000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45000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55500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199500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39000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339000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21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47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09600" y="877455"/>
            <a:ext cx="23542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600" dirty="0" smtClean="0"/>
              <a:t>FOGALMAK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609600" y="1653309"/>
            <a:ext cx="10261600" cy="4647426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 </a:t>
            </a:r>
            <a:r>
              <a:rPr lang="hu-HU" sz="24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adóék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Az </a:t>
            </a:r>
            <a:r>
              <a:rPr lang="hu-HU" dirty="0" err="1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adóék</a:t>
            </a:r>
            <a:r>
              <a:rPr lang="hu-HU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 személyi jövedelemadó, valamint a munkavállalói és munkáltatói társadalombiztosítási járulékok összege, a családi támogatások nélkül, a teljes munkaerőköltség százalékában kifejezve (a teljes munkaerőköltség (vagy teljes bérköltség) pedig, mint láttuk, nem más, mint a bruttó bér és a munkáltató által fizetett társadalombiztosítási járulékok összege).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A munkabér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adóterhének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kiszámítása a fenti példát illetően: </a:t>
            </a: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az </a:t>
            </a:r>
            <a:r>
              <a:rPr lang="hu-HU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összes adó- és </a:t>
            </a:r>
            <a:r>
              <a:rPr lang="hu-HU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járulékteher összege/bérköltség X 100 = 45000+55500+39000</a:t>
            </a:r>
            <a:r>
              <a:rPr lang="hu-HU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)/339000) = 41%.</a:t>
            </a:r>
            <a:endParaRPr lang="hu-H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Megjegyezzük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, hogy 2020-ban ez az érték Magyarországon 43%, Portugáliában 41%, Törökországban 39,7% volt; az OECD-országok átlaga ennél jóval alacsonyabb, 34%. </a:t>
            </a:r>
            <a:endParaRPr lang="hu-H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Forrás: OECD Adózó bérek 2021).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7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4229</Words>
  <Application>Microsoft Office PowerPoint</Application>
  <PresentationFormat>Szélesvásznú</PresentationFormat>
  <Paragraphs>710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9" baseType="lpstr">
      <vt:lpstr>맑은 고딕</vt:lpstr>
      <vt:lpstr>Arial</vt:lpstr>
      <vt:lpstr>Arial Black</vt:lpstr>
      <vt:lpstr>Calibri</vt:lpstr>
      <vt:lpstr>Calibri Light</vt:lpstr>
      <vt:lpstr>Nunito Sans</vt:lpstr>
      <vt:lpstr>Symbol</vt:lpstr>
      <vt:lpstr>Times New Roman</vt:lpstr>
      <vt:lpstr>Wingdings</vt:lpstr>
      <vt:lpstr>Office-téma</vt:lpstr>
      <vt:lpstr>Switching  to Local  </vt:lpstr>
      <vt:lpstr>Project: 101048392 — Switching to Local — SOCPL-2021-INFO-WK</vt:lpstr>
      <vt:lpstr>BEVEZETÉS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székhelyen és a vidéki telephelyen dolgozók átlagbére/átlagkeresete közötti különbség (a központban dolgozók átlagbére/átlagkeresete mínusz a vidéki telephelyeken dolgozók átlagbére/átlagkeresete)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Szilvia</dc:creator>
  <cp:lastModifiedBy>Szilvia</cp:lastModifiedBy>
  <cp:revision>40</cp:revision>
  <dcterms:created xsi:type="dcterms:W3CDTF">2022-12-14T12:27:17Z</dcterms:created>
  <dcterms:modified xsi:type="dcterms:W3CDTF">2022-12-15T07:02:34Z</dcterms:modified>
</cp:coreProperties>
</file>